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ink/ink1.xml" ContentType="application/inkml+xml"/>
  <Override PartName="/ppt/tags/tag1.xml" ContentType="application/vnd.openxmlformats-officedocument.presentationml.tags+xml"/>
  <Override PartName="/ppt/notesSlides/notesSlide1.xml" ContentType="application/vnd.openxmlformats-officedocument.presentationml.notesSlide+xml"/>
  <Override PartName="/ppt/ink/ink2.xml" ContentType="application/inkml+xml"/>
  <Override PartName="/ppt/notesSlides/notesSlide2.xml" ContentType="application/vnd.openxmlformats-officedocument.presentationml.notesSlide+xml"/>
  <Override PartName="/ppt/ink/ink3.xml" ContentType="application/inkml+xml"/>
  <Override PartName="/ppt/notesSlides/notesSlide3.xml" ContentType="application/vnd.openxmlformats-officedocument.presentationml.notesSlide+xml"/>
  <Override PartName="/ppt/tags/tag2.xml" ContentType="application/vnd.openxmlformats-officedocument.presentationml.tags+xml"/>
  <Override PartName="/ppt/ink/ink4.xml" ContentType="application/inkml+xml"/>
  <Override PartName="/ppt/ink/ink5.xml" ContentType="application/inkml+xml"/>
  <Override PartName="/ppt/notesSlides/notesSlide4.xml" ContentType="application/vnd.openxmlformats-officedocument.presentationml.notesSlide+xml"/>
  <Override PartName="/ppt/ink/ink6.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7.xml" ContentType="application/inkml+xml"/>
  <Override PartName="/ppt/ink/ink8.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9.xml" ContentType="application/inkml+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ink/ink10.xml" ContentType="application/inkml+xml"/>
  <Override PartName="/ppt/notesSlides/notesSlide9.xml" ContentType="application/vnd.openxmlformats-officedocument.presentationml.notesSlide+xml"/>
  <Override PartName="/ppt/ink/ink11.xml" ContentType="application/inkml+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3.xml" ContentType="application/vnd.openxmlformats-officedocument.presentationml.tags+xml"/>
  <Override PartName="/ppt/notesSlides/notesSlide14.xml" ContentType="application/vnd.openxmlformats-officedocument.presentationml.notesSlide+xml"/>
  <Override PartName="/ppt/ink/ink12.xml" ContentType="application/inkml+xml"/>
  <Override PartName="/ppt/notesSlides/notesSlide15.xml" ContentType="application/vnd.openxmlformats-officedocument.presentationml.notesSlide+xml"/>
  <Override PartName="/ppt/ink/ink13.xml" ContentType="application/inkml+xml"/>
  <Override PartName="/ppt/notesSlides/notesSlide16.xml" ContentType="application/vnd.openxmlformats-officedocument.presentationml.notesSlide+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8"/>
  </p:notesMasterIdLst>
  <p:sldIdLst>
    <p:sldId id="536" r:id="rId2"/>
    <p:sldId id="468" r:id="rId3"/>
    <p:sldId id="469" r:id="rId4"/>
    <p:sldId id="471" r:id="rId5"/>
    <p:sldId id="496" r:id="rId6"/>
    <p:sldId id="492" r:id="rId7"/>
    <p:sldId id="498" r:id="rId8"/>
    <p:sldId id="485" r:id="rId9"/>
    <p:sldId id="493" r:id="rId10"/>
    <p:sldId id="494" r:id="rId11"/>
    <p:sldId id="504" r:id="rId12"/>
    <p:sldId id="505" r:id="rId13"/>
    <p:sldId id="483" r:id="rId14"/>
    <p:sldId id="507" r:id="rId15"/>
    <p:sldId id="539" r:id="rId16"/>
    <p:sldId id="510" r:id="rId17"/>
    <p:sldId id="489" r:id="rId18"/>
    <p:sldId id="512" r:id="rId19"/>
    <p:sldId id="513" r:id="rId20"/>
    <p:sldId id="515" r:id="rId21"/>
    <p:sldId id="535" r:id="rId22"/>
    <p:sldId id="517" r:id="rId23"/>
    <p:sldId id="500" r:id="rId24"/>
    <p:sldId id="523" r:id="rId25"/>
    <p:sldId id="538" r:id="rId26"/>
    <p:sldId id="495" r:id="rId27"/>
    <p:sldId id="506" r:id="rId28"/>
    <p:sldId id="525" r:id="rId29"/>
    <p:sldId id="527" r:id="rId30"/>
    <p:sldId id="528" r:id="rId31"/>
    <p:sldId id="529" r:id="rId32"/>
    <p:sldId id="530" r:id="rId33"/>
    <p:sldId id="531" r:id="rId34"/>
    <p:sldId id="532" r:id="rId35"/>
    <p:sldId id="533" r:id="rId36"/>
    <p:sldId id="534" r:id="rId37"/>
  </p:sldIdLst>
  <p:sldSz cx="12192000" cy="6858000"/>
  <p:notesSz cx="7105650" cy="102362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415" userDrawn="1">
          <p15:clr>
            <a:srgbClr val="A4A3A4"/>
          </p15:clr>
        </p15:guide>
        <p15:guide id="3" orient="horz" pos="379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7D97"/>
    <a:srgbClr val="4B7D98"/>
    <a:srgbClr val="4B7D96"/>
    <a:srgbClr val="4F82A1"/>
    <a:srgbClr val="3289A4"/>
    <a:srgbClr val="3DA4C3"/>
    <a:srgbClr val="461E64"/>
    <a:srgbClr val="722E10"/>
    <a:srgbClr val="262626"/>
    <a:srgbClr val="FAFA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25" autoAdjust="0"/>
    <p:restoredTop sz="81570" autoAdjust="0"/>
  </p:normalViewPr>
  <p:slideViewPr>
    <p:cSldViewPr snapToGrid="0" showGuides="1">
      <p:cViewPr varScale="1">
        <p:scale>
          <a:sx n="55" d="100"/>
          <a:sy n="55" d="100"/>
        </p:scale>
        <p:origin x="1016" y="40"/>
      </p:cViewPr>
      <p:guideLst>
        <p:guide orient="horz" pos="2160"/>
        <p:guide pos="415"/>
        <p:guide orient="horz" pos="379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9EC83C2-BEF3-40FF-87BE-268FA1D391CD}"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zh-CN" altLang="en-US"/>
        </a:p>
      </dgm:t>
    </dgm:pt>
    <dgm:pt modelId="{277FB95F-41D6-44A5-8B76-8B789663A6B7}">
      <dgm:prSet phldrT="[文本]"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 </a:t>
          </a:r>
          <a:r>
            <a:rPr lang="zh-CN" sz="1400" dirty="0">
              <a:latin typeface="+mn-lt"/>
              <a:ea typeface="+mn-ea"/>
              <a:cs typeface="+mn-ea"/>
              <a:sym typeface="+mn-lt"/>
            </a:rPr>
            <a:t>心理、生理性危险和有害因素</a:t>
          </a:r>
          <a:endParaRPr lang="zh-CN" altLang="en-US" sz="1400" dirty="0">
            <a:latin typeface="+mn-lt"/>
            <a:ea typeface="+mn-ea"/>
            <a:cs typeface="+mn-ea"/>
            <a:sym typeface="+mn-lt"/>
          </a:endParaRPr>
        </a:p>
      </dgm:t>
    </dgm:pt>
    <dgm:pt modelId="{4BA31A04-6E7D-4701-9E79-F1E887AEFAB6}" type="parTrans" cxnId="{AB7CCF47-906E-43F1-BFFE-2BF42A9886F8}">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5892FAE8-2378-4C44-A0E1-3EFC88C9FFA9}" type="sibTrans" cxnId="{AB7CCF47-906E-43F1-BFFE-2BF42A9886F8}">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6C33E4E4-AB84-469B-ABF2-3F83699E279F}">
      <dgm:prSet phldrT="[文本]"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1101</a:t>
          </a:r>
          <a:r>
            <a:rPr lang="zh-CN" sz="1400" dirty="0">
              <a:latin typeface="+mn-lt"/>
              <a:ea typeface="+mn-ea"/>
              <a:cs typeface="+mn-ea"/>
              <a:sym typeface="+mn-lt"/>
            </a:rPr>
            <a:t>负荷超限</a:t>
          </a:r>
          <a:endParaRPr lang="zh-CN" altLang="en-US" sz="1400" dirty="0">
            <a:latin typeface="+mn-lt"/>
            <a:ea typeface="+mn-ea"/>
            <a:cs typeface="+mn-ea"/>
            <a:sym typeface="+mn-lt"/>
          </a:endParaRPr>
        </a:p>
      </dgm:t>
    </dgm:pt>
    <dgm:pt modelId="{1AC06EB1-D684-44F8-8A09-552BB2A0B305}" type="parTrans" cxnId="{8147CDD4-A386-4E44-9104-EE2EA7DB56C5}">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6377E928-8890-4901-AF27-64041A68CF40}" type="sibTrans" cxnId="{8147CDD4-A386-4E44-9104-EE2EA7DB56C5}">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3CDF57E0-B5F0-4052-96E3-FBF87E7175E9}">
      <dgm:prSet phldrT="[文本]"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1102 </a:t>
          </a:r>
          <a:r>
            <a:rPr lang="zh-CN" sz="1400" dirty="0">
              <a:latin typeface="+mn-lt"/>
              <a:ea typeface="+mn-ea"/>
              <a:cs typeface="+mn-ea"/>
              <a:sym typeface="+mn-lt"/>
            </a:rPr>
            <a:t>健康状况异常</a:t>
          </a:r>
          <a:endParaRPr lang="zh-CN" altLang="en-US" sz="1400" dirty="0">
            <a:latin typeface="+mn-lt"/>
            <a:ea typeface="+mn-ea"/>
            <a:cs typeface="+mn-ea"/>
            <a:sym typeface="+mn-lt"/>
          </a:endParaRPr>
        </a:p>
      </dgm:t>
    </dgm:pt>
    <dgm:pt modelId="{F6FBF4DC-4B6B-4732-909C-EC45BB486B5F}" type="parTrans" cxnId="{95A1F964-0F67-410E-8AC2-BD988E372884}">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ED97FE75-BD8E-4FE3-9E41-C639AD8DDE94}" type="sibTrans" cxnId="{95A1F964-0F67-410E-8AC2-BD988E372884}">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772336EB-BD57-4FDC-8DAE-DC53FF395D76}">
      <dgm:prSet phldrT="[文本]"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1103 </a:t>
          </a:r>
          <a:r>
            <a:rPr lang="zh-CN" altLang="en-US" sz="1400" dirty="0">
              <a:latin typeface="+mn-lt"/>
              <a:ea typeface="+mn-ea"/>
              <a:cs typeface="+mn-ea"/>
              <a:sym typeface="+mn-lt"/>
            </a:rPr>
            <a:t>从事禁忌作业</a:t>
          </a:r>
        </a:p>
      </dgm:t>
    </dgm:pt>
    <dgm:pt modelId="{3CCCA4FE-8107-4C6B-BA4E-69B5A1CCDCA6}" type="parTrans" cxnId="{CE10F678-9505-48F2-AAA2-4A6427153C7C}">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79F54393-53AC-4937-BDFA-3843C5850EB2}" type="sibTrans" cxnId="{CE10F678-9505-48F2-AAA2-4A6427153C7C}">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FE760FF5-578A-4B7F-8715-937B82C917CC}">
      <dgm:prSet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110101 </a:t>
          </a:r>
          <a:r>
            <a:rPr lang="zh-CN" altLang="en-US" sz="1400" dirty="0">
              <a:latin typeface="+mn-lt"/>
              <a:ea typeface="+mn-ea"/>
              <a:cs typeface="+mn-ea"/>
              <a:sym typeface="+mn-lt"/>
            </a:rPr>
            <a:t>体力负荷超限</a:t>
          </a:r>
        </a:p>
      </dgm:t>
    </dgm:pt>
    <dgm:pt modelId="{06BE1DAE-AD32-4982-B00F-EACE08831486}" type="parTrans" cxnId="{851FEB53-E8FC-4394-B0C8-125002888750}">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83E7DF2B-C867-4D3C-AD0B-410EACCC8FB6}" type="sibTrans" cxnId="{851FEB53-E8FC-4394-B0C8-125002888750}">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298F66EB-8A1D-4137-B8D0-A3C2B76EE66E}">
      <dgm:prSet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110102 </a:t>
          </a:r>
          <a:r>
            <a:rPr lang="zh-CN" altLang="en-US" sz="1400" dirty="0">
              <a:latin typeface="+mn-lt"/>
              <a:ea typeface="+mn-ea"/>
              <a:cs typeface="+mn-ea"/>
              <a:sym typeface="+mn-lt"/>
            </a:rPr>
            <a:t>听力负荷超限</a:t>
          </a:r>
        </a:p>
      </dgm:t>
    </dgm:pt>
    <dgm:pt modelId="{6846A1DE-31AD-42FD-943A-FDE98AF18AB6}" type="parTrans" cxnId="{DE3EBDB8-C264-495B-A497-579034631AEA}">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456D6BD5-9434-4512-B0E3-7EECFAB43633}" type="sibTrans" cxnId="{DE3EBDB8-C264-495B-A497-579034631AEA}">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14143421-00DE-40D6-8545-32F65DCD6B17}">
      <dgm:prSet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110103 </a:t>
          </a:r>
          <a:r>
            <a:rPr lang="zh-CN" altLang="en-US" sz="1400" dirty="0">
              <a:latin typeface="+mn-lt"/>
              <a:ea typeface="+mn-ea"/>
              <a:cs typeface="+mn-ea"/>
              <a:sym typeface="+mn-lt"/>
            </a:rPr>
            <a:t>视力负荷超限</a:t>
          </a:r>
        </a:p>
      </dgm:t>
    </dgm:pt>
    <dgm:pt modelId="{055B3AA1-D172-43BA-B15D-526ADA67A8EF}" type="parTrans" cxnId="{204BEBD1-658B-4C22-90DC-4C26A35BC4DE}">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84C51503-46E5-4716-8B98-4FDD668C6386}" type="sibTrans" cxnId="{204BEBD1-658B-4C22-90DC-4C26A35BC4DE}">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50D71B8F-8243-41D2-8199-6B4D2B45D133}">
      <dgm:prSet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110199 </a:t>
          </a:r>
          <a:r>
            <a:rPr lang="zh-CN" altLang="en-US" sz="1400" dirty="0">
              <a:latin typeface="+mn-lt"/>
              <a:ea typeface="+mn-ea"/>
              <a:cs typeface="+mn-ea"/>
              <a:sym typeface="+mn-lt"/>
            </a:rPr>
            <a:t>其他负荷超限</a:t>
          </a:r>
        </a:p>
      </dgm:t>
    </dgm:pt>
    <dgm:pt modelId="{0DB89D31-A8F7-4DDB-BF98-4C6FEBB79DE1}" type="parTrans" cxnId="{C4DC4053-D532-4296-AEE9-B9EC76061AA8}">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E6FF8745-7412-458D-B484-9C42E49A4428}" type="sibTrans" cxnId="{C4DC4053-D532-4296-AEE9-B9EC76061AA8}">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070C83F9-5ABB-4602-95C3-DD7C52950030}">
      <dgm:prSet phldrT="[文本]"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1104 </a:t>
          </a:r>
          <a:r>
            <a:rPr lang="zh-CN" altLang="en-US" sz="1400" dirty="0">
              <a:latin typeface="+mn-lt"/>
              <a:ea typeface="+mn-ea"/>
              <a:cs typeface="+mn-ea"/>
              <a:sym typeface="+mn-lt"/>
            </a:rPr>
            <a:t>心理异常</a:t>
          </a:r>
        </a:p>
      </dgm:t>
    </dgm:pt>
    <dgm:pt modelId="{48D4006F-C9F6-4150-84CF-367E334F9964}" type="parTrans" cxnId="{F826AFF0-52AF-4E7D-ACF2-E567A16B54D4}">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07930594-727C-4A52-8884-0AA66DBD1FFE}" type="sibTrans" cxnId="{F826AFF0-52AF-4E7D-ACF2-E567A16B54D4}">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C341FD5A-9678-485A-8B55-5E33460F9277}">
      <dgm:prSet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110401 </a:t>
          </a:r>
          <a:r>
            <a:rPr lang="zh-CN" altLang="en-US" sz="1400" dirty="0">
              <a:latin typeface="+mn-lt"/>
              <a:ea typeface="+mn-ea"/>
              <a:cs typeface="+mn-ea"/>
              <a:sym typeface="+mn-lt"/>
            </a:rPr>
            <a:t>情绪异常</a:t>
          </a:r>
        </a:p>
      </dgm:t>
    </dgm:pt>
    <dgm:pt modelId="{845540FB-83D3-430B-A6FA-8024AFCE7F0B}" type="parTrans" cxnId="{F1F06304-D88F-42A9-AB4D-AA788564823C}">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15723804-B2F6-424C-B31F-9D0F87015D14}" type="sibTrans" cxnId="{F1F06304-D88F-42A9-AB4D-AA788564823C}">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C993A205-8692-4DF8-9210-5D261C01C9BA}">
      <dgm:prSet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110402 </a:t>
          </a:r>
          <a:r>
            <a:rPr lang="zh-CN" altLang="en-US" sz="1400" dirty="0">
              <a:latin typeface="+mn-lt"/>
              <a:ea typeface="+mn-ea"/>
              <a:cs typeface="+mn-ea"/>
              <a:sym typeface="+mn-lt"/>
            </a:rPr>
            <a:t>冒险心理</a:t>
          </a:r>
          <a:endParaRPr lang="en-US" altLang="zh-CN" sz="1400" dirty="0">
            <a:latin typeface="+mn-lt"/>
            <a:ea typeface="+mn-ea"/>
            <a:cs typeface="+mn-ea"/>
            <a:sym typeface="+mn-lt"/>
          </a:endParaRPr>
        </a:p>
      </dgm:t>
    </dgm:pt>
    <dgm:pt modelId="{54F1253C-3ED4-4D47-ADF8-8B01D71C8048}" type="parTrans" cxnId="{29E30F41-1974-4A23-AAE8-C12D01F483AF}">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A2CF202C-C0F1-400F-8E18-C8C932B807A7}" type="sibTrans" cxnId="{29E30F41-1974-4A23-AAE8-C12D01F483AF}">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846CD9DB-F2F0-4ECE-A349-A6D343444B9E}">
      <dgm:prSet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110403 </a:t>
          </a:r>
          <a:r>
            <a:rPr lang="zh-CN" altLang="en-US" sz="1400" dirty="0">
              <a:latin typeface="+mn-lt"/>
              <a:ea typeface="+mn-ea"/>
              <a:cs typeface="+mn-ea"/>
              <a:sym typeface="+mn-lt"/>
            </a:rPr>
            <a:t>过度紧张</a:t>
          </a:r>
          <a:endParaRPr lang="en-US" altLang="zh-CN" sz="1400" dirty="0">
            <a:latin typeface="+mn-lt"/>
            <a:ea typeface="+mn-ea"/>
            <a:cs typeface="+mn-ea"/>
            <a:sym typeface="+mn-lt"/>
          </a:endParaRPr>
        </a:p>
      </dgm:t>
    </dgm:pt>
    <dgm:pt modelId="{5729EA5B-0C88-4248-BB34-5C3C5F05FA6D}" type="parTrans" cxnId="{99E6D272-9CBC-4E57-A47D-9908634E492B}">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549F30C9-3B55-449D-9E32-F5D8D503DAA6}" type="sibTrans" cxnId="{99E6D272-9CBC-4E57-A47D-9908634E492B}">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0490A280-3D69-405A-B051-4C36213B04DF}">
      <dgm:prSet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110499 </a:t>
          </a:r>
          <a:r>
            <a:rPr lang="zh-CN" altLang="en-US" sz="1400" dirty="0">
              <a:latin typeface="+mn-lt"/>
              <a:ea typeface="+mn-ea"/>
              <a:cs typeface="+mn-ea"/>
              <a:sym typeface="+mn-lt"/>
            </a:rPr>
            <a:t>其他心理异常</a:t>
          </a:r>
          <a:endParaRPr lang="en-US" altLang="zh-CN" sz="1400" dirty="0">
            <a:latin typeface="+mn-lt"/>
            <a:ea typeface="+mn-ea"/>
            <a:cs typeface="+mn-ea"/>
            <a:sym typeface="+mn-lt"/>
          </a:endParaRPr>
        </a:p>
      </dgm:t>
    </dgm:pt>
    <dgm:pt modelId="{7D4BC3E0-503D-4321-86E0-E3AE55518B58}" type="parTrans" cxnId="{CB78DF45-2FD4-4EDB-BED1-348A02C79587}">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99CDA66B-8D1B-4637-B63D-43C5CC03B978}" type="sibTrans" cxnId="{CB78DF45-2FD4-4EDB-BED1-348A02C79587}">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284C9700-0E88-454F-95D3-10693F37E7A6}">
      <dgm:prSet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1105 </a:t>
          </a:r>
          <a:r>
            <a:rPr lang="zh-CN" sz="1400" dirty="0">
              <a:latin typeface="+mn-lt"/>
              <a:ea typeface="+mn-ea"/>
              <a:cs typeface="+mn-ea"/>
              <a:sym typeface="+mn-lt"/>
            </a:rPr>
            <a:t>辨识功能缺陷</a:t>
          </a:r>
          <a:endParaRPr lang="zh-CN" altLang="en-US" sz="1400" dirty="0">
            <a:latin typeface="+mn-lt"/>
            <a:ea typeface="+mn-ea"/>
            <a:cs typeface="+mn-ea"/>
            <a:sym typeface="+mn-lt"/>
          </a:endParaRPr>
        </a:p>
      </dgm:t>
    </dgm:pt>
    <dgm:pt modelId="{24271ADD-575D-4D0A-BEAB-E6381F9BB553}" type="parTrans" cxnId="{6C59A9F1-EDEA-4928-9775-C82558092815}">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24978D66-49D5-4809-9CF6-66F50079E3A8}" type="sibTrans" cxnId="{6C59A9F1-EDEA-4928-9775-C82558092815}">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A97A533B-299A-4598-9A19-6D187EE3CAC7}">
      <dgm:prSet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110501 </a:t>
          </a:r>
          <a:r>
            <a:rPr lang="zh-CN" sz="1400" dirty="0">
              <a:latin typeface="+mn-lt"/>
              <a:ea typeface="+mn-ea"/>
              <a:cs typeface="+mn-ea"/>
              <a:sym typeface="+mn-lt"/>
            </a:rPr>
            <a:t>感知延迟</a:t>
          </a:r>
          <a:endParaRPr lang="zh-CN" altLang="en-US" sz="1400" dirty="0">
            <a:latin typeface="+mn-lt"/>
            <a:ea typeface="+mn-ea"/>
            <a:cs typeface="+mn-ea"/>
            <a:sym typeface="+mn-lt"/>
          </a:endParaRPr>
        </a:p>
      </dgm:t>
    </dgm:pt>
    <dgm:pt modelId="{770F3270-5993-4F7B-AEBE-055403AD81FF}" type="parTrans" cxnId="{B8BFE664-74A3-4EFA-8FB7-3045F44CC962}">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4EF44732-3665-4B15-8A82-3E9EF56E12AF}" type="sibTrans" cxnId="{B8BFE664-74A3-4EFA-8FB7-3045F44CC962}">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91C8E019-8B50-4F4B-B87F-E03120151E05}">
      <dgm:prSet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110502 </a:t>
          </a:r>
          <a:r>
            <a:rPr lang="zh-CN" altLang="en-US" sz="1400" dirty="0">
              <a:latin typeface="+mn-lt"/>
              <a:ea typeface="+mn-ea"/>
              <a:cs typeface="+mn-ea"/>
              <a:sym typeface="+mn-lt"/>
            </a:rPr>
            <a:t>辨识错误</a:t>
          </a:r>
        </a:p>
      </dgm:t>
    </dgm:pt>
    <dgm:pt modelId="{7AC6E1A0-D676-41E0-BA8B-289AE5A9E406}" type="parTrans" cxnId="{32FA1D1F-72B0-4218-81C2-CDBBFB194D68}">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8095944B-D850-49AF-92B4-DF6C54C37CF2}" type="sibTrans" cxnId="{32FA1D1F-72B0-4218-81C2-CDBBFB194D68}">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2D2AD9D1-F50C-4BE3-B89C-826E6D481377}">
      <dgm:prSet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110599 </a:t>
          </a:r>
          <a:r>
            <a:rPr lang="zh-CN" altLang="en-US" sz="1400" dirty="0">
              <a:latin typeface="+mn-lt"/>
              <a:ea typeface="+mn-ea"/>
              <a:cs typeface="+mn-ea"/>
              <a:sym typeface="+mn-lt"/>
            </a:rPr>
            <a:t>其他辨识功能缺陷</a:t>
          </a:r>
        </a:p>
      </dgm:t>
    </dgm:pt>
    <dgm:pt modelId="{EAB6D192-717C-4E4C-B63B-91EAB0607F1A}" type="parTrans" cxnId="{F2158AC2-90FE-4061-B8EC-7A20DE1B1AB7}">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0B828233-C56E-4C34-9EEE-8FC4C3E684E9}" type="sibTrans" cxnId="{F2158AC2-90FE-4061-B8EC-7A20DE1B1AB7}">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ECF24195-B09D-4AA8-9AFC-96398E621786}">
      <dgm:prSet custT="1"/>
      <dgm:spPr>
        <a:solidFill>
          <a:srgbClr val="3289A4"/>
        </a:solidFill>
        <a:effectLst>
          <a:innerShdw blurRad="63500" dist="50800" dir="13500000">
            <a:prstClr val="black">
              <a:alpha val="50000"/>
            </a:prstClr>
          </a:innerShdw>
        </a:effectLst>
      </dgm:spPr>
      <dgm:t>
        <a:bodyPr/>
        <a:lstStyle/>
        <a:p>
          <a:pPr algn="ctr"/>
          <a:r>
            <a:rPr lang="en-US" altLang="zh-CN" sz="1400" dirty="0">
              <a:latin typeface="+mn-lt"/>
              <a:ea typeface="+mn-ea"/>
              <a:cs typeface="+mn-ea"/>
              <a:sym typeface="+mn-lt"/>
            </a:rPr>
            <a:t>1199 </a:t>
          </a:r>
          <a:r>
            <a:rPr lang="zh-CN" altLang="en-US" sz="1400" dirty="0">
              <a:latin typeface="+mn-lt"/>
              <a:ea typeface="+mn-ea"/>
              <a:cs typeface="+mn-ea"/>
              <a:sym typeface="+mn-lt"/>
            </a:rPr>
            <a:t>其他心理生理性危险有害因素</a:t>
          </a:r>
        </a:p>
      </dgm:t>
    </dgm:pt>
    <dgm:pt modelId="{E61EF7C1-EE47-48C2-928A-322296DDAF01}" type="parTrans" cxnId="{34F1BA9F-65FE-49BE-9194-66BDEE927E40}">
      <dgm:prSet custT="1"/>
      <dgm:spPr>
        <a:ln>
          <a:solidFill>
            <a:schemeClr val="bg1"/>
          </a:solidFill>
        </a:ln>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0D76E0D5-AF57-4794-9887-D1595C3B73DF}" type="sibTrans" cxnId="{34F1BA9F-65FE-49BE-9194-66BDEE927E40}">
      <dgm:prSet/>
      <dgm:spPr/>
      <dgm:t>
        <a:bodyPr/>
        <a:lstStyle/>
        <a:p>
          <a:pPr algn="ctr"/>
          <a:endParaRPr lang="zh-CN" altLang="en-US" sz="1400">
            <a:latin typeface="微软雅黑" panose="020B0503020204020204" pitchFamily="34" charset="-122"/>
            <a:ea typeface="微软雅黑" panose="020B0503020204020204" pitchFamily="34" charset="-122"/>
          </a:endParaRPr>
        </a:p>
      </dgm:t>
    </dgm:pt>
    <dgm:pt modelId="{C0E4551F-1F54-4099-B8BC-0BEB66C2D3D7}" type="pres">
      <dgm:prSet presAssocID="{B9EC83C2-BEF3-40FF-87BE-268FA1D391CD}" presName="diagram" presStyleCnt="0">
        <dgm:presLayoutVars>
          <dgm:chPref val="1"/>
          <dgm:dir/>
          <dgm:animOne val="branch"/>
          <dgm:animLvl val="lvl"/>
          <dgm:resizeHandles val="exact"/>
        </dgm:presLayoutVars>
      </dgm:prSet>
      <dgm:spPr/>
    </dgm:pt>
    <dgm:pt modelId="{62022353-EC72-4483-8258-FBE3BBEE2D32}" type="pres">
      <dgm:prSet presAssocID="{277FB95F-41D6-44A5-8B76-8B789663A6B7}" presName="root1" presStyleCnt="0"/>
      <dgm:spPr/>
    </dgm:pt>
    <dgm:pt modelId="{14922824-F834-4EC6-865A-3CDD248462D5}" type="pres">
      <dgm:prSet presAssocID="{277FB95F-41D6-44A5-8B76-8B789663A6B7}" presName="LevelOneTextNode" presStyleLbl="node0" presStyleIdx="0" presStyleCnt="1" custScaleX="248673" custScaleY="245464">
        <dgm:presLayoutVars>
          <dgm:chPref val="3"/>
        </dgm:presLayoutVars>
      </dgm:prSet>
      <dgm:spPr/>
    </dgm:pt>
    <dgm:pt modelId="{497FDD7A-B476-4B2A-87D9-0341AF074DCF}" type="pres">
      <dgm:prSet presAssocID="{277FB95F-41D6-44A5-8B76-8B789663A6B7}" presName="level2hierChild" presStyleCnt="0"/>
      <dgm:spPr/>
    </dgm:pt>
    <dgm:pt modelId="{18449826-61CA-4C17-BC84-8915B06C6AEC}" type="pres">
      <dgm:prSet presAssocID="{1AC06EB1-D684-44F8-8A09-552BB2A0B305}" presName="conn2-1" presStyleLbl="parChTrans1D2" presStyleIdx="0" presStyleCnt="6"/>
      <dgm:spPr/>
    </dgm:pt>
    <dgm:pt modelId="{E6998729-DE50-4304-9611-AEF3B6F84F3F}" type="pres">
      <dgm:prSet presAssocID="{1AC06EB1-D684-44F8-8A09-552BB2A0B305}" presName="connTx" presStyleLbl="parChTrans1D2" presStyleIdx="0" presStyleCnt="6"/>
      <dgm:spPr/>
    </dgm:pt>
    <dgm:pt modelId="{728667C8-6A82-4456-8F8C-84E8B00D1B72}" type="pres">
      <dgm:prSet presAssocID="{6C33E4E4-AB84-469B-ABF2-3F83699E279F}" presName="root2" presStyleCnt="0"/>
      <dgm:spPr/>
    </dgm:pt>
    <dgm:pt modelId="{699B309B-D09E-4875-BB1C-4381721C6280}" type="pres">
      <dgm:prSet presAssocID="{6C33E4E4-AB84-469B-ABF2-3F83699E279F}" presName="LevelTwoTextNode" presStyleLbl="node2" presStyleIdx="0" presStyleCnt="6" custScaleX="254503">
        <dgm:presLayoutVars>
          <dgm:chPref val="3"/>
        </dgm:presLayoutVars>
      </dgm:prSet>
      <dgm:spPr/>
    </dgm:pt>
    <dgm:pt modelId="{FC139993-0937-4FAB-A06C-55CAA8420A4C}" type="pres">
      <dgm:prSet presAssocID="{6C33E4E4-AB84-469B-ABF2-3F83699E279F}" presName="level3hierChild" presStyleCnt="0"/>
      <dgm:spPr/>
    </dgm:pt>
    <dgm:pt modelId="{9CA61AC5-6F03-499B-87C5-6B9C0C030C0A}" type="pres">
      <dgm:prSet presAssocID="{06BE1DAE-AD32-4982-B00F-EACE08831486}" presName="conn2-1" presStyleLbl="parChTrans1D3" presStyleIdx="0" presStyleCnt="11"/>
      <dgm:spPr/>
    </dgm:pt>
    <dgm:pt modelId="{3A80C5F2-78D7-4912-AC00-10B9C74C3D8C}" type="pres">
      <dgm:prSet presAssocID="{06BE1DAE-AD32-4982-B00F-EACE08831486}" presName="connTx" presStyleLbl="parChTrans1D3" presStyleIdx="0" presStyleCnt="11"/>
      <dgm:spPr/>
    </dgm:pt>
    <dgm:pt modelId="{79EAD186-D363-4E31-9044-64C725299DD9}" type="pres">
      <dgm:prSet presAssocID="{FE760FF5-578A-4B7F-8715-937B82C917CC}" presName="root2" presStyleCnt="0"/>
      <dgm:spPr/>
    </dgm:pt>
    <dgm:pt modelId="{17EE251B-C085-498B-8B42-84E9B33595DB}" type="pres">
      <dgm:prSet presAssocID="{FE760FF5-578A-4B7F-8715-937B82C917CC}" presName="LevelTwoTextNode" presStyleLbl="node3" presStyleIdx="0" presStyleCnt="11" custScaleX="256155">
        <dgm:presLayoutVars>
          <dgm:chPref val="3"/>
        </dgm:presLayoutVars>
      </dgm:prSet>
      <dgm:spPr/>
    </dgm:pt>
    <dgm:pt modelId="{A70B0B6B-9ED4-43ED-971C-0997486F284E}" type="pres">
      <dgm:prSet presAssocID="{FE760FF5-578A-4B7F-8715-937B82C917CC}" presName="level3hierChild" presStyleCnt="0"/>
      <dgm:spPr/>
    </dgm:pt>
    <dgm:pt modelId="{9A0645C9-CF19-4D49-8054-E73E0E80AC14}" type="pres">
      <dgm:prSet presAssocID="{6846A1DE-31AD-42FD-943A-FDE98AF18AB6}" presName="conn2-1" presStyleLbl="parChTrans1D3" presStyleIdx="1" presStyleCnt="11"/>
      <dgm:spPr/>
    </dgm:pt>
    <dgm:pt modelId="{7CAEB850-F5B2-4F02-AAFD-5D951F1F6753}" type="pres">
      <dgm:prSet presAssocID="{6846A1DE-31AD-42FD-943A-FDE98AF18AB6}" presName="connTx" presStyleLbl="parChTrans1D3" presStyleIdx="1" presStyleCnt="11"/>
      <dgm:spPr/>
    </dgm:pt>
    <dgm:pt modelId="{60E2ED9F-D4A8-4D76-9073-E47ABE61C23A}" type="pres">
      <dgm:prSet presAssocID="{298F66EB-8A1D-4137-B8D0-A3C2B76EE66E}" presName="root2" presStyleCnt="0"/>
      <dgm:spPr/>
    </dgm:pt>
    <dgm:pt modelId="{30365F8C-B083-4554-B4F4-B44446AC684A}" type="pres">
      <dgm:prSet presAssocID="{298F66EB-8A1D-4137-B8D0-A3C2B76EE66E}" presName="LevelTwoTextNode" presStyleLbl="node3" presStyleIdx="1" presStyleCnt="11" custScaleX="256155">
        <dgm:presLayoutVars>
          <dgm:chPref val="3"/>
        </dgm:presLayoutVars>
      </dgm:prSet>
      <dgm:spPr/>
    </dgm:pt>
    <dgm:pt modelId="{0FE9F57D-E716-4ADA-B09F-D1E9E6B31867}" type="pres">
      <dgm:prSet presAssocID="{298F66EB-8A1D-4137-B8D0-A3C2B76EE66E}" presName="level3hierChild" presStyleCnt="0"/>
      <dgm:spPr/>
    </dgm:pt>
    <dgm:pt modelId="{7B5B340E-E0F8-4910-971B-E0E0D8554533}" type="pres">
      <dgm:prSet presAssocID="{055B3AA1-D172-43BA-B15D-526ADA67A8EF}" presName="conn2-1" presStyleLbl="parChTrans1D3" presStyleIdx="2" presStyleCnt="11"/>
      <dgm:spPr/>
    </dgm:pt>
    <dgm:pt modelId="{5E2E6964-CF72-4FF2-B3D0-C8E19AE3771D}" type="pres">
      <dgm:prSet presAssocID="{055B3AA1-D172-43BA-B15D-526ADA67A8EF}" presName="connTx" presStyleLbl="parChTrans1D3" presStyleIdx="2" presStyleCnt="11"/>
      <dgm:spPr/>
    </dgm:pt>
    <dgm:pt modelId="{F0737355-2103-4889-AEED-644A493E151F}" type="pres">
      <dgm:prSet presAssocID="{14143421-00DE-40D6-8545-32F65DCD6B17}" presName="root2" presStyleCnt="0"/>
      <dgm:spPr/>
    </dgm:pt>
    <dgm:pt modelId="{CE421726-DB12-4440-BF42-FFC4008782D7}" type="pres">
      <dgm:prSet presAssocID="{14143421-00DE-40D6-8545-32F65DCD6B17}" presName="LevelTwoTextNode" presStyleLbl="node3" presStyleIdx="2" presStyleCnt="11" custScaleX="256155">
        <dgm:presLayoutVars>
          <dgm:chPref val="3"/>
        </dgm:presLayoutVars>
      </dgm:prSet>
      <dgm:spPr/>
    </dgm:pt>
    <dgm:pt modelId="{885B8699-EFBB-4B70-9675-093DC1C11C6C}" type="pres">
      <dgm:prSet presAssocID="{14143421-00DE-40D6-8545-32F65DCD6B17}" presName="level3hierChild" presStyleCnt="0"/>
      <dgm:spPr/>
    </dgm:pt>
    <dgm:pt modelId="{1FF3B5E6-2AE1-4562-B1DF-A05781072522}" type="pres">
      <dgm:prSet presAssocID="{0DB89D31-A8F7-4DDB-BF98-4C6FEBB79DE1}" presName="conn2-1" presStyleLbl="parChTrans1D3" presStyleIdx="3" presStyleCnt="11"/>
      <dgm:spPr/>
    </dgm:pt>
    <dgm:pt modelId="{FB64A801-E2FF-43F4-AD51-B481A1087C0E}" type="pres">
      <dgm:prSet presAssocID="{0DB89D31-A8F7-4DDB-BF98-4C6FEBB79DE1}" presName="connTx" presStyleLbl="parChTrans1D3" presStyleIdx="3" presStyleCnt="11"/>
      <dgm:spPr/>
    </dgm:pt>
    <dgm:pt modelId="{9ABB83F1-189E-4A69-AB24-F7032FA689C0}" type="pres">
      <dgm:prSet presAssocID="{50D71B8F-8243-41D2-8199-6B4D2B45D133}" presName="root2" presStyleCnt="0"/>
      <dgm:spPr/>
    </dgm:pt>
    <dgm:pt modelId="{D35A9D5E-BC6B-4637-9ADE-7C71B4259840}" type="pres">
      <dgm:prSet presAssocID="{50D71B8F-8243-41D2-8199-6B4D2B45D133}" presName="LevelTwoTextNode" presStyleLbl="node3" presStyleIdx="3" presStyleCnt="11" custScaleX="256155">
        <dgm:presLayoutVars>
          <dgm:chPref val="3"/>
        </dgm:presLayoutVars>
      </dgm:prSet>
      <dgm:spPr/>
    </dgm:pt>
    <dgm:pt modelId="{58D3B8DA-E74C-4C5C-8AA9-7D7CE5A1F84D}" type="pres">
      <dgm:prSet presAssocID="{50D71B8F-8243-41D2-8199-6B4D2B45D133}" presName="level3hierChild" presStyleCnt="0"/>
      <dgm:spPr/>
    </dgm:pt>
    <dgm:pt modelId="{BB21624D-B580-4F8F-B272-662C4D8EC8F2}" type="pres">
      <dgm:prSet presAssocID="{F6FBF4DC-4B6B-4732-909C-EC45BB486B5F}" presName="conn2-1" presStyleLbl="parChTrans1D2" presStyleIdx="1" presStyleCnt="6"/>
      <dgm:spPr/>
    </dgm:pt>
    <dgm:pt modelId="{0033198E-4D27-465C-A0FB-92A075CC4C7D}" type="pres">
      <dgm:prSet presAssocID="{F6FBF4DC-4B6B-4732-909C-EC45BB486B5F}" presName="connTx" presStyleLbl="parChTrans1D2" presStyleIdx="1" presStyleCnt="6"/>
      <dgm:spPr/>
    </dgm:pt>
    <dgm:pt modelId="{03DCF743-9258-4AC8-BD78-E405C7BAD555}" type="pres">
      <dgm:prSet presAssocID="{3CDF57E0-B5F0-4052-96E3-FBF87E7175E9}" presName="root2" presStyleCnt="0"/>
      <dgm:spPr/>
    </dgm:pt>
    <dgm:pt modelId="{92142CCE-8C42-42D9-B9DA-67005748964D}" type="pres">
      <dgm:prSet presAssocID="{3CDF57E0-B5F0-4052-96E3-FBF87E7175E9}" presName="LevelTwoTextNode" presStyleLbl="node2" presStyleIdx="1" presStyleCnt="6" custScaleX="254503">
        <dgm:presLayoutVars>
          <dgm:chPref val="3"/>
        </dgm:presLayoutVars>
      </dgm:prSet>
      <dgm:spPr/>
    </dgm:pt>
    <dgm:pt modelId="{648759C5-8118-4A99-BC49-EA84BCCFD292}" type="pres">
      <dgm:prSet presAssocID="{3CDF57E0-B5F0-4052-96E3-FBF87E7175E9}" presName="level3hierChild" presStyleCnt="0"/>
      <dgm:spPr/>
    </dgm:pt>
    <dgm:pt modelId="{802215B4-CE09-4D04-8729-12826CB3146F}" type="pres">
      <dgm:prSet presAssocID="{3CCCA4FE-8107-4C6B-BA4E-69B5A1CCDCA6}" presName="conn2-1" presStyleLbl="parChTrans1D2" presStyleIdx="2" presStyleCnt="6"/>
      <dgm:spPr/>
    </dgm:pt>
    <dgm:pt modelId="{482B1E0B-EEFC-4A95-A8E1-582FA2E8A796}" type="pres">
      <dgm:prSet presAssocID="{3CCCA4FE-8107-4C6B-BA4E-69B5A1CCDCA6}" presName="connTx" presStyleLbl="parChTrans1D2" presStyleIdx="2" presStyleCnt="6"/>
      <dgm:spPr/>
    </dgm:pt>
    <dgm:pt modelId="{6E928350-EA29-4F1E-BFE9-0CEA4CA6E73C}" type="pres">
      <dgm:prSet presAssocID="{772336EB-BD57-4FDC-8DAE-DC53FF395D76}" presName="root2" presStyleCnt="0"/>
      <dgm:spPr/>
    </dgm:pt>
    <dgm:pt modelId="{C87EC1CB-2669-4010-9579-AF75B6F28052}" type="pres">
      <dgm:prSet presAssocID="{772336EB-BD57-4FDC-8DAE-DC53FF395D76}" presName="LevelTwoTextNode" presStyleLbl="node2" presStyleIdx="2" presStyleCnt="6" custScaleX="254503">
        <dgm:presLayoutVars>
          <dgm:chPref val="3"/>
        </dgm:presLayoutVars>
      </dgm:prSet>
      <dgm:spPr/>
    </dgm:pt>
    <dgm:pt modelId="{E5B06899-9F8F-4921-9190-770E33288371}" type="pres">
      <dgm:prSet presAssocID="{772336EB-BD57-4FDC-8DAE-DC53FF395D76}" presName="level3hierChild" presStyleCnt="0"/>
      <dgm:spPr/>
    </dgm:pt>
    <dgm:pt modelId="{FE1A39DD-45FB-404F-9016-B843A0A4D12D}" type="pres">
      <dgm:prSet presAssocID="{48D4006F-C9F6-4150-84CF-367E334F9964}" presName="conn2-1" presStyleLbl="parChTrans1D2" presStyleIdx="3" presStyleCnt="6"/>
      <dgm:spPr/>
    </dgm:pt>
    <dgm:pt modelId="{F3B438BA-26F4-4E66-BD03-EF7087167E29}" type="pres">
      <dgm:prSet presAssocID="{48D4006F-C9F6-4150-84CF-367E334F9964}" presName="connTx" presStyleLbl="parChTrans1D2" presStyleIdx="3" presStyleCnt="6"/>
      <dgm:spPr/>
    </dgm:pt>
    <dgm:pt modelId="{BABE6934-1C69-4496-BAD7-F8C8DB8CCECF}" type="pres">
      <dgm:prSet presAssocID="{070C83F9-5ABB-4602-95C3-DD7C52950030}" presName="root2" presStyleCnt="0"/>
      <dgm:spPr/>
    </dgm:pt>
    <dgm:pt modelId="{828E8BB4-AD7C-4DE2-9D22-9BC458B50834}" type="pres">
      <dgm:prSet presAssocID="{070C83F9-5ABB-4602-95C3-DD7C52950030}" presName="LevelTwoTextNode" presStyleLbl="node2" presStyleIdx="3" presStyleCnt="6" custScaleX="254503">
        <dgm:presLayoutVars>
          <dgm:chPref val="3"/>
        </dgm:presLayoutVars>
      </dgm:prSet>
      <dgm:spPr/>
    </dgm:pt>
    <dgm:pt modelId="{0F8AEF34-2CD3-4178-893D-685F46B79E88}" type="pres">
      <dgm:prSet presAssocID="{070C83F9-5ABB-4602-95C3-DD7C52950030}" presName="level3hierChild" presStyleCnt="0"/>
      <dgm:spPr/>
    </dgm:pt>
    <dgm:pt modelId="{E8D749F7-DD53-4C9F-9E64-036FA7DA480D}" type="pres">
      <dgm:prSet presAssocID="{845540FB-83D3-430B-A6FA-8024AFCE7F0B}" presName="conn2-1" presStyleLbl="parChTrans1D3" presStyleIdx="4" presStyleCnt="11"/>
      <dgm:spPr/>
    </dgm:pt>
    <dgm:pt modelId="{3E373C60-A4B8-4A97-9CAD-E617E8D96C0F}" type="pres">
      <dgm:prSet presAssocID="{845540FB-83D3-430B-A6FA-8024AFCE7F0B}" presName="connTx" presStyleLbl="parChTrans1D3" presStyleIdx="4" presStyleCnt="11"/>
      <dgm:spPr/>
    </dgm:pt>
    <dgm:pt modelId="{BB72551A-85AC-4D57-B606-1AF55949C979}" type="pres">
      <dgm:prSet presAssocID="{C341FD5A-9678-485A-8B55-5E33460F9277}" presName="root2" presStyleCnt="0"/>
      <dgm:spPr/>
    </dgm:pt>
    <dgm:pt modelId="{767728A7-D5E5-4A60-91F8-01CBB058205E}" type="pres">
      <dgm:prSet presAssocID="{C341FD5A-9678-485A-8B55-5E33460F9277}" presName="LevelTwoTextNode" presStyleLbl="node3" presStyleIdx="4" presStyleCnt="11" custScaleX="259457">
        <dgm:presLayoutVars>
          <dgm:chPref val="3"/>
        </dgm:presLayoutVars>
      </dgm:prSet>
      <dgm:spPr/>
    </dgm:pt>
    <dgm:pt modelId="{BA0A5EA1-D0E0-4862-B8DD-DD62B4E99D52}" type="pres">
      <dgm:prSet presAssocID="{C341FD5A-9678-485A-8B55-5E33460F9277}" presName="level3hierChild" presStyleCnt="0"/>
      <dgm:spPr/>
    </dgm:pt>
    <dgm:pt modelId="{1F60F9B1-6ED7-41BD-85E6-26129510A27A}" type="pres">
      <dgm:prSet presAssocID="{54F1253C-3ED4-4D47-ADF8-8B01D71C8048}" presName="conn2-1" presStyleLbl="parChTrans1D3" presStyleIdx="5" presStyleCnt="11"/>
      <dgm:spPr/>
    </dgm:pt>
    <dgm:pt modelId="{71AFAFD7-93BC-42A5-BC7F-56D21ECD7D8A}" type="pres">
      <dgm:prSet presAssocID="{54F1253C-3ED4-4D47-ADF8-8B01D71C8048}" presName="connTx" presStyleLbl="parChTrans1D3" presStyleIdx="5" presStyleCnt="11"/>
      <dgm:spPr/>
    </dgm:pt>
    <dgm:pt modelId="{74B17885-89F8-4E55-8C00-27CAA0493F23}" type="pres">
      <dgm:prSet presAssocID="{C993A205-8692-4DF8-9210-5D261C01C9BA}" presName="root2" presStyleCnt="0"/>
      <dgm:spPr/>
    </dgm:pt>
    <dgm:pt modelId="{639D7430-6367-4D67-86E0-8B7135737D4C}" type="pres">
      <dgm:prSet presAssocID="{C993A205-8692-4DF8-9210-5D261C01C9BA}" presName="LevelTwoTextNode" presStyleLbl="node3" presStyleIdx="5" presStyleCnt="11" custScaleX="260282">
        <dgm:presLayoutVars>
          <dgm:chPref val="3"/>
        </dgm:presLayoutVars>
      </dgm:prSet>
      <dgm:spPr/>
    </dgm:pt>
    <dgm:pt modelId="{CE041B02-FFBE-47C7-9840-AA3FE7D04022}" type="pres">
      <dgm:prSet presAssocID="{C993A205-8692-4DF8-9210-5D261C01C9BA}" presName="level3hierChild" presStyleCnt="0"/>
      <dgm:spPr/>
    </dgm:pt>
    <dgm:pt modelId="{AD4D452B-9B90-4599-968E-65D3345E9494}" type="pres">
      <dgm:prSet presAssocID="{5729EA5B-0C88-4248-BB34-5C3C5F05FA6D}" presName="conn2-1" presStyleLbl="parChTrans1D3" presStyleIdx="6" presStyleCnt="11"/>
      <dgm:spPr/>
    </dgm:pt>
    <dgm:pt modelId="{C6FB49DB-CF71-4A33-A539-1C2E3570D56F}" type="pres">
      <dgm:prSet presAssocID="{5729EA5B-0C88-4248-BB34-5C3C5F05FA6D}" presName="connTx" presStyleLbl="parChTrans1D3" presStyleIdx="6" presStyleCnt="11"/>
      <dgm:spPr/>
    </dgm:pt>
    <dgm:pt modelId="{537BB686-2673-4CC6-BCF1-5CCF88D4FCBE}" type="pres">
      <dgm:prSet presAssocID="{846CD9DB-F2F0-4ECE-A349-A6D343444B9E}" presName="root2" presStyleCnt="0"/>
      <dgm:spPr/>
    </dgm:pt>
    <dgm:pt modelId="{A762283C-A293-40E1-A2C9-7989C6B503A9}" type="pres">
      <dgm:prSet presAssocID="{846CD9DB-F2F0-4ECE-A349-A6D343444B9E}" presName="LevelTwoTextNode" presStyleLbl="node3" presStyleIdx="6" presStyleCnt="11" custScaleX="260282">
        <dgm:presLayoutVars>
          <dgm:chPref val="3"/>
        </dgm:presLayoutVars>
      </dgm:prSet>
      <dgm:spPr/>
    </dgm:pt>
    <dgm:pt modelId="{F81FA896-5247-420F-B786-99EDF70873AC}" type="pres">
      <dgm:prSet presAssocID="{846CD9DB-F2F0-4ECE-A349-A6D343444B9E}" presName="level3hierChild" presStyleCnt="0"/>
      <dgm:spPr/>
    </dgm:pt>
    <dgm:pt modelId="{A1DD02B1-47AC-474A-859F-F9023D10865E}" type="pres">
      <dgm:prSet presAssocID="{7D4BC3E0-503D-4321-86E0-E3AE55518B58}" presName="conn2-1" presStyleLbl="parChTrans1D3" presStyleIdx="7" presStyleCnt="11"/>
      <dgm:spPr/>
    </dgm:pt>
    <dgm:pt modelId="{B45AC415-B379-4907-A8DE-40613916854D}" type="pres">
      <dgm:prSet presAssocID="{7D4BC3E0-503D-4321-86E0-E3AE55518B58}" presName="connTx" presStyleLbl="parChTrans1D3" presStyleIdx="7" presStyleCnt="11"/>
      <dgm:spPr/>
    </dgm:pt>
    <dgm:pt modelId="{42DBBEE8-AD36-46A5-8640-B28AE04AB800}" type="pres">
      <dgm:prSet presAssocID="{0490A280-3D69-405A-B051-4C36213B04DF}" presName="root2" presStyleCnt="0"/>
      <dgm:spPr/>
    </dgm:pt>
    <dgm:pt modelId="{689518B1-5C32-4953-B966-B9A940554EAC}" type="pres">
      <dgm:prSet presAssocID="{0490A280-3D69-405A-B051-4C36213B04DF}" presName="LevelTwoTextNode" presStyleLbl="node3" presStyleIdx="7" presStyleCnt="11" custScaleX="260282">
        <dgm:presLayoutVars>
          <dgm:chPref val="3"/>
        </dgm:presLayoutVars>
      </dgm:prSet>
      <dgm:spPr/>
    </dgm:pt>
    <dgm:pt modelId="{D2404325-07FF-4DFF-8992-22F9BA3D820A}" type="pres">
      <dgm:prSet presAssocID="{0490A280-3D69-405A-B051-4C36213B04DF}" presName="level3hierChild" presStyleCnt="0"/>
      <dgm:spPr/>
    </dgm:pt>
    <dgm:pt modelId="{FCCE333B-1B1D-4E99-95FE-A1DEDB6207A3}" type="pres">
      <dgm:prSet presAssocID="{24271ADD-575D-4D0A-BEAB-E6381F9BB553}" presName="conn2-1" presStyleLbl="parChTrans1D2" presStyleIdx="4" presStyleCnt="6"/>
      <dgm:spPr/>
    </dgm:pt>
    <dgm:pt modelId="{464EE87B-22A1-48B7-99A6-E9B090469D48}" type="pres">
      <dgm:prSet presAssocID="{24271ADD-575D-4D0A-BEAB-E6381F9BB553}" presName="connTx" presStyleLbl="parChTrans1D2" presStyleIdx="4" presStyleCnt="6"/>
      <dgm:spPr/>
    </dgm:pt>
    <dgm:pt modelId="{650F2F7D-C988-4764-8C87-6CA8CD5ABB29}" type="pres">
      <dgm:prSet presAssocID="{284C9700-0E88-454F-95D3-10693F37E7A6}" presName="root2" presStyleCnt="0"/>
      <dgm:spPr/>
    </dgm:pt>
    <dgm:pt modelId="{C85B07F1-BAF0-4E1A-98BF-04331A90ABBA}" type="pres">
      <dgm:prSet presAssocID="{284C9700-0E88-454F-95D3-10693F37E7A6}" presName="LevelTwoTextNode" presStyleLbl="node2" presStyleIdx="4" presStyleCnt="6" custScaleX="249174">
        <dgm:presLayoutVars>
          <dgm:chPref val="3"/>
        </dgm:presLayoutVars>
      </dgm:prSet>
      <dgm:spPr/>
    </dgm:pt>
    <dgm:pt modelId="{C7648561-48DF-4679-8924-76D90B9E8DEE}" type="pres">
      <dgm:prSet presAssocID="{284C9700-0E88-454F-95D3-10693F37E7A6}" presName="level3hierChild" presStyleCnt="0"/>
      <dgm:spPr/>
    </dgm:pt>
    <dgm:pt modelId="{401A4913-5C6B-41E1-A3D8-4CE9454806F8}" type="pres">
      <dgm:prSet presAssocID="{770F3270-5993-4F7B-AEBE-055403AD81FF}" presName="conn2-1" presStyleLbl="parChTrans1D3" presStyleIdx="8" presStyleCnt="11"/>
      <dgm:spPr/>
    </dgm:pt>
    <dgm:pt modelId="{5007F87F-D7CF-400B-8091-770BD1511980}" type="pres">
      <dgm:prSet presAssocID="{770F3270-5993-4F7B-AEBE-055403AD81FF}" presName="connTx" presStyleLbl="parChTrans1D3" presStyleIdx="8" presStyleCnt="11"/>
      <dgm:spPr/>
    </dgm:pt>
    <dgm:pt modelId="{9A05314A-E335-467C-B967-2A052DFFD26B}" type="pres">
      <dgm:prSet presAssocID="{A97A533B-299A-4598-9A19-6D187EE3CAC7}" presName="root2" presStyleCnt="0"/>
      <dgm:spPr/>
    </dgm:pt>
    <dgm:pt modelId="{AE27C053-5675-41E2-9257-31D467ADDCFF}" type="pres">
      <dgm:prSet presAssocID="{A97A533B-299A-4598-9A19-6D187EE3CAC7}" presName="LevelTwoTextNode" presStyleLbl="node3" presStyleIdx="8" presStyleCnt="11" custScaleX="270071">
        <dgm:presLayoutVars>
          <dgm:chPref val="3"/>
        </dgm:presLayoutVars>
      </dgm:prSet>
      <dgm:spPr/>
    </dgm:pt>
    <dgm:pt modelId="{5BA65C48-1F7D-4FD6-9E37-75DD9C6A309C}" type="pres">
      <dgm:prSet presAssocID="{A97A533B-299A-4598-9A19-6D187EE3CAC7}" presName="level3hierChild" presStyleCnt="0"/>
      <dgm:spPr/>
    </dgm:pt>
    <dgm:pt modelId="{B6451000-4688-4288-9D33-365FBA714C98}" type="pres">
      <dgm:prSet presAssocID="{7AC6E1A0-D676-41E0-BA8B-289AE5A9E406}" presName="conn2-1" presStyleLbl="parChTrans1D3" presStyleIdx="9" presStyleCnt="11"/>
      <dgm:spPr/>
    </dgm:pt>
    <dgm:pt modelId="{0F48B365-6626-4596-A6CD-C2DB883104F0}" type="pres">
      <dgm:prSet presAssocID="{7AC6E1A0-D676-41E0-BA8B-289AE5A9E406}" presName="connTx" presStyleLbl="parChTrans1D3" presStyleIdx="9" presStyleCnt="11"/>
      <dgm:spPr/>
    </dgm:pt>
    <dgm:pt modelId="{2ECCF7A9-5180-4593-B86B-096A2BFCB799}" type="pres">
      <dgm:prSet presAssocID="{91C8E019-8B50-4F4B-B87F-E03120151E05}" presName="root2" presStyleCnt="0"/>
      <dgm:spPr/>
    </dgm:pt>
    <dgm:pt modelId="{41A81B22-2A9A-4D11-B058-CC61B4C7B076}" type="pres">
      <dgm:prSet presAssocID="{91C8E019-8B50-4F4B-B87F-E03120151E05}" presName="LevelTwoTextNode" presStyleLbl="node3" presStyleIdx="9" presStyleCnt="11" custScaleX="270071">
        <dgm:presLayoutVars>
          <dgm:chPref val="3"/>
        </dgm:presLayoutVars>
      </dgm:prSet>
      <dgm:spPr/>
    </dgm:pt>
    <dgm:pt modelId="{ED1DC8E6-D0B0-4DAC-AE1D-636606BBAECA}" type="pres">
      <dgm:prSet presAssocID="{91C8E019-8B50-4F4B-B87F-E03120151E05}" presName="level3hierChild" presStyleCnt="0"/>
      <dgm:spPr/>
    </dgm:pt>
    <dgm:pt modelId="{3759CE4E-F303-4E9E-BEB2-2117AAEFF85A}" type="pres">
      <dgm:prSet presAssocID="{EAB6D192-717C-4E4C-B63B-91EAB0607F1A}" presName="conn2-1" presStyleLbl="parChTrans1D3" presStyleIdx="10" presStyleCnt="11"/>
      <dgm:spPr/>
    </dgm:pt>
    <dgm:pt modelId="{50D4FBDD-D685-438A-AAE2-4CCDBE4BE80E}" type="pres">
      <dgm:prSet presAssocID="{EAB6D192-717C-4E4C-B63B-91EAB0607F1A}" presName="connTx" presStyleLbl="parChTrans1D3" presStyleIdx="10" presStyleCnt="11"/>
      <dgm:spPr/>
    </dgm:pt>
    <dgm:pt modelId="{746D09C1-3C8D-4761-8653-7C6E5CAF8834}" type="pres">
      <dgm:prSet presAssocID="{2D2AD9D1-F50C-4BE3-B89C-826E6D481377}" presName="root2" presStyleCnt="0"/>
      <dgm:spPr/>
    </dgm:pt>
    <dgm:pt modelId="{98471082-BC8E-4A1B-A9FC-ACE7E31F7DDC}" type="pres">
      <dgm:prSet presAssocID="{2D2AD9D1-F50C-4BE3-B89C-826E6D481377}" presName="LevelTwoTextNode" presStyleLbl="node3" presStyleIdx="10" presStyleCnt="11" custScaleX="270071">
        <dgm:presLayoutVars>
          <dgm:chPref val="3"/>
        </dgm:presLayoutVars>
      </dgm:prSet>
      <dgm:spPr/>
    </dgm:pt>
    <dgm:pt modelId="{80DACACC-40F8-4E1D-9111-9DCB1D2064F9}" type="pres">
      <dgm:prSet presAssocID="{2D2AD9D1-F50C-4BE3-B89C-826E6D481377}" presName="level3hierChild" presStyleCnt="0"/>
      <dgm:spPr/>
    </dgm:pt>
    <dgm:pt modelId="{2A39D591-7964-4AF0-A6D1-C9EA2D943D99}" type="pres">
      <dgm:prSet presAssocID="{E61EF7C1-EE47-48C2-928A-322296DDAF01}" presName="conn2-1" presStyleLbl="parChTrans1D2" presStyleIdx="5" presStyleCnt="6"/>
      <dgm:spPr/>
    </dgm:pt>
    <dgm:pt modelId="{BAB40499-2604-41DA-9DBF-61AB068ACEDC}" type="pres">
      <dgm:prSet presAssocID="{E61EF7C1-EE47-48C2-928A-322296DDAF01}" presName="connTx" presStyleLbl="parChTrans1D2" presStyleIdx="5" presStyleCnt="6"/>
      <dgm:spPr/>
    </dgm:pt>
    <dgm:pt modelId="{375D57B4-0974-42B5-89B4-29EC105BAF6F}" type="pres">
      <dgm:prSet presAssocID="{ECF24195-B09D-4AA8-9AFC-96398E621786}" presName="root2" presStyleCnt="0"/>
      <dgm:spPr/>
    </dgm:pt>
    <dgm:pt modelId="{A027C930-C8EE-445A-8A1B-6E633DB2C35F}" type="pres">
      <dgm:prSet presAssocID="{ECF24195-B09D-4AA8-9AFC-96398E621786}" presName="LevelTwoTextNode" presStyleLbl="node2" presStyleIdx="5" presStyleCnt="6" custScaleX="252044" custScaleY="119549">
        <dgm:presLayoutVars>
          <dgm:chPref val="3"/>
        </dgm:presLayoutVars>
      </dgm:prSet>
      <dgm:spPr/>
    </dgm:pt>
    <dgm:pt modelId="{1A6EFF62-F196-49FC-8DD4-07133652C977}" type="pres">
      <dgm:prSet presAssocID="{ECF24195-B09D-4AA8-9AFC-96398E621786}" presName="level3hierChild" presStyleCnt="0"/>
      <dgm:spPr/>
    </dgm:pt>
  </dgm:ptLst>
  <dgm:cxnLst>
    <dgm:cxn modelId="{09746C02-289D-4D7E-94EB-08D0C391A487}" type="presOf" srcId="{48D4006F-C9F6-4150-84CF-367E334F9964}" destId="{FE1A39DD-45FB-404F-9016-B843A0A4D12D}" srcOrd="0" destOrd="0" presId="urn:microsoft.com/office/officeart/2005/8/layout/hierarchy2"/>
    <dgm:cxn modelId="{B3EBC502-8C17-4D8A-A6E5-A3B2EEDE7DD5}" type="presOf" srcId="{770F3270-5993-4F7B-AEBE-055403AD81FF}" destId="{5007F87F-D7CF-400B-8091-770BD1511980}" srcOrd="1" destOrd="0" presId="urn:microsoft.com/office/officeart/2005/8/layout/hierarchy2"/>
    <dgm:cxn modelId="{EAE79703-B86E-4CCF-816E-C57ED0EFF3A5}" type="presOf" srcId="{14143421-00DE-40D6-8545-32F65DCD6B17}" destId="{CE421726-DB12-4440-BF42-FFC4008782D7}" srcOrd="0" destOrd="0" presId="urn:microsoft.com/office/officeart/2005/8/layout/hierarchy2"/>
    <dgm:cxn modelId="{F1F06304-D88F-42A9-AB4D-AA788564823C}" srcId="{070C83F9-5ABB-4602-95C3-DD7C52950030}" destId="{C341FD5A-9678-485A-8B55-5E33460F9277}" srcOrd="0" destOrd="0" parTransId="{845540FB-83D3-430B-A6FA-8024AFCE7F0B}" sibTransId="{15723804-B2F6-424C-B31F-9D0F87015D14}"/>
    <dgm:cxn modelId="{A3FAA505-5C18-4188-94D8-9193036C1ED3}" type="presOf" srcId="{7AC6E1A0-D676-41E0-BA8B-289AE5A9E406}" destId="{B6451000-4688-4288-9D33-365FBA714C98}" srcOrd="0" destOrd="0" presId="urn:microsoft.com/office/officeart/2005/8/layout/hierarchy2"/>
    <dgm:cxn modelId="{6A402A0E-C8AE-4311-88B6-A0B40FA36E60}" type="presOf" srcId="{24271ADD-575D-4D0A-BEAB-E6381F9BB553}" destId="{464EE87B-22A1-48B7-99A6-E9B090469D48}" srcOrd="1" destOrd="0" presId="urn:microsoft.com/office/officeart/2005/8/layout/hierarchy2"/>
    <dgm:cxn modelId="{221ACB0E-77BE-43D1-B43C-8C8B03057F2F}" type="presOf" srcId="{54F1253C-3ED4-4D47-ADF8-8B01D71C8048}" destId="{71AFAFD7-93BC-42A5-BC7F-56D21ECD7D8A}" srcOrd="1" destOrd="0" presId="urn:microsoft.com/office/officeart/2005/8/layout/hierarchy2"/>
    <dgm:cxn modelId="{EED2C313-F8AF-4A33-98E7-F2B5EA8FB6C7}" type="presOf" srcId="{3CCCA4FE-8107-4C6B-BA4E-69B5A1CCDCA6}" destId="{482B1E0B-EEFC-4A95-A8E1-582FA2E8A796}" srcOrd="1" destOrd="0" presId="urn:microsoft.com/office/officeart/2005/8/layout/hierarchy2"/>
    <dgm:cxn modelId="{0EFBAE17-C453-495A-B0BA-C34189782DEB}" type="presOf" srcId="{0490A280-3D69-405A-B051-4C36213B04DF}" destId="{689518B1-5C32-4953-B966-B9A940554EAC}" srcOrd="0" destOrd="0" presId="urn:microsoft.com/office/officeart/2005/8/layout/hierarchy2"/>
    <dgm:cxn modelId="{13871B1A-15EB-41CF-8B93-C1975AEEFB10}" type="presOf" srcId="{055B3AA1-D172-43BA-B15D-526ADA67A8EF}" destId="{5E2E6964-CF72-4FF2-B3D0-C8E19AE3771D}" srcOrd="1" destOrd="0" presId="urn:microsoft.com/office/officeart/2005/8/layout/hierarchy2"/>
    <dgm:cxn modelId="{29EB9D1D-0CBE-45DC-B891-7EFC83737555}" type="presOf" srcId="{6846A1DE-31AD-42FD-943A-FDE98AF18AB6}" destId="{7CAEB850-F5B2-4F02-AAFD-5D951F1F6753}" srcOrd="1" destOrd="0" presId="urn:microsoft.com/office/officeart/2005/8/layout/hierarchy2"/>
    <dgm:cxn modelId="{32FA1D1F-72B0-4218-81C2-CDBBFB194D68}" srcId="{284C9700-0E88-454F-95D3-10693F37E7A6}" destId="{91C8E019-8B50-4F4B-B87F-E03120151E05}" srcOrd="1" destOrd="0" parTransId="{7AC6E1A0-D676-41E0-BA8B-289AE5A9E406}" sibTransId="{8095944B-D850-49AF-92B4-DF6C54C37CF2}"/>
    <dgm:cxn modelId="{E76B831F-7072-4DC4-BE43-9DBF201DF823}" type="presOf" srcId="{6846A1DE-31AD-42FD-943A-FDE98AF18AB6}" destId="{9A0645C9-CF19-4D49-8054-E73E0E80AC14}" srcOrd="0" destOrd="0" presId="urn:microsoft.com/office/officeart/2005/8/layout/hierarchy2"/>
    <dgm:cxn modelId="{A16D2024-4D38-4EF0-80A6-A54B18ECC27E}" type="presOf" srcId="{50D71B8F-8243-41D2-8199-6B4D2B45D133}" destId="{D35A9D5E-BC6B-4637-9ADE-7C71B4259840}" srcOrd="0" destOrd="0" presId="urn:microsoft.com/office/officeart/2005/8/layout/hierarchy2"/>
    <dgm:cxn modelId="{595BBF2D-5BB8-4050-97B0-7ABB006E2A5A}" type="presOf" srcId="{ECF24195-B09D-4AA8-9AFC-96398E621786}" destId="{A027C930-C8EE-445A-8A1B-6E633DB2C35F}" srcOrd="0" destOrd="0" presId="urn:microsoft.com/office/officeart/2005/8/layout/hierarchy2"/>
    <dgm:cxn modelId="{B236423E-F0F0-4D99-B92D-0E3D0E70B975}" type="presOf" srcId="{845540FB-83D3-430B-A6FA-8024AFCE7F0B}" destId="{E8D749F7-DD53-4C9F-9E64-036FA7DA480D}" srcOrd="0" destOrd="0" presId="urn:microsoft.com/office/officeart/2005/8/layout/hierarchy2"/>
    <dgm:cxn modelId="{6D8CDA40-E518-4CE2-AAA3-3CEB7C3EE978}" type="presOf" srcId="{48D4006F-C9F6-4150-84CF-367E334F9964}" destId="{F3B438BA-26F4-4E66-BD03-EF7087167E29}" srcOrd="1" destOrd="0" presId="urn:microsoft.com/office/officeart/2005/8/layout/hierarchy2"/>
    <dgm:cxn modelId="{ACCD845D-6E94-4AAE-BE56-082DC9986AFD}" type="presOf" srcId="{277FB95F-41D6-44A5-8B76-8B789663A6B7}" destId="{14922824-F834-4EC6-865A-3CDD248462D5}" srcOrd="0" destOrd="0" presId="urn:microsoft.com/office/officeart/2005/8/layout/hierarchy2"/>
    <dgm:cxn modelId="{F6966A5F-8BF1-4463-B22F-7EF290BFEC91}" type="presOf" srcId="{0DB89D31-A8F7-4DDB-BF98-4C6FEBB79DE1}" destId="{1FF3B5E6-2AE1-4562-B1DF-A05781072522}" srcOrd="0" destOrd="0" presId="urn:microsoft.com/office/officeart/2005/8/layout/hierarchy2"/>
    <dgm:cxn modelId="{29E30F41-1974-4A23-AAE8-C12D01F483AF}" srcId="{070C83F9-5ABB-4602-95C3-DD7C52950030}" destId="{C993A205-8692-4DF8-9210-5D261C01C9BA}" srcOrd="1" destOrd="0" parTransId="{54F1253C-3ED4-4D47-ADF8-8B01D71C8048}" sibTransId="{A2CF202C-C0F1-400F-8E18-C8C932B807A7}"/>
    <dgm:cxn modelId="{D2D29341-C316-401C-A7F1-BB1D2B34B7D8}" type="presOf" srcId="{EAB6D192-717C-4E4C-B63B-91EAB0607F1A}" destId="{3759CE4E-F303-4E9E-BEB2-2117AAEFF85A}" srcOrd="0" destOrd="0" presId="urn:microsoft.com/office/officeart/2005/8/layout/hierarchy2"/>
    <dgm:cxn modelId="{D7735B64-5411-492B-A993-1F0A3A7F825C}" type="presOf" srcId="{770F3270-5993-4F7B-AEBE-055403AD81FF}" destId="{401A4913-5C6B-41E1-A3D8-4CE9454806F8}" srcOrd="0" destOrd="0" presId="urn:microsoft.com/office/officeart/2005/8/layout/hierarchy2"/>
    <dgm:cxn modelId="{94635744-5075-4BD6-A3A1-5791DB20FFC2}" type="presOf" srcId="{2D2AD9D1-F50C-4BE3-B89C-826E6D481377}" destId="{98471082-BC8E-4A1B-A9FC-ACE7E31F7DDC}" srcOrd="0" destOrd="0" presId="urn:microsoft.com/office/officeart/2005/8/layout/hierarchy2"/>
    <dgm:cxn modelId="{B8BFE664-74A3-4EFA-8FB7-3045F44CC962}" srcId="{284C9700-0E88-454F-95D3-10693F37E7A6}" destId="{A97A533B-299A-4598-9A19-6D187EE3CAC7}" srcOrd="0" destOrd="0" parTransId="{770F3270-5993-4F7B-AEBE-055403AD81FF}" sibTransId="{4EF44732-3665-4B15-8A82-3E9EF56E12AF}"/>
    <dgm:cxn modelId="{95A1F964-0F67-410E-8AC2-BD988E372884}" srcId="{277FB95F-41D6-44A5-8B76-8B789663A6B7}" destId="{3CDF57E0-B5F0-4052-96E3-FBF87E7175E9}" srcOrd="1" destOrd="0" parTransId="{F6FBF4DC-4B6B-4732-909C-EC45BB486B5F}" sibTransId="{ED97FE75-BD8E-4FE3-9E41-C639AD8DDE94}"/>
    <dgm:cxn modelId="{93485165-E59E-4E38-B750-98C2A48B99DE}" type="presOf" srcId="{1AC06EB1-D684-44F8-8A09-552BB2A0B305}" destId="{18449826-61CA-4C17-BC84-8915B06C6AEC}" srcOrd="0" destOrd="0" presId="urn:microsoft.com/office/officeart/2005/8/layout/hierarchy2"/>
    <dgm:cxn modelId="{CB78DF45-2FD4-4EDB-BED1-348A02C79587}" srcId="{070C83F9-5ABB-4602-95C3-DD7C52950030}" destId="{0490A280-3D69-405A-B051-4C36213B04DF}" srcOrd="3" destOrd="0" parTransId="{7D4BC3E0-503D-4321-86E0-E3AE55518B58}" sibTransId="{99CDA66B-8D1B-4637-B63D-43C5CC03B978}"/>
    <dgm:cxn modelId="{AB7CCF47-906E-43F1-BFFE-2BF42A9886F8}" srcId="{B9EC83C2-BEF3-40FF-87BE-268FA1D391CD}" destId="{277FB95F-41D6-44A5-8B76-8B789663A6B7}" srcOrd="0" destOrd="0" parTransId="{4BA31A04-6E7D-4701-9E79-F1E887AEFAB6}" sibTransId="{5892FAE8-2378-4C44-A0E1-3EFC88C9FFA9}"/>
    <dgm:cxn modelId="{3AE8036A-36D0-40B1-9479-B721CBAC1D0C}" type="presOf" srcId="{845540FB-83D3-430B-A6FA-8024AFCE7F0B}" destId="{3E373C60-A4B8-4A97-9CAD-E617E8D96C0F}" srcOrd="1" destOrd="0" presId="urn:microsoft.com/office/officeart/2005/8/layout/hierarchy2"/>
    <dgm:cxn modelId="{33EC046C-0D0F-46B4-A20C-A8641E66EBC9}" type="presOf" srcId="{FE760FF5-578A-4B7F-8715-937B82C917CC}" destId="{17EE251B-C085-498B-8B42-84E9B33595DB}" srcOrd="0" destOrd="0" presId="urn:microsoft.com/office/officeart/2005/8/layout/hierarchy2"/>
    <dgm:cxn modelId="{A91F756F-8579-4FF5-9CA5-EBC54D8F7260}" type="presOf" srcId="{7D4BC3E0-503D-4321-86E0-E3AE55518B58}" destId="{A1DD02B1-47AC-474A-859F-F9023D10865E}" srcOrd="0" destOrd="0" presId="urn:microsoft.com/office/officeart/2005/8/layout/hierarchy2"/>
    <dgm:cxn modelId="{0AACA450-28E3-49EE-9B07-5BABDDB4E629}" type="presOf" srcId="{C341FD5A-9678-485A-8B55-5E33460F9277}" destId="{767728A7-D5E5-4A60-91F8-01CBB058205E}" srcOrd="0" destOrd="0" presId="urn:microsoft.com/office/officeart/2005/8/layout/hierarchy2"/>
    <dgm:cxn modelId="{E043F951-3A70-4566-8122-32361CAF988B}" type="presOf" srcId="{6C33E4E4-AB84-469B-ABF2-3F83699E279F}" destId="{699B309B-D09E-4875-BB1C-4381721C6280}" srcOrd="0" destOrd="0" presId="urn:microsoft.com/office/officeart/2005/8/layout/hierarchy2"/>
    <dgm:cxn modelId="{99E6D272-9CBC-4E57-A47D-9908634E492B}" srcId="{070C83F9-5ABB-4602-95C3-DD7C52950030}" destId="{846CD9DB-F2F0-4ECE-A349-A6D343444B9E}" srcOrd="2" destOrd="0" parTransId="{5729EA5B-0C88-4248-BB34-5C3C5F05FA6D}" sibTransId="{549F30C9-3B55-449D-9E32-F5D8D503DAA6}"/>
    <dgm:cxn modelId="{FFA93E53-7D1C-49BC-A8F7-F637372BD4D3}" type="presOf" srcId="{A97A533B-299A-4598-9A19-6D187EE3CAC7}" destId="{AE27C053-5675-41E2-9257-31D467ADDCFF}" srcOrd="0" destOrd="0" presId="urn:microsoft.com/office/officeart/2005/8/layout/hierarchy2"/>
    <dgm:cxn modelId="{C4DC4053-D532-4296-AEE9-B9EC76061AA8}" srcId="{6C33E4E4-AB84-469B-ABF2-3F83699E279F}" destId="{50D71B8F-8243-41D2-8199-6B4D2B45D133}" srcOrd="3" destOrd="0" parTransId="{0DB89D31-A8F7-4DDB-BF98-4C6FEBB79DE1}" sibTransId="{E6FF8745-7412-458D-B484-9C42E49A4428}"/>
    <dgm:cxn modelId="{851FEB53-E8FC-4394-B0C8-125002888750}" srcId="{6C33E4E4-AB84-469B-ABF2-3F83699E279F}" destId="{FE760FF5-578A-4B7F-8715-937B82C917CC}" srcOrd="0" destOrd="0" parTransId="{06BE1DAE-AD32-4982-B00F-EACE08831486}" sibTransId="{83E7DF2B-C867-4D3C-AD0B-410EACCC8FB6}"/>
    <dgm:cxn modelId="{16353F54-C0E0-4DC2-ABF6-1D2F56594E1B}" type="presOf" srcId="{7D4BC3E0-503D-4321-86E0-E3AE55518B58}" destId="{B45AC415-B379-4907-A8DE-40613916854D}" srcOrd="1" destOrd="0" presId="urn:microsoft.com/office/officeart/2005/8/layout/hierarchy2"/>
    <dgm:cxn modelId="{9396B674-1819-45D5-9AB4-ADC8A164E67B}" type="presOf" srcId="{06BE1DAE-AD32-4982-B00F-EACE08831486}" destId="{3A80C5F2-78D7-4912-AC00-10B9C74C3D8C}" srcOrd="1" destOrd="0" presId="urn:microsoft.com/office/officeart/2005/8/layout/hierarchy2"/>
    <dgm:cxn modelId="{D2DECC54-DBE3-4478-9F4F-A24DA5577FEB}" type="presOf" srcId="{EAB6D192-717C-4E4C-B63B-91EAB0607F1A}" destId="{50D4FBDD-D685-438A-AAE2-4CCDBE4BE80E}" srcOrd="1" destOrd="0" presId="urn:microsoft.com/office/officeart/2005/8/layout/hierarchy2"/>
    <dgm:cxn modelId="{B6F9F374-CC64-444C-A7AF-53080E6BB967}" type="presOf" srcId="{B9EC83C2-BEF3-40FF-87BE-268FA1D391CD}" destId="{C0E4551F-1F54-4099-B8BC-0BEB66C2D3D7}" srcOrd="0" destOrd="0" presId="urn:microsoft.com/office/officeart/2005/8/layout/hierarchy2"/>
    <dgm:cxn modelId="{9E871B56-782E-407B-BC03-58AA35E26400}" type="presOf" srcId="{F6FBF4DC-4B6B-4732-909C-EC45BB486B5F}" destId="{0033198E-4D27-465C-A0FB-92A075CC4C7D}" srcOrd="1" destOrd="0" presId="urn:microsoft.com/office/officeart/2005/8/layout/hierarchy2"/>
    <dgm:cxn modelId="{73A65877-3029-4E47-9B8F-3A14BC3B862C}" type="presOf" srcId="{298F66EB-8A1D-4137-B8D0-A3C2B76EE66E}" destId="{30365F8C-B083-4554-B4F4-B44446AC684A}" srcOrd="0" destOrd="0" presId="urn:microsoft.com/office/officeart/2005/8/layout/hierarchy2"/>
    <dgm:cxn modelId="{8CBECB57-ECFE-43A0-A4DB-CE14A8A5F8BE}" type="presOf" srcId="{E61EF7C1-EE47-48C2-928A-322296DDAF01}" destId="{2A39D591-7964-4AF0-A6D1-C9EA2D943D99}" srcOrd="0" destOrd="0" presId="urn:microsoft.com/office/officeart/2005/8/layout/hierarchy2"/>
    <dgm:cxn modelId="{CE10F678-9505-48F2-AAA2-4A6427153C7C}" srcId="{277FB95F-41D6-44A5-8B76-8B789663A6B7}" destId="{772336EB-BD57-4FDC-8DAE-DC53FF395D76}" srcOrd="2" destOrd="0" parTransId="{3CCCA4FE-8107-4C6B-BA4E-69B5A1CCDCA6}" sibTransId="{79F54393-53AC-4937-BDFA-3843C5850EB2}"/>
    <dgm:cxn modelId="{360D5A7D-0C2F-4120-9831-19948A3960F8}" type="presOf" srcId="{3CDF57E0-B5F0-4052-96E3-FBF87E7175E9}" destId="{92142CCE-8C42-42D9-B9DA-67005748964D}" srcOrd="0" destOrd="0" presId="urn:microsoft.com/office/officeart/2005/8/layout/hierarchy2"/>
    <dgm:cxn modelId="{2614AF91-D5C1-4870-A5FF-863AFC36873A}" type="presOf" srcId="{54F1253C-3ED4-4D47-ADF8-8B01D71C8048}" destId="{1F60F9B1-6ED7-41BD-85E6-26129510A27A}" srcOrd="0" destOrd="0" presId="urn:microsoft.com/office/officeart/2005/8/layout/hierarchy2"/>
    <dgm:cxn modelId="{3C61C393-8A87-4B9F-B165-74C03D5A92F6}" type="presOf" srcId="{055B3AA1-D172-43BA-B15D-526ADA67A8EF}" destId="{7B5B340E-E0F8-4910-971B-E0E0D8554533}" srcOrd="0" destOrd="0" presId="urn:microsoft.com/office/officeart/2005/8/layout/hierarchy2"/>
    <dgm:cxn modelId="{A1162995-721A-4E54-8B93-1916ABAEF937}" type="presOf" srcId="{E61EF7C1-EE47-48C2-928A-322296DDAF01}" destId="{BAB40499-2604-41DA-9DBF-61AB068ACEDC}" srcOrd="1" destOrd="0" presId="urn:microsoft.com/office/officeart/2005/8/layout/hierarchy2"/>
    <dgm:cxn modelId="{F51A4198-6BAE-46AD-9E00-00C36ACC77C5}" type="presOf" srcId="{24271ADD-575D-4D0A-BEAB-E6381F9BB553}" destId="{FCCE333B-1B1D-4E99-95FE-A1DEDB6207A3}" srcOrd="0" destOrd="0" presId="urn:microsoft.com/office/officeart/2005/8/layout/hierarchy2"/>
    <dgm:cxn modelId="{34F1BA9F-65FE-49BE-9194-66BDEE927E40}" srcId="{277FB95F-41D6-44A5-8B76-8B789663A6B7}" destId="{ECF24195-B09D-4AA8-9AFC-96398E621786}" srcOrd="5" destOrd="0" parTransId="{E61EF7C1-EE47-48C2-928A-322296DDAF01}" sibTransId="{0D76E0D5-AF57-4794-9887-D1595C3B73DF}"/>
    <dgm:cxn modelId="{E81451A5-6B14-4B0A-842E-1E6399776D31}" type="presOf" srcId="{846CD9DB-F2F0-4ECE-A349-A6D343444B9E}" destId="{A762283C-A293-40E1-A2C9-7989C6B503A9}" srcOrd="0" destOrd="0" presId="urn:microsoft.com/office/officeart/2005/8/layout/hierarchy2"/>
    <dgm:cxn modelId="{87F273AC-1763-4343-B84B-87120E621222}" type="presOf" srcId="{284C9700-0E88-454F-95D3-10693F37E7A6}" destId="{C85B07F1-BAF0-4E1A-98BF-04331A90ABBA}" srcOrd="0" destOrd="0" presId="urn:microsoft.com/office/officeart/2005/8/layout/hierarchy2"/>
    <dgm:cxn modelId="{43D104AD-BF9E-4785-9976-5FC6EFDBB729}" type="presOf" srcId="{3CCCA4FE-8107-4C6B-BA4E-69B5A1CCDCA6}" destId="{802215B4-CE09-4D04-8729-12826CB3146F}" srcOrd="0" destOrd="0" presId="urn:microsoft.com/office/officeart/2005/8/layout/hierarchy2"/>
    <dgm:cxn modelId="{3FA9DBB0-B82F-47F9-9344-2A08945663EF}" type="presOf" srcId="{7AC6E1A0-D676-41E0-BA8B-289AE5A9E406}" destId="{0F48B365-6626-4596-A6CD-C2DB883104F0}" srcOrd="1" destOrd="0" presId="urn:microsoft.com/office/officeart/2005/8/layout/hierarchy2"/>
    <dgm:cxn modelId="{EAE828B3-5B9F-4470-8348-3D87AE35D023}" type="presOf" srcId="{5729EA5B-0C88-4248-BB34-5C3C5F05FA6D}" destId="{C6FB49DB-CF71-4A33-A539-1C2E3570D56F}" srcOrd="1" destOrd="0" presId="urn:microsoft.com/office/officeart/2005/8/layout/hierarchy2"/>
    <dgm:cxn modelId="{7DC594B4-F1C0-489E-9637-A3757030B274}" type="presOf" srcId="{070C83F9-5ABB-4602-95C3-DD7C52950030}" destId="{828E8BB4-AD7C-4DE2-9D22-9BC458B50834}" srcOrd="0" destOrd="0" presId="urn:microsoft.com/office/officeart/2005/8/layout/hierarchy2"/>
    <dgm:cxn modelId="{DE3EBDB8-C264-495B-A497-579034631AEA}" srcId="{6C33E4E4-AB84-469B-ABF2-3F83699E279F}" destId="{298F66EB-8A1D-4137-B8D0-A3C2B76EE66E}" srcOrd="1" destOrd="0" parTransId="{6846A1DE-31AD-42FD-943A-FDE98AF18AB6}" sibTransId="{456D6BD5-9434-4512-B0E3-7EECFAB43633}"/>
    <dgm:cxn modelId="{99539CBC-A405-4781-A82A-A1EA8AC771E0}" type="presOf" srcId="{06BE1DAE-AD32-4982-B00F-EACE08831486}" destId="{9CA61AC5-6F03-499B-87C5-6B9C0C030C0A}" srcOrd="0" destOrd="0" presId="urn:microsoft.com/office/officeart/2005/8/layout/hierarchy2"/>
    <dgm:cxn modelId="{F2158AC2-90FE-4061-B8EC-7A20DE1B1AB7}" srcId="{284C9700-0E88-454F-95D3-10693F37E7A6}" destId="{2D2AD9D1-F50C-4BE3-B89C-826E6D481377}" srcOrd="2" destOrd="0" parTransId="{EAB6D192-717C-4E4C-B63B-91EAB0607F1A}" sibTransId="{0B828233-C56E-4C34-9EEE-8FC4C3E684E9}"/>
    <dgm:cxn modelId="{860138C8-881D-41F9-B113-8D302DD9771F}" type="presOf" srcId="{C993A205-8692-4DF8-9210-5D261C01C9BA}" destId="{639D7430-6367-4D67-86E0-8B7135737D4C}" srcOrd="0" destOrd="0" presId="urn:microsoft.com/office/officeart/2005/8/layout/hierarchy2"/>
    <dgm:cxn modelId="{E1FCF2CC-36C5-4323-A6C1-D8B3F3009336}" type="presOf" srcId="{1AC06EB1-D684-44F8-8A09-552BB2A0B305}" destId="{E6998729-DE50-4304-9611-AEF3B6F84F3F}" srcOrd="1" destOrd="0" presId="urn:microsoft.com/office/officeart/2005/8/layout/hierarchy2"/>
    <dgm:cxn modelId="{204BEBD1-658B-4C22-90DC-4C26A35BC4DE}" srcId="{6C33E4E4-AB84-469B-ABF2-3F83699E279F}" destId="{14143421-00DE-40D6-8545-32F65DCD6B17}" srcOrd="2" destOrd="0" parTransId="{055B3AA1-D172-43BA-B15D-526ADA67A8EF}" sibTransId="{84C51503-46E5-4716-8B98-4FDD668C6386}"/>
    <dgm:cxn modelId="{3E4CA0D2-79EC-4C69-A348-F5525F4100B1}" type="presOf" srcId="{5729EA5B-0C88-4248-BB34-5C3C5F05FA6D}" destId="{AD4D452B-9B90-4599-968E-65D3345E9494}" srcOrd="0" destOrd="0" presId="urn:microsoft.com/office/officeart/2005/8/layout/hierarchy2"/>
    <dgm:cxn modelId="{8147CDD4-A386-4E44-9104-EE2EA7DB56C5}" srcId="{277FB95F-41D6-44A5-8B76-8B789663A6B7}" destId="{6C33E4E4-AB84-469B-ABF2-3F83699E279F}" srcOrd="0" destOrd="0" parTransId="{1AC06EB1-D684-44F8-8A09-552BB2A0B305}" sibTransId="{6377E928-8890-4901-AF27-64041A68CF40}"/>
    <dgm:cxn modelId="{DDB4CAE5-7EA5-42BB-AFC2-816B295655BA}" type="presOf" srcId="{91C8E019-8B50-4F4B-B87F-E03120151E05}" destId="{41A81B22-2A9A-4D11-B058-CC61B4C7B076}" srcOrd="0" destOrd="0" presId="urn:microsoft.com/office/officeart/2005/8/layout/hierarchy2"/>
    <dgm:cxn modelId="{6A8CE4EC-550D-4579-BC9C-E60177CE46D5}" type="presOf" srcId="{0DB89D31-A8F7-4DDB-BF98-4C6FEBB79DE1}" destId="{FB64A801-E2FF-43F4-AD51-B481A1087C0E}" srcOrd="1" destOrd="0" presId="urn:microsoft.com/office/officeart/2005/8/layout/hierarchy2"/>
    <dgm:cxn modelId="{F826AFF0-52AF-4E7D-ACF2-E567A16B54D4}" srcId="{277FB95F-41D6-44A5-8B76-8B789663A6B7}" destId="{070C83F9-5ABB-4602-95C3-DD7C52950030}" srcOrd="3" destOrd="0" parTransId="{48D4006F-C9F6-4150-84CF-367E334F9964}" sibTransId="{07930594-727C-4A52-8884-0AA66DBD1FFE}"/>
    <dgm:cxn modelId="{6C59A9F1-EDEA-4928-9775-C82558092815}" srcId="{277FB95F-41D6-44A5-8B76-8B789663A6B7}" destId="{284C9700-0E88-454F-95D3-10693F37E7A6}" srcOrd="4" destOrd="0" parTransId="{24271ADD-575D-4D0A-BEAB-E6381F9BB553}" sibTransId="{24978D66-49D5-4809-9CF6-66F50079E3A8}"/>
    <dgm:cxn modelId="{911D99F4-DEEE-40D0-A2A3-382FCBF59453}" type="presOf" srcId="{772336EB-BD57-4FDC-8DAE-DC53FF395D76}" destId="{C87EC1CB-2669-4010-9579-AF75B6F28052}" srcOrd="0" destOrd="0" presId="urn:microsoft.com/office/officeart/2005/8/layout/hierarchy2"/>
    <dgm:cxn modelId="{52FC32F8-CD4A-4C7C-9C3E-66217AD4785E}" type="presOf" srcId="{F6FBF4DC-4B6B-4732-909C-EC45BB486B5F}" destId="{BB21624D-B580-4F8F-B272-662C4D8EC8F2}" srcOrd="0" destOrd="0" presId="urn:microsoft.com/office/officeart/2005/8/layout/hierarchy2"/>
    <dgm:cxn modelId="{C2A588B7-03BC-4245-94D5-DDC25EF8D5B8}" type="presParOf" srcId="{C0E4551F-1F54-4099-B8BC-0BEB66C2D3D7}" destId="{62022353-EC72-4483-8258-FBE3BBEE2D32}" srcOrd="0" destOrd="0" presId="urn:microsoft.com/office/officeart/2005/8/layout/hierarchy2"/>
    <dgm:cxn modelId="{5C123A58-6724-4D82-A081-0AE5675E355C}" type="presParOf" srcId="{62022353-EC72-4483-8258-FBE3BBEE2D32}" destId="{14922824-F834-4EC6-865A-3CDD248462D5}" srcOrd="0" destOrd="0" presId="urn:microsoft.com/office/officeart/2005/8/layout/hierarchy2"/>
    <dgm:cxn modelId="{65D85D3B-07A7-4EC7-A80B-321810CF4F91}" type="presParOf" srcId="{62022353-EC72-4483-8258-FBE3BBEE2D32}" destId="{497FDD7A-B476-4B2A-87D9-0341AF074DCF}" srcOrd="1" destOrd="0" presId="urn:microsoft.com/office/officeart/2005/8/layout/hierarchy2"/>
    <dgm:cxn modelId="{82B567DA-C1BB-4A94-9B37-328DB2AB536A}" type="presParOf" srcId="{497FDD7A-B476-4B2A-87D9-0341AF074DCF}" destId="{18449826-61CA-4C17-BC84-8915B06C6AEC}" srcOrd="0" destOrd="0" presId="urn:microsoft.com/office/officeart/2005/8/layout/hierarchy2"/>
    <dgm:cxn modelId="{AF8C0882-BE7E-4B8D-95F2-D41A691F630E}" type="presParOf" srcId="{18449826-61CA-4C17-BC84-8915B06C6AEC}" destId="{E6998729-DE50-4304-9611-AEF3B6F84F3F}" srcOrd="0" destOrd="0" presId="urn:microsoft.com/office/officeart/2005/8/layout/hierarchy2"/>
    <dgm:cxn modelId="{51DC130C-30CE-4B37-ADD3-80ADC25A9034}" type="presParOf" srcId="{497FDD7A-B476-4B2A-87D9-0341AF074DCF}" destId="{728667C8-6A82-4456-8F8C-84E8B00D1B72}" srcOrd="1" destOrd="0" presId="urn:microsoft.com/office/officeart/2005/8/layout/hierarchy2"/>
    <dgm:cxn modelId="{FCA87FB5-0EEF-46B5-A125-6E4A3B95A65D}" type="presParOf" srcId="{728667C8-6A82-4456-8F8C-84E8B00D1B72}" destId="{699B309B-D09E-4875-BB1C-4381721C6280}" srcOrd="0" destOrd="0" presId="urn:microsoft.com/office/officeart/2005/8/layout/hierarchy2"/>
    <dgm:cxn modelId="{A19E3330-FE4C-4609-BF79-F82FF907F756}" type="presParOf" srcId="{728667C8-6A82-4456-8F8C-84E8B00D1B72}" destId="{FC139993-0937-4FAB-A06C-55CAA8420A4C}" srcOrd="1" destOrd="0" presId="urn:microsoft.com/office/officeart/2005/8/layout/hierarchy2"/>
    <dgm:cxn modelId="{1DA79AA5-8C01-4F7B-A428-9584E7466BA0}" type="presParOf" srcId="{FC139993-0937-4FAB-A06C-55CAA8420A4C}" destId="{9CA61AC5-6F03-499B-87C5-6B9C0C030C0A}" srcOrd="0" destOrd="0" presId="urn:microsoft.com/office/officeart/2005/8/layout/hierarchy2"/>
    <dgm:cxn modelId="{ED9E3151-1D05-43ED-A84A-1939D70F0121}" type="presParOf" srcId="{9CA61AC5-6F03-499B-87C5-6B9C0C030C0A}" destId="{3A80C5F2-78D7-4912-AC00-10B9C74C3D8C}" srcOrd="0" destOrd="0" presId="urn:microsoft.com/office/officeart/2005/8/layout/hierarchy2"/>
    <dgm:cxn modelId="{43AF2F6B-ECA0-4F6C-B8DD-FCF2C433B537}" type="presParOf" srcId="{FC139993-0937-4FAB-A06C-55CAA8420A4C}" destId="{79EAD186-D363-4E31-9044-64C725299DD9}" srcOrd="1" destOrd="0" presId="urn:microsoft.com/office/officeart/2005/8/layout/hierarchy2"/>
    <dgm:cxn modelId="{F9600F61-F760-4EC4-8182-EA023D3E2F43}" type="presParOf" srcId="{79EAD186-D363-4E31-9044-64C725299DD9}" destId="{17EE251B-C085-498B-8B42-84E9B33595DB}" srcOrd="0" destOrd="0" presId="urn:microsoft.com/office/officeart/2005/8/layout/hierarchy2"/>
    <dgm:cxn modelId="{17C155E7-1DB2-4A40-A03A-7B2287CEEBE6}" type="presParOf" srcId="{79EAD186-D363-4E31-9044-64C725299DD9}" destId="{A70B0B6B-9ED4-43ED-971C-0997486F284E}" srcOrd="1" destOrd="0" presId="urn:microsoft.com/office/officeart/2005/8/layout/hierarchy2"/>
    <dgm:cxn modelId="{D3A37608-C8EC-487F-AA4D-A703BC11D6D7}" type="presParOf" srcId="{FC139993-0937-4FAB-A06C-55CAA8420A4C}" destId="{9A0645C9-CF19-4D49-8054-E73E0E80AC14}" srcOrd="2" destOrd="0" presId="urn:microsoft.com/office/officeart/2005/8/layout/hierarchy2"/>
    <dgm:cxn modelId="{C5C6800B-332C-4FF3-9395-1DF6D25B6A78}" type="presParOf" srcId="{9A0645C9-CF19-4D49-8054-E73E0E80AC14}" destId="{7CAEB850-F5B2-4F02-AAFD-5D951F1F6753}" srcOrd="0" destOrd="0" presId="urn:microsoft.com/office/officeart/2005/8/layout/hierarchy2"/>
    <dgm:cxn modelId="{689CF058-FD23-4BD7-B898-ACAECC702077}" type="presParOf" srcId="{FC139993-0937-4FAB-A06C-55CAA8420A4C}" destId="{60E2ED9F-D4A8-4D76-9073-E47ABE61C23A}" srcOrd="3" destOrd="0" presId="urn:microsoft.com/office/officeart/2005/8/layout/hierarchy2"/>
    <dgm:cxn modelId="{16DBA213-5FCD-4215-B6B3-1EDA317D07D6}" type="presParOf" srcId="{60E2ED9F-D4A8-4D76-9073-E47ABE61C23A}" destId="{30365F8C-B083-4554-B4F4-B44446AC684A}" srcOrd="0" destOrd="0" presId="urn:microsoft.com/office/officeart/2005/8/layout/hierarchy2"/>
    <dgm:cxn modelId="{3D7B88E2-787F-43F1-9A0F-992DA5D1C838}" type="presParOf" srcId="{60E2ED9F-D4A8-4D76-9073-E47ABE61C23A}" destId="{0FE9F57D-E716-4ADA-B09F-D1E9E6B31867}" srcOrd="1" destOrd="0" presId="urn:microsoft.com/office/officeart/2005/8/layout/hierarchy2"/>
    <dgm:cxn modelId="{839A3975-9A83-4FF5-8674-E4D617BB5503}" type="presParOf" srcId="{FC139993-0937-4FAB-A06C-55CAA8420A4C}" destId="{7B5B340E-E0F8-4910-971B-E0E0D8554533}" srcOrd="4" destOrd="0" presId="urn:microsoft.com/office/officeart/2005/8/layout/hierarchy2"/>
    <dgm:cxn modelId="{64802707-8562-4983-A65C-317FA6CDCDE1}" type="presParOf" srcId="{7B5B340E-E0F8-4910-971B-E0E0D8554533}" destId="{5E2E6964-CF72-4FF2-B3D0-C8E19AE3771D}" srcOrd="0" destOrd="0" presId="urn:microsoft.com/office/officeart/2005/8/layout/hierarchy2"/>
    <dgm:cxn modelId="{5AF05859-1843-43E7-BA1D-02F35A4D30C9}" type="presParOf" srcId="{FC139993-0937-4FAB-A06C-55CAA8420A4C}" destId="{F0737355-2103-4889-AEED-644A493E151F}" srcOrd="5" destOrd="0" presId="urn:microsoft.com/office/officeart/2005/8/layout/hierarchy2"/>
    <dgm:cxn modelId="{7FA9873C-8A1B-4860-BAC3-CCC13CA2DC56}" type="presParOf" srcId="{F0737355-2103-4889-AEED-644A493E151F}" destId="{CE421726-DB12-4440-BF42-FFC4008782D7}" srcOrd="0" destOrd="0" presId="urn:microsoft.com/office/officeart/2005/8/layout/hierarchy2"/>
    <dgm:cxn modelId="{037BD048-EB81-4598-ADAB-944291798BB9}" type="presParOf" srcId="{F0737355-2103-4889-AEED-644A493E151F}" destId="{885B8699-EFBB-4B70-9675-093DC1C11C6C}" srcOrd="1" destOrd="0" presId="urn:microsoft.com/office/officeart/2005/8/layout/hierarchy2"/>
    <dgm:cxn modelId="{56558B72-4856-491F-A42B-506A4A755375}" type="presParOf" srcId="{FC139993-0937-4FAB-A06C-55CAA8420A4C}" destId="{1FF3B5E6-2AE1-4562-B1DF-A05781072522}" srcOrd="6" destOrd="0" presId="urn:microsoft.com/office/officeart/2005/8/layout/hierarchy2"/>
    <dgm:cxn modelId="{6866ABF5-1122-44A8-BF83-37DBA054EB83}" type="presParOf" srcId="{1FF3B5E6-2AE1-4562-B1DF-A05781072522}" destId="{FB64A801-E2FF-43F4-AD51-B481A1087C0E}" srcOrd="0" destOrd="0" presId="urn:microsoft.com/office/officeart/2005/8/layout/hierarchy2"/>
    <dgm:cxn modelId="{FB96D89C-2131-4CD5-85FD-0B52CA41AE62}" type="presParOf" srcId="{FC139993-0937-4FAB-A06C-55CAA8420A4C}" destId="{9ABB83F1-189E-4A69-AB24-F7032FA689C0}" srcOrd="7" destOrd="0" presId="urn:microsoft.com/office/officeart/2005/8/layout/hierarchy2"/>
    <dgm:cxn modelId="{F7DD2C50-805C-46E5-BDBD-A8A52208BCCB}" type="presParOf" srcId="{9ABB83F1-189E-4A69-AB24-F7032FA689C0}" destId="{D35A9D5E-BC6B-4637-9ADE-7C71B4259840}" srcOrd="0" destOrd="0" presId="urn:microsoft.com/office/officeart/2005/8/layout/hierarchy2"/>
    <dgm:cxn modelId="{1C14C3C3-67A3-41B2-8DE5-4232CAF533FC}" type="presParOf" srcId="{9ABB83F1-189E-4A69-AB24-F7032FA689C0}" destId="{58D3B8DA-E74C-4C5C-8AA9-7D7CE5A1F84D}" srcOrd="1" destOrd="0" presId="urn:microsoft.com/office/officeart/2005/8/layout/hierarchy2"/>
    <dgm:cxn modelId="{38087331-51A6-4465-8A47-96FDD80DD74F}" type="presParOf" srcId="{497FDD7A-B476-4B2A-87D9-0341AF074DCF}" destId="{BB21624D-B580-4F8F-B272-662C4D8EC8F2}" srcOrd="2" destOrd="0" presId="urn:microsoft.com/office/officeart/2005/8/layout/hierarchy2"/>
    <dgm:cxn modelId="{AFBF0C76-8EFB-4069-BA49-0DB449847B86}" type="presParOf" srcId="{BB21624D-B580-4F8F-B272-662C4D8EC8F2}" destId="{0033198E-4D27-465C-A0FB-92A075CC4C7D}" srcOrd="0" destOrd="0" presId="urn:microsoft.com/office/officeart/2005/8/layout/hierarchy2"/>
    <dgm:cxn modelId="{B8AD1D8D-E092-42C5-ACE6-0DEA9770275E}" type="presParOf" srcId="{497FDD7A-B476-4B2A-87D9-0341AF074DCF}" destId="{03DCF743-9258-4AC8-BD78-E405C7BAD555}" srcOrd="3" destOrd="0" presId="urn:microsoft.com/office/officeart/2005/8/layout/hierarchy2"/>
    <dgm:cxn modelId="{C066553F-D438-4F1E-874D-D0172E1F6834}" type="presParOf" srcId="{03DCF743-9258-4AC8-BD78-E405C7BAD555}" destId="{92142CCE-8C42-42D9-B9DA-67005748964D}" srcOrd="0" destOrd="0" presId="urn:microsoft.com/office/officeart/2005/8/layout/hierarchy2"/>
    <dgm:cxn modelId="{A44F49E0-55DA-47B8-90BB-25F657212CC9}" type="presParOf" srcId="{03DCF743-9258-4AC8-BD78-E405C7BAD555}" destId="{648759C5-8118-4A99-BC49-EA84BCCFD292}" srcOrd="1" destOrd="0" presId="urn:microsoft.com/office/officeart/2005/8/layout/hierarchy2"/>
    <dgm:cxn modelId="{2CCE7486-122E-4285-B80B-1BEE7150BD11}" type="presParOf" srcId="{497FDD7A-B476-4B2A-87D9-0341AF074DCF}" destId="{802215B4-CE09-4D04-8729-12826CB3146F}" srcOrd="4" destOrd="0" presId="urn:microsoft.com/office/officeart/2005/8/layout/hierarchy2"/>
    <dgm:cxn modelId="{9363C06A-8161-436F-83B6-3570660E6975}" type="presParOf" srcId="{802215B4-CE09-4D04-8729-12826CB3146F}" destId="{482B1E0B-EEFC-4A95-A8E1-582FA2E8A796}" srcOrd="0" destOrd="0" presId="urn:microsoft.com/office/officeart/2005/8/layout/hierarchy2"/>
    <dgm:cxn modelId="{EB53F18B-0CEE-489E-9090-F61C8AD67539}" type="presParOf" srcId="{497FDD7A-B476-4B2A-87D9-0341AF074DCF}" destId="{6E928350-EA29-4F1E-BFE9-0CEA4CA6E73C}" srcOrd="5" destOrd="0" presId="urn:microsoft.com/office/officeart/2005/8/layout/hierarchy2"/>
    <dgm:cxn modelId="{AA62800D-D6A2-450A-91DC-9FDB82B2376C}" type="presParOf" srcId="{6E928350-EA29-4F1E-BFE9-0CEA4CA6E73C}" destId="{C87EC1CB-2669-4010-9579-AF75B6F28052}" srcOrd="0" destOrd="0" presId="urn:microsoft.com/office/officeart/2005/8/layout/hierarchy2"/>
    <dgm:cxn modelId="{6BC7D5D7-FEE0-4237-BE56-D03E6D297762}" type="presParOf" srcId="{6E928350-EA29-4F1E-BFE9-0CEA4CA6E73C}" destId="{E5B06899-9F8F-4921-9190-770E33288371}" srcOrd="1" destOrd="0" presId="urn:microsoft.com/office/officeart/2005/8/layout/hierarchy2"/>
    <dgm:cxn modelId="{CEF2E3B6-F462-494D-9947-A99CFE3F9A48}" type="presParOf" srcId="{497FDD7A-B476-4B2A-87D9-0341AF074DCF}" destId="{FE1A39DD-45FB-404F-9016-B843A0A4D12D}" srcOrd="6" destOrd="0" presId="urn:microsoft.com/office/officeart/2005/8/layout/hierarchy2"/>
    <dgm:cxn modelId="{A14B2C91-47C7-4378-BA58-7A9AD6F21BEC}" type="presParOf" srcId="{FE1A39DD-45FB-404F-9016-B843A0A4D12D}" destId="{F3B438BA-26F4-4E66-BD03-EF7087167E29}" srcOrd="0" destOrd="0" presId="urn:microsoft.com/office/officeart/2005/8/layout/hierarchy2"/>
    <dgm:cxn modelId="{F7F65F00-011D-4036-A0AE-0B104F4D8682}" type="presParOf" srcId="{497FDD7A-B476-4B2A-87D9-0341AF074DCF}" destId="{BABE6934-1C69-4496-BAD7-F8C8DB8CCECF}" srcOrd="7" destOrd="0" presId="urn:microsoft.com/office/officeart/2005/8/layout/hierarchy2"/>
    <dgm:cxn modelId="{EA1F225C-0BA3-4270-B3B6-7F1A91ACB500}" type="presParOf" srcId="{BABE6934-1C69-4496-BAD7-F8C8DB8CCECF}" destId="{828E8BB4-AD7C-4DE2-9D22-9BC458B50834}" srcOrd="0" destOrd="0" presId="urn:microsoft.com/office/officeart/2005/8/layout/hierarchy2"/>
    <dgm:cxn modelId="{7B6AE66B-137F-4EC5-A759-24922F02DC70}" type="presParOf" srcId="{BABE6934-1C69-4496-BAD7-F8C8DB8CCECF}" destId="{0F8AEF34-2CD3-4178-893D-685F46B79E88}" srcOrd="1" destOrd="0" presId="urn:microsoft.com/office/officeart/2005/8/layout/hierarchy2"/>
    <dgm:cxn modelId="{8A33806C-233D-4995-8E2D-F416DF1D8F57}" type="presParOf" srcId="{0F8AEF34-2CD3-4178-893D-685F46B79E88}" destId="{E8D749F7-DD53-4C9F-9E64-036FA7DA480D}" srcOrd="0" destOrd="0" presId="urn:microsoft.com/office/officeart/2005/8/layout/hierarchy2"/>
    <dgm:cxn modelId="{34D1865B-1455-4AE5-BE53-73F96D8E7DC9}" type="presParOf" srcId="{E8D749F7-DD53-4C9F-9E64-036FA7DA480D}" destId="{3E373C60-A4B8-4A97-9CAD-E617E8D96C0F}" srcOrd="0" destOrd="0" presId="urn:microsoft.com/office/officeart/2005/8/layout/hierarchy2"/>
    <dgm:cxn modelId="{3658EBAF-2778-47C7-B2C4-F6946ABC5120}" type="presParOf" srcId="{0F8AEF34-2CD3-4178-893D-685F46B79E88}" destId="{BB72551A-85AC-4D57-B606-1AF55949C979}" srcOrd="1" destOrd="0" presId="urn:microsoft.com/office/officeart/2005/8/layout/hierarchy2"/>
    <dgm:cxn modelId="{298B0C0F-C4B8-4F72-9393-14E7A884977E}" type="presParOf" srcId="{BB72551A-85AC-4D57-B606-1AF55949C979}" destId="{767728A7-D5E5-4A60-91F8-01CBB058205E}" srcOrd="0" destOrd="0" presId="urn:microsoft.com/office/officeart/2005/8/layout/hierarchy2"/>
    <dgm:cxn modelId="{C02D963D-F71F-42B6-B40D-68637522DEE2}" type="presParOf" srcId="{BB72551A-85AC-4D57-B606-1AF55949C979}" destId="{BA0A5EA1-D0E0-4862-B8DD-DD62B4E99D52}" srcOrd="1" destOrd="0" presId="urn:microsoft.com/office/officeart/2005/8/layout/hierarchy2"/>
    <dgm:cxn modelId="{525A67B7-17BD-4DC3-A303-F057CB348230}" type="presParOf" srcId="{0F8AEF34-2CD3-4178-893D-685F46B79E88}" destId="{1F60F9B1-6ED7-41BD-85E6-26129510A27A}" srcOrd="2" destOrd="0" presId="urn:microsoft.com/office/officeart/2005/8/layout/hierarchy2"/>
    <dgm:cxn modelId="{6B25617D-339D-43D1-A9C5-1462C82A89B0}" type="presParOf" srcId="{1F60F9B1-6ED7-41BD-85E6-26129510A27A}" destId="{71AFAFD7-93BC-42A5-BC7F-56D21ECD7D8A}" srcOrd="0" destOrd="0" presId="urn:microsoft.com/office/officeart/2005/8/layout/hierarchy2"/>
    <dgm:cxn modelId="{9F329CA2-2110-40B5-863A-D91CDFA04430}" type="presParOf" srcId="{0F8AEF34-2CD3-4178-893D-685F46B79E88}" destId="{74B17885-89F8-4E55-8C00-27CAA0493F23}" srcOrd="3" destOrd="0" presId="urn:microsoft.com/office/officeart/2005/8/layout/hierarchy2"/>
    <dgm:cxn modelId="{C97A991D-AAA4-4DE6-A43D-522F3713EFC8}" type="presParOf" srcId="{74B17885-89F8-4E55-8C00-27CAA0493F23}" destId="{639D7430-6367-4D67-86E0-8B7135737D4C}" srcOrd="0" destOrd="0" presId="urn:microsoft.com/office/officeart/2005/8/layout/hierarchy2"/>
    <dgm:cxn modelId="{D1FC3704-4899-4876-ADA3-8A6CDE3C7DDF}" type="presParOf" srcId="{74B17885-89F8-4E55-8C00-27CAA0493F23}" destId="{CE041B02-FFBE-47C7-9840-AA3FE7D04022}" srcOrd="1" destOrd="0" presId="urn:microsoft.com/office/officeart/2005/8/layout/hierarchy2"/>
    <dgm:cxn modelId="{425C97D3-9135-4531-8DAA-34B55DB59AEF}" type="presParOf" srcId="{0F8AEF34-2CD3-4178-893D-685F46B79E88}" destId="{AD4D452B-9B90-4599-968E-65D3345E9494}" srcOrd="4" destOrd="0" presId="urn:microsoft.com/office/officeart/2005/8/layout/hierarchy2"/>
    <dgm:cxn modelId="{8E61344D-5D55-4EA3-8F1D-343D83CAB2FD}" type="presParOf" srcId="{AD4D452B-9B90-4599-968E-65D3345E9494}" destId="{C6FB49DB-CF71-4A33-A539-1C2E3570D56F}" srcOrd="0" destOrd="0" presId="urn:microsoft.com/office/officeart/2005/8/layout/hierarchy2"/>
    <dgm:cxn modelId="{80CDC83D-E49F-4B98-9991-59681FEFF1B6}" type="presParOf" srcId="{0F8AEF34-2CD3-4178-893D-685F46B79E88}" destId="{537BB686-2673-4CC6-BCF1-5CCF88D4FCBE}" srcOrd="5" destOrd="0" presId="urn:microsoft.com/office/officeart/2005/8/layout/hierarchy2"/>
    <dgm:cxn modelId="{E1182A2B-FEEC-4BCE-8D9A-851216EEF18C}" type="presParOf" srcId="{537BB686-2673-4CC6-BCF1-5CCF88D4FCBE}" destId="{A762283C-A293-40E1-A2C9-7989C6B503A9}" srcOrd="0" destOrd="0" presId="urn:microsoft.com/office/officeart/2005/8/layout/hierarchy2"/>
    <dgm:cxn modelId="{79158193-B58A-4E65-99FE-7BA2C6CC98DB}" type="presParOf" srcId="{537BB686-2673-4CC6-BCF1-5CCF88D4FCBE}" destId="{F81FA896-5247-420F-B786-99EDF70873AC}" srcOrd="1" destOrd="0" presId="urn:microsoft.com/office/officeart/2005/8/layout/hierarchy2"/>
    <dgm:cxn modelId="{3E9E64D5-48EC-4368-B2F6-F1F2C38BFC30}" type="presParOf" srcId="{0F8AEF34-2CD3-4178-893D-685F46B79E88}" destId="{A1DD02B1-47AC-474A-859F-F9023D10865E}" srcOrd="6" destOrd="0" presId="urn:microsoft.com/office/officeart/2005/8/layout/hierarchy2"/>
    <dgm:cxn modelId="{46643CCA-1A43-4C83-9BC4-098811F0FDDC}" type="presParOf" srcId="{A1DD02B1-47AC-474A-859F-F9023D10865E}" destId="{B45AC415-B379-4907-A8DE-40613916854D}" srcOrd="0" destOrd="0" presId="urn:microsoft.com/office/officeart/2005/8/layout/hierarchy2"/>
    <dgm:cxn modelId="{ECF96DB3-DCB6-4ACA-B853-AFBAD9E29FE7}" type="presParOf" srcId="{0F8AEF34-2CD3-4178-893D-685F46B79E88}" destId="{42DBBEE8-AD36-46A5-8640-B28AE04AB800}" srcOrd="7" destOrd="0" presId="urn:microsoft.com/office/officeart/2005/8/layout/hierarchy2"/>
    <dgm:cxn modelId="{852D6E12-B6ED-438B-B97F-E5B583E07C78}" type="presParOf" srcId="{42DBBEE8-AD36-46A5-8640-B28AE04AB800}" destId="{689518B1-5C32-4953-B966-B9A940554EAC}" srcOrd="0" destOrd="0" presId="urn:microsoft.com/office/officeart/2005/8/layout/hierarchy2"/>
    <dgm:cxn modelId="{76056DBB-E751-4E12-8178-D5AFAFDC22B7}" type="presParOf" srcId="{42DBBEE8-AD36-46A5-8640-B28AE04AB800}" destId="{D2404325-07FF-4DFF-8992-22F9BA3D820A}" srcOrd="1" destOrd="0" presId="urn:microsoft.com/office/officeart/2005/8/layout/hierarchy2"/>
    <dgm:cxn modelId="{B02079EF-8692-4F51-833C-52B30663E438}" type="presParOf" srcId="{497FDD7A-B476-4B2A-87D9-0341AF074DCF}" destId="{FCCE333B-1B1D-4E99-95FE-A1DEDB6207A3}" srcOrd="8" destOrd="0" presId="urn:microsoft.com/office/officeart/2005/8/layout/hierarchy2"/>
    <dgm:cxn modelId="{66D2DDEF-4E78-482B-9C68-1219EB9D0D23}" type="presParOf" srcId="{FCCE333B-1B1D-4E99-95FE-A1DEDB6207A3}" destId="{464EE87B-22A1-48B7-99A6-E9B090469D48}" srcOrd="0" destOrd="0" presId="urn:microsoft.com/office/officeart/2005/8/layout/hierarchy2"/>
    <dgm:cxn modelId="{7C0BD63A-42AE-4F5E-BF44-E9D0C2431005}" type="presParOf" srcId="{497FDD7A-B476-4B2A-87D9-0341AF074DCF}" destId="{650F2F7D-C988-4764-8C87-6CA8CD5ABB29}" srcOrd="9" destOrd="0" presId="urn:microsoft.com/office/officeart/2005/8/layout/hierarchy2"/>
    <dgm:cxn modelId="{6FCFB5C5-1340-4783-A5E3-9D85CABB7B87}" type="presParOf" srcId="{650F2F7D-C988-4764-8C87-6CA8CD5ABB29}" destId="{C85B07F1-BAF0-4E1A-98BF-04331A90ABBA}" srcOrd="0" destOrd="0" presId="urn:microsoft.com/office/officeart/2005/8/layout/hierarchy2"/>
    <dgm:cxn modelId="{B6CD75A5-E33C-4ADA-8370-73721BFA2344}" type="presParOf" srcId="{650F2F7D-C988-4764-8C87-6CA8CD5ABB29}" destId="{C7648561-48DF-4679-8924-76D90B9E8DEE}" srcOrd="1" destOrd="0" presId="urn:microsoft.com/office/officeart/2005/8/layout/hierarchy2"/>
    <dgm:cxn modelId="{E53B7D27-2E5A-4B47-B642-6E972CBF692E}" type="presParOf" srcId="{C7648561-48DF-4679-8924-76D90B9E8DEE}" destId="{401A4913-5C6B-41E1-A3D8-4CE9454806F8}" srcOrd="0" destOrd="0" presId="urn:microsoft.com/office/officeart/2005/8/layout/hierarchy2"/>
    <dgm:cxn modelId="{64670A0B-352F-4106-A13A-A30326F031D2}" type="presParOf" srcId="{401A4913-5C6B-41E1-A3D8-4CE9454806F8}" destId="{5007F87F-D7CF-400B-8091-770BD1511980}" srcOrd="0" destOrd="0" presId="urn:microsoft.com/office/officeart/2005/8/layout/hierarchy2"/>
    <dgm:cxn modelId="{1F7E9AAF-1F36-445B-8432-60DE9EACF408}" type="presParOf" srcId="{C7648561-48DF-4679-8924-76D90B9E8DEE}" destId="{9A05314A-E335-467C-B967-2A052DFFD26B}" srcOrd="1" destOrd="0" presId="urn:microsoft.com/office/officeart/2005/8/layout/hierarchy2"/>
    <dgm:cxn modelId="{714B2E5B-7C32-474E-9891-C9320A370758}" type="presParOf" srcId="{9A05314A-E335-467C-B967-2A052DFFD26B}" destId="{AE27C053-5675-41E2-9257-31D467ADDCFF}" srcOrd="0" destOrd="0" presId="urn:microsoft.com/office/officeart/2005/8/layout/hierarchy2"/>
    <dgm:cxn modelId="{9FCB23B6-57B5-4027-9E7D-4829F44CB3A6}" type="presParOf" srcId="{9A05314A-E335-467C-B967-2A052DFFD26B}" destId="{5BA65C48-1F7D-4FD6-9E37-75DD9C6A309C}" srcOrd="1" destOrd="0" presId="urn:microsoft.com/office/officeart/2005/8/layout/hierarchy2"/>
    <dgm:cxn modelId="{0A1F213E-1DBA-4DE1-B936-5D3C87B34225}" type="presParOf" srcId="{C7648561-48DF-4679-8924-76D90B9E8DEE}" destId="{B6451000-4688-4288-9D33-365FBA714C98}" srcOrd="2" destOrd="0" presId="urn:microsoft.com/office/officeart/2005/8/layout/hierarchy2"/>
    <dgm:cxn modelId="{9D987069-F11C-47CF-8FAA-53B34BC69C72}" type="presParOf" srcId="{B6451000-4688-4288-9D33-365FBA714C98}" destId="{0F48B365-6626-4596-A6CD-C2DB883104F0}" srcOrd="0" destOrd="0" presId="urn:microsoft.com/office/officeart/2005/8/layout/hierarchy2"/>
    <dgm:cxn modelId="{C3B4DB2D-E7CC-4AEF-A759-8771A241AE46}" type="presParOf" srcId="{C7648561-48DF-4679-8924-76D90B9E8DEE}" destId="{2ECCF7A9-5180-4593-B86B-096A2BFCB799}" srcOrd="3" destOrd="0" presId="urn:microsoft.com/office/officeart/2005/8/layout/hierarchy2"/>
    <dgm:cxn modelId="{B7041E16-C377-4EA7-8361-348B11348CF6}" type="presParOf" srcId="{2ECCF7A9-5180-4593-B86B-096A2BFCB799}" destId="{41A81B22-2A9A-4D11-B058-CC61B4C7B076}" srcOrd="0" destOrd="0" presId="urn:microsoft.com/office/officeart/2005/8/layout/hierarchy2"/>
    <dgm:cxn modelId="{FA6FC99F-5FAB-4B04-9915-F4EFEBABA47D}" type="presParOf" srcId="{2ECCF7A9-5180-4593-B86B-096A2BFCB799}" destId="{ED1DC8E6-D0B0-4DAC-AE1D-636606BBAECA}" srcOrd="1" destOrd="0" presId="urn:microsoft.com/office/officeart/2005/8/layout/hierarchy2"/>
    <dgm:cxn modelId="{972764CF-FB6E-4536-B0E7-68B621A8C000}" type="presParOf" srcId="{C7648561-48DF-4679-8924-76D90B9E8DEE}" destId="{3759CE4E-F303-4E9E-BEB2-2117AAEFF85A}" srcOrd="4" destOrd="0" presId="urn:microsoft.com/office/officeart/2005/8/layout/hierarchy2"/>
    <dgm:cxn modelId="{7788698D-38B1-4342-B576-150301388391}" type="presParOf" srcId="{3759CE4E-F303-4E9E-BEB2-2117AAEFF85A}" destId="{50D4FBDD-D685-438A-AAE2-4CCDBE4BE80E}" srcOrd="0" destOrd="0" presId="urn:microsoft.com/office/officeart/2005/8/layout/hierarchy2"/>
    <dgm:cxn modelId="{25B0D5FE-945D-41B9-95D1-3345313B5A6C}" type="presParOf" srcId="{C7648561-48DF-4679-8924-76D90B9E8DEE}" destId="{746D09C1-3C8D-4761-8653-7C6E5CAF8834}" srcOrd="5" destOrd="0" presId="urn:microsoft.com/office/officeart/2005/8/layout/hierarchy2"/>
    <dgm:cxn modelId="{7F7679DB-C7F3-4FAB-9F14-FC07E109C45E}" type="presParOf" srcId="{746D09C1-3C8D-4761-8653-7C6E5CAF8834}" destId="{98471082-BC8E-4A1B-A9FC-ACE7E31F7DDC}" srcOrd="0" destOrd="0" presId="urn:microsoft.com/office/officeart/2005/8/layout/hierarchy2"/>
    <dgm:cxn modelId="{CFC8F8C8-5593-43FE-AD2F-DB9D9F7D009D}" type="presParOf" srcId="{746D09C1-3C8D-4761-8653-7C6E5CAF8834}" destId="{80DACACC-40F8-4E1D-9111-9DCB1D2064F9}" srcOrd="1" destOrd="0" presId="urn:microsoft.com/office/officeart/2005/8/layout/hierarchy2"/>
    <dgm:cxn modelId="{A8D6D201-D010-4E82-B904-165BF3368A7C}" type="presParOf" srcId="{497FDD7A-B476-4B2A-87D9-0341AF074DCF}" destId="{2A39D591-7964-4AF0-A6D1-C9EA2D943D99}" srcOrd="10" destOrd="0" presId="urn:microsoft.com/office/officeart/2005/8/layout/hierarchy2"/>
    <dgm:cxn modelId="{4B3B98C4-58F6-4722-BA35-119235D43187}" type="presParOf" srcId="{2A39D591-7964-4AF0-A6D1-C9EA2D943D99}" destId="{BAB40499-2604-41DA-9DBF-61AB068ACEDC}" srcOrd="0" destOrd="0" presId="urn:microsoft.com/office/officeart/2005/8/layout/hierarchy2"/>
    <dgm:cxn modelId="{96F6F311-E07F-4A70-9B05-446FF10F301A}" type="presParOf" srcId="{497FDD7A-B476-4B2A-87D9-0341AF074DCF}" destId="{375D57B4-0974-42B5-89B4-29EC105BAF6F}" srcOrd="11" destOrd="0" presId="urn:microsoft.com/office/officeart/2005/8/layout/hierarchy2"/>
    <dgm:cxn modelId="{0AB5CC33-9A9C-4DEA-8472-C767835BA0FD}" type="presParOf" srcId="{375D57B4-0974-42B5-89B4-29EC105BAF6F}" destId="{A027C930-C8EE-445A-8A1B-6E633DB2C35F}" srcOrd="0" destOrd="0" presId="urn:microsoft.com/office/officeart/2005/8/layout/hierarchy2"/>
    <dgm:cxn modelId="{A6B829D7-BFFB-4428-8D21-7CDA2D269860}" type="presParOf" srcId="{375D57B4-0974-42B5-89B4-29EC105BAF6F}" destId="{1A6EFF62-F196-49FC-8DD4-07133652C977}" srcOrd="1" destOrd="0" presId="urn:microsoft.com/office/officeart/2005/8/layout/hierarchy2"/>
  </dgm:cxnLst>
  <dgm:bg>
    <a:noFill/>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EC83C2-BEF3-40FF-87BE-268FA1D391CD}"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zh-CN" altLang="en-US"/>
        </a:p>
      </dgm:t>
    </dgm:pt>
    <dgm:pt modelId="{277FB95F-41D6-44A5-8B76-8B789663A6B7}">
      <dgm:prSet phldrT="[文本]" custT="1"/>
      <dgm:spPr>
        <a:solidFill>
          <a:srgbClr val="3289A4"/>
        </a:solidFill>
        <a:ln>
          <a:solidFill>
            <a:schemeClr val="bg1"/>
          </a:solidFill>
        </a:ln>
        <a:effectLst>
          <a:innerShdw blurRad="63500" dist="50800" dir="13500000">
            <a:prstClr val="black">
              <a:alpha val="50000"/>
            </a:prstClr>
          </a:innerShdw>
        </a:effectLst>
      </dgm:spPr>
      <dgm:t>
        <a:bodyPr/>
        <a:lstStyle/>
        <a:p>
          <a:pPr algn="ctr"/>
          <a:r>
            <a:rPr lang="en-US" altLang="zh-CN" sz="1600" dirty="0">
              <a:latin typeface="+mn-lt"/>
              <a:ea typeface="+mn-ea"/>
              <a:cs typeface="+mn-ea"/>
              <a:sym typeface="+mn-lt"/>
            </a:rPr>
            <a:t>12 </a:t>
          </a:r>
          <a:r>
            <a:rPr lang="zh-CN" altLang="en-US" sz="1600" dirty="0">
              <a:latin typeface="+mn-lt"/>
              <a:ea typeface="+mn-ea"/>
              <a:cs typeface="+mn-ea"/>
              <a:sym typeface="+mn-lt"/>
            </a:rPr>
            <a:t>行为</a:t>
          </a:r>
          <a:r>
            <a:rPr lang="zh-CN" sz="1600" dirty="0">
              <a:latin typeface="+mn-lt"/>
              <a:ea typeface="+mn-ea"/>
              <a:cs typeface="+mn-ea"/>
              <a:sym typeface="+mn-lt"/>
            </a:rPr>
            <a:t>性危险和有害因素</a:t>
          </a:r>
          <a:endParaRPr lang="zh-CN" altLang="en-US" sz="1600" dirty="0">
            <a:latin typeface="+mn-lt"/>
            <a:ea typeface="+mn-ea"/>
            <a:cs typeface="+mn-ea"/>
            <a:sym typeface="+mn-lt"/>
          </a:endParaRPr>
        </a:p>
      </dgm:t>
    </dgm:pt>
    <dgm:pt modelId="{4BA31A04-6E7D-4701-9E79-F1E887AEFAB6}" type="parTrans" cxnId="{AB7CCF47-906E-43F1-BFFE-2BF42A9886F8}">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5892FAE8-2378-4C44-A0E1-3EFC88C9FFA9}" type="sibTrans" cxnId="{AB7CCF47-906E-43F1-BFFE-2BF42A9886F8}">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6C33E4E4-AB84-469B-ABF2-3F83699E279F}">
      <dgm:prSet phldrT="[文本]" custT="1"/>
      <dgm:spPr>
        <a:solidFill>
          <a:srgbClr val="3289A4"/>
        </a:solidFill>
        <a:ln>
          <a:solidFill>
            <a:schemeClr val="bg1"/>
          </a:solidFill>
        </a:ln>
        <a:effectLst>
          <a:innerShdw blurRad="63500" dist="50800" dir="13500000">
            <a:prstClr val="black">
              <a:alpha val="50000"/>
            </a:prstClr>
          </a:innerShdw>
        </a:effectLst>
      </dgm:spPr>
      <dgm:t>
        <a:bodyPr/>
        <a:lstStyle/>
        <a:p>
          <a:pPr algn="ctr"/>
          <a:r>
            <a:rPr lang="en-US" altLang="zh-CN" sz="1600" dirty="0">
              <a:latin typeface="+mn-lt"/>
              <a:ea typeface="+mn-ea"/>
              <a:cs typeface="+mn-ea"/>
              <a:sym typeface="+mn-lt"/>
            </a:rPr>
            <a:t>1201 </a:t>
          </a:r>
          <a:r>
            <a:rPr lang="zh-CN" altLang="en-US" sz="1600" dirty="0">
              <a:latin typeface="+mn-lt"/>
              <a:ea typeface="+mn-ea"/>
              <a:cs typeface="+mn-ea"/>
              <a:sym typeface="+mn-lt"/>
            </a:rPr>
            <a:t>指挥错误</a:t>
          </a:r>
        </a:p>
      </dgm:t>
    </dgm:pt>
    <dgm:pt modelId="{1AC06EB1-D684-44F8-8A09-552BB2A0B305}" type="parTrans" cxnId="{8147CDD4-A386-4E44-9104-EE2EA7DB56C5}">
      <dgm:prSet custT="1"/>
      <dgm:spPr/>
      <dgm:t>
        <a:bodyPr/>
        <a:lstStyle/>
        <a:p>
          <a:endParaRPr lang="zh-CN" altLang="en-US" sz="1600">
            <a:latin typeface="微软雅黑" panose="020B0503020204020204" pitchFamily="34" charset="-122"/>
            <a:ea typeface="微软雅黑" panose="020B0503020204020204" pitchFamily="34" charset="-122"/>
          </a:endParaRPr>
        </a:p>
      </dgm:t>
    </dgm:pt>
    <dgm:pt modelId="{6377E928-8890-4901-AF27-64041A68CF40}" type="sibTrans" cxnId="{8147CDD4-A386-4E44-9104-EE2EA7DB56C5}">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FE760FF5-578A-4B7F-8715-937B82C917CC}">
      <dgm:prSet custT="1"/>
      <dgm:spPr>
        <a:solidFill>
          <a:srgbClr val="3289A4"/>
        </a:solidFill>
        <a:ln>
          <a:solidFill>
            <a:schemeClr val="bg1"/>
          </a:solidFill>
        </a:ln>
        <a:effectLst>
          <a:innerShdw blurRad="63500" dist="50800" dir="13500000">
            <a:prstClr val="black">
              <a:alpha val="50000"/>
            </a:prstClr>
          </a:innerShdw>
        </a:effectLst>
      </dgm:spPr>
      <dgm:t>
        <a:bodyPr/>
        <a:lstStyle/>
        <a:p>
          <a:pPr algn="ctr"/>
          <a:r>
            <a:rPr lang="en-US" altLang="zh-CN" sz="1600" dirty="0">
              <a:latin typeface="+mn-lt"/>
              <a:ea typeface="+mn-ea"/>
              <a:cs typeface="+mn-ea"/>
              <a:sym typeface="+mn-lt"/>
            </a:rPr>
            <a:t>120101 </a:t>
          </a:r>
          <a:r>
            <a:rPr lang="zh-CN" altLang="en-US" sz="1600" dirty="0">
              <a:latin typeface="+mn-lt"/>
              <a:ea typeface="+mn-ea"/>
              <a:cs typeface="+mn-ea"/>
              <a:sym typeface="+mn-lt"/>
            </a:rPr>
            <a:t>指挥失误</a:t>
          </a:r>
        </a:p>
      </dgm:t>
    </dgm:pt>
    <dgm:pt modelId="{06BE1DAE-AD32-4982-B00F-EACE08831486}" type="parTrans" cxnId="{851FEB53-E8FC-4394-B0C8-125002888750}">
      <dgm:prSet custT="1"/>
      <dgm:spPr/>
      <dgm:t>
        <a:bodyPr/>
        <a:lstStyle/>
        <a:p>
          <a:endParaRPr lang="zh-CN" altLang="en-US" sz="1600">
            <a:latin typeface="微软雅黑" panose="020B0503020204020204" pitchFamily="34" charset="-122"/>
            <a:ea typeface="微软雅黑" panose="020B0503020204020204" pitchFamily="34" charset="-122"/>
          </a:endParaRPr>
        </a:p>
      </dgm:t>
    </dgm:pt>
    <dgm:pt modelId="{83E7DF2B-C867-4D3C-AD0B-410EACCC8FB6}" type="sibTrans" cxnId="{851FEB53-E8FC-4394-B0C8-125002888750}">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298F66EB-8A1D-4137-B8D0-A3C2B76EE66E}">
      <dgm:prSet custT="1"/>
      <dgm:spPr>
        <a:solidFill>
          <a:srgbClr val="3289A4"/>
        </a:solidFill>
        <a:ln>
          <a:solidFill>
            <a:schemeClr val="bg1"/>
          </a:solidFill>
        </a:ln>
        <a:effectLst>
          <a:innerShdw blurRad="63500" dist="50800" dir="13500000">
            <a:prstClr val="black">
              <a:alpha val="50000"/>
            </a:prstClr>
          </a:innerShdw>
        </a:effectLst>
      </dgm:spPr>
      <dgm:t>
        <a:bodyPr/>
        <a:lstStyle/>
        <a:p>
          <a:pPr algn="ctr"/>
          <a:r>
            <a:rPr lang="en-US" altLang="zh-CN" sz="1600" dirty="0">
              <a:latin typeface="+mn-lt"/>
              <a:ea typeface="+mn-ea"/>
              <a:cs typeface="+mn-ea"/>
              <a:sym typeface="+mn-lt"/>
            </a:rPr>
            <a:t>120102 </a:t>
          </a:r>
          <a:r>
            <a:rPr lang="zh-CN" altLang="en-US" sz="1600" dirty="0">
              <a:latin typeface="+mn-lt"/>
              <a:ea typeface="+mn-ea"/>
              <a:cs typeface="+mn-ea"/>
              <a:sym typeface="+mn-lt"/>
            </a:rPr>
            <a:t>违章指挥</a:t>
          </a:r>
        </a:p>
      </dgm:t>
    </dgm:pt>
    <dgm:pt modelId="{6846A1DE-31AD-42FD-943A-FDE98AF18AB6}" type="parTrans" cxnId="{DE3EBDB8-C264-495B-A497-579034631AEA}">
      <dgm:prSet custT="1"/>
      <dgm:spPr/>
      <dgm:t>
        <a:bodyPr/>
        <a:lstStyle/>
        <a:p>
          <a:endParaRPr lang="zh-CN" altLang="en-US" sz="1600">
            <a:latin typeface="微软雅黑" panose="020B0503020204020204" pitchFamily="34" charset="-122"/>
            <a:ea typeface="微软雅黑" panose="020B0503020204020204" pitchFamily="34" charset="-122"/>
          </a:endParaRPr>
        </a:p>
      </dgm:t>
    </dgm:pt>
    <dgm:pt modelId="{456D6BD5-9434-4512-B0E3-7EECFAB43633}" type="sibTrans" cxnId="{DE3EBDB8-C264-495B-A497-579034631AEA}">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50D71B8F-8243-41D2-8199-6B4D2B45D133}">
      <dgm:prSet custT="1"/>
      <dgm:spPr>
        <a:solidFill>
          <a:srgbClr val="3289A4"/>
        </a:solidFill>
        <a:ln>
          <a:solidFill>
            <a:schemeClr val="bg1"/>
          </a:solidFill>
        </a:ln>
        <a:effectLst>
          <a:innerShdw blurRad="63500" dist="50800" dir="13500000">
            <a:prstClr val="black">
              <a:alpha val="50000"/>
            </a:prstClr>
          </a:innerShdw>
        </a:effectLst>
      </dgm:spPr>
      <dgm:t>
        <a:bodyPr/>
        <a:lstStyle/>
        <a:p>
          <a:pPr algn="ctr"/>
          <a:r>
            <a:rPr lang="en-US" altLang="zh-CN" sz="1600" dirty="0">
              <a:latin typeface="+mn-lt"/>
              <a:ea typeface="+mn-ea"/>
              <a:cs typeface="+mn-ea"/>
              <a:sym typeface="+mn-lt"/>
            </a:rPr>
            <a:t>120199 </a:t>
          </a:r>
          <a:r>
            <a:rPr lang="zh-CN" altLang="en-US" sz="1600" dirty="0">
              <a:latin typeface="+mn-lt"/>
              <a:ea typeface="+mn-ea"/>
              <a:cs typeface="+mn-ea"/>
              <a:sym typeface="+mn-lt"/>
            </a:rPr>
            <a:t>其他负荷超限</a:t>
          </a:r>
        </a:p>
      </dgm:t>
    </dgm:pt>
    <dgm:pt modelId="{0DB89D31-A8F7-4DDB-BF98-4C6FEBB79DE1}" type="parTrans" cxnId="{C4DC4053-D532-4296-AEE9-B9EC76061AA8}">
      <dgm:prSet custT="1"/>
      <dgm:spPr/>
      <dgm:t>
        <a:bodyPr/>
        <a:lstStyle/>
        <a:p>
          <a:endParaRPr lang="zh-CN" altLang="en-US" sz="1600">
            <a:latin typeface="微软雅黑" panose="020B0503020204020204" pitchFamily="34" charset="-122"/>
            <a:ea typeface="微软雅黑" panose="020B0503020204020204" pitchFamily="34" charset="-122"/>
          </a:endParaRPr>
        </a:p>
      </dgm:t>
    </dgm:pt>
    <dgm:pt modelId="{E6FF8745-7412-458D-B484-9C42E49A4428}" type="sibTrans" cxnId="{C4DC4053-D532-4296-AEE9-B9EC76061AA8}">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070C83F9-5ABB-4602-95C3-DD7C52950030}">
      <dgm:prSet phldrT="[文本]" custT="1"/>
      <dgm:spPr>
        <a:solidFill>
          <a:srgbClr val="3289A4"/>
        </a:solidFill>
        <a:ln>
          <a:solidFill>
            <a:schemeClr val="bg1"/>
          </a:solidFill>
        </a:ln>
        <a:effectLst>
          <a:innerShdw blurRad="63500" dist="50800" dir="13500000">
            <a:prstClr val="black">
              <a:alpha val="50000"/>
            </a:prstClr>
          </a:innerShdw>
        </a:effectLst>
      </dgm:spPr>
      <dgm:t>
        <a:bodyPr/>
        <a:lstStyle/>
        <a:p>
          <a:pPr algn="ctr"/>
          <a:r>
            <a:rPr lang="en-US" altLang="zh-CN" sz="1600" dirty="0">
              <a:latin typeface="+mn-lt"/>
              <a:ea typeface="+mn-ea"/>
              <a:cs typeface="+mn-ea"/>
              <a:sym typeface="+mn-lt"/>
            </a:rPr>
            <a:t>1202 </a:t>
          </a:r>
          <a:r>
            <a:rPr lang="zh-CN" altLang="en-US" sz="1600" dirty="0">
              <a:latin typeface="+mn-lt"/>
              <a:ea typeface="+mn-ea"/>
              <a:cs typeface="+mn-ea"/>
              <a:sym typeface="+mn-lt"/>
            </a:rPr>
            <a:t>操作错误</a:t>
          </a:r>
        </a:p>
      </dgm:t>
    </dgm:pt>
    <dgm:pt modelId="{48D4006F-C9F6-4150-84CF-367E334F9964}" type="parTrans" cxnId="{F826AFF0-52AF-4E7D-ACF2-E567A16B54D4}">
      <dgm:prSet custT="1"/>
      <dgm:spPr/>
      <dgm:t>
        <a:bodyPr/>
        <a:lstStyle/>
        <a:p>
          <a:endParaRPr lang="zh-CN" altLang="en-US" sz="1600">
            <a:latin typeface="微软雅黑" panose="020B0503020204020204" pitchFamily="34" charset="-122"/>
            <a:ea typeface="微软雅黑" panose="020B0503020204020204" pitchFamily="34" charset="-122"/>
          </a:endParaRPr>
        </a:p>
      </dgm:t>
    </dgm:pt>
    <dgm:pt modelId="{07930594-727C-4A52-8884-0AA66DBD1FFE}" type="sibTrans" cxnId="{F826AFF0-52AF-4E7D-ACF2-E567A16B54D4}">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C341FD5A-9678-485A-8B55-5E33460F9277}">
      <dgm:prSet custT="1"/>
      <dgm:spPr>
        <a:solidFill>
          <a:srgbClr val="3289A4"/>
        </a:solidFill>
        <a:ln>
          <a:solidFill>
            <a:schemeClr val="bg1"/>
          </a:solidFill>
        </a:ln>
        <a:effectLst>
          <a:innerShdw blurRad="63500" dist="50800" dir="13500000">
            <a:prstClr val="black">
              <a:alpha val="50000"/>
            </a:prstClr>
          </a:innerShdw>
        </a:effectLst>
      </dgm:spPr>
      <dgm:t>
        <a:bodyPr/>
        <a:lstStyle/>
        <a:p>
          <a:pPr algn="ctr"/>
          <a:r>
            <a:rPr lang="en-US" altLang="zh-CN" sz="1600" dirty="0">
              <a:latin typeface="+mn-lt"/>
              <a:ea typeface="+mn-ea"/>
              <a:cs typeface="+mn-ea"/>
              <a:sym typeface="+mn-lt"/>
            </a:rPr>
            <a:t>120201 </a:t>
          </a:r>
          <a:r>
            <a:rPr lang="zh-CN" altLang="en-US" sz="1600" dirty="0">
              <a:latin typeface="+mn-lt"/>
              <a:ea typeface="+mn-ea"/>
              <a:cs typeface="+mn-ea"/>
              <a:sym typeface="+mn-lt"/>
            </a:rPr>
            <a:t>误操作</a:t>
          </a:r>
        </a:p>
      </dgm:t>
    </dgm:pt>
    <dgm:pt modelId="{845540FB-83D3-430B-A6FA-8024AFCE7F0B}" type="parTrans" cxnId="{F1F06304-D88F-42A9-AB4D-AA788564823C}">
      <dgm:prSet custT="1"/>
      <dgm:spPr/>
      <dgm:t>
        <a:bodyPr/>
        <a:lstStyle/>
        <a:p>
          <a:endParaRPr lang="zh-CN" altLang="en-US" sz="1600">
            <a:latin typeface="微软雅黑" panose="020B0503020204020204" pitchFamily="34" charset="-122"/>
            <a:ea typeface="微软雅黑" panose="020B0503020204020204" pitchFamily="34" charset="-122"/>
          </a:endParaRPr>
        </a:p>
      </dgm:t>
    </dgm:pt>
    <dgm:pt modelId="{15723804-B2F6-424C-B31F-9D0F87015D14}" type="sibTrans" cxnId="{F1F06304-D88F-42A9-AB4D-AA788564823C}">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C993A205-8692-4DF8-9210-5D261C01C9BA}">
      <dgm:prSet custT="1"/>
      <dgm:spPr>
        <a:solidFill>
          <a:srgbClr val="3289A4"/>
        </a:solidFill>
        <a:ln>
          <a:solidFill>
            <a:schemeClr val="bg1"/>
          </a:solidFill>
        </a:ln>
        <a:effectLst>
          <a:innerShdw blurRad="63500" dist="50800" dir="13500000">
            <a:prstClr val="black">
              <a:alpha val="50000"/>
            </a:prstClr>
          </a:innerShdw>
        </a:effectLst>
      </dgm:spPr>
      <dgm:t>
        <a:bodyPr/>
        <a:lstStyle/>
        <a:p>
          <a:pPr algn="ctr"/>
          <a:r>
            <a:rPr lang="en-US" altLang="zh-CN" sz="1600" dirty="0">
              <a:latin typeface="+mn-lt"/>
              <a:ea typeface="+mn-ea"/>
              <a:cs typeface="+mn-ea"/>
              <a:sym typeface="+mn-lt"/>
            </a:rPr>
            <a:t>120202 </a:t>
          </a:r>
          <a:r>
            <a:rPr lang="zh-CN" altLang="en-US" sz="1600" dirty="0">
              <a:latin typeface="+mn-lt"/>
              <a:ea typeface="+mn-ea"/>
              <a:cs typeface="+mn-ea"/>
              <a:sym typeface="+mn-lt"/>
            </a:rPr>
            <a:t>违章操作</a:t>
          </a:r>
          <a:endParaRPr lang="en-US" altLang="zh-CN" sz="1600" dirty="0">
            <a:latin typeface="+mn-lt"/>
            <a:ea typeface="+mn-ea"/>
            <a:cs typeface="+mn-ea"/>
            <a:sym typeface="+mn-lt"/>
          </a:endParaRPr>
        </a:p>
      </dgm:t>
    </dgm:pt>
    <dgm:pt modelId="{54F1253C-3ED4-4D47-ADF8-8B01D71C8048}" type="parTrans" cxnId="{29E30F41-1974-4A23-AAE8-C12D01F483AF}">
      <dgm:prSet custT="1"/>
      <dgm:spPr/>
      <dgm:t>
        <a:bodyPr/>
        <a:lstStyle/>
        <a:p>
          <a:endParaRPr lang="zh-CN" altLang="en-US" sz="1600">
            <a:latin typeface="微软雅黑" panose="020B0503020204020204" pitchFamily="34" charset="-122"/>
            <a:ea typeface="微软雅黑" panose="020B0503020204020204" pitchFamily="34" charset="-122"/>
          </a:endParaRPr>
        </a:p>
      </dgm:t>
    </dgm:pt>
    <dgm:pt modelId="{A2CF202C-C0F1-400F-8E18-C8C932B807A7}" type="sibTrans" cxnId="{29E30F41-1974-4A23-AAE8-C12D01F483AF}">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0490A280-3D69-405A-B051-4C36213B04DF}">
      <dgm:prSet custT="1"/>
      <dgm:spPr>
        <a:solidFill>
          <a:srgbClr val="3289A4"/>
        </a:solidFill>
        <a:ln>
          <a:solidFill>
            <a:schemeClr val="bg1"/>
          </a:solidFill>
        </a:ln>
        <a:effectLst>
          <a:innerShdw blurRad="63500" dist="50800" dir="13500000">
            <a:prstClr val="black">
              <a:alpha val="50000"/>
            </a:prstClr>
          </a:innerShdw>
        </a:effectLst>
      </dgm:spPr>
      <dgm:t>
        <a:bodyPr/>
        <a:lstStyle/>
        <a:p>
          <a:pPr algn="ctr"/>
          <a:r>
            <a:rPr lang="en-US" altLang="zh-CN" sz="1600" dirty="0">
              <a:latin typeface="+mn-lt"/>
              <a:ea typeface="+mn-ea"/>
              <a:cs typeface="+mn-ea"/>
              <a:sym typeface="+mn-lt"/>
            </a:rPr>
            <a:t>120299 </a:t>
          </a:r>
          <a:r>
            <a:rPr lang="zh-CN" altLang="en-US" sz="1600" dirty="0">
              <a:latin typeface="+mn-lt"/>
              <a:ea typeface="+mn-ea"/>
              <a:cs typeface="+mn-ea"/>
              <a:sym typeface="+mn-lt"/>
            </a:rPr>
            <a:t>其他操作错误</a:t>
          </a:r>
          <a:endParaRPr lang="en-US" altLang="zh-CN" sz="1600" dirty="0">
            <a:latin typeface="+mn-lt"/>
            <a:ea typeface="+mn-ea"/>
            <a:cs typeface="+mn-ea"/>
            <a:sym typeface="+mn-lt"/>
          </a:endParaRPr>
        </a:p>
      </dgm:t>
    </dgm:pt>
    <dgm:pt modelId="{7D4BC3E0-503D-4321-86E0-E3AE55518B58}" type="parTrans" cxnId="{CB78DF45-2FD4-4EDB-BED1-348A02C79587}">
      <dgm:prSet custT="1"/>
      <dgm:spPr/>
      <dgm:t>
        <a:bodyPr/>
        <a:lstStyle/>
        <a:p>
          <a:endParaRPr lang="zh-CN" altLang="en-US" sz="1600">
            <a:latin typeface="微软雅黑" panose="020B0503020204020204" pitchFamily="34" charset="-122"/>
            <a:ea typeface="微软雅黑" panose="020B0503020204020204" pitchFamily="34" charset="-122"/>
          </a:endParaRPr>
        </a:p>
      </dgm:t>
    </dgm:pt>
    <dgm:pt modelId="{99CDA66B-8D1B-4637-B63D-43C5CC03B978}" type="sibTrans" cxnId="{CB78DF45-2FD4-4EDB-BED1-348A02C79587}">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284C9700-0E88-454F-95D3-10693F37E7A6}">
      <dgm:prSet custT="1"/>
      <dgm:spPr>
        <a:solidFill>
          <a:srgbClr val="3289A4"/>
        </a:solidFill>
        <a:ln>
          <a:solidFill>
            <a:schemeClr val="bg1"/>
          </a:solidFill>
        </a:ln>
        <a:effectLst>
          <a:innerShdw blurRad="63500" dist="50800" dir="13500000">
            <a:prstClr val="black">
              <a:alpha val="50000"/>
            </a:prstClr>
          </a:innerShdw>
        </a:effectLst>
      </dgm:spPr>
      <dgm:t>
        <a:bodyPr/>
        <a:lstStyle/>
        <a:p>
          <a:pPr algn="ctr"/>
          <a:r>
            <a:rPr lang="en-US" altLang="zh-CN" sz="1600" dirty="0">
              <a:latin typeface="+mn-lt"/>
              <a:ea typeface="+mn-ea"/>
              <a:cs typeface="+mn-ea"/>
              <a:sym typeface="+mn-lt"/>
            </a:rPr>
            <a:t>1203 </a:t>
          </a:r>
          <a:r>
            <a:rPr lang="zh-CN" altLang="en-US" sz="1600" dirty="0">
              <a:latin typeface="+mn-lt"/>
              <a:ea typeface="+mn-ea"/>
              <a:cs typeface="+mn-ea"/>
              <a:sym typeface="+mn-lt"/>
            </a:rPr>
            <a:t>监护失误</a:t>
          </a:r>
        </a:p>
      </dgm:t>
    </dgm:pt>
    <dgm:pt modelId="{24271ADD-575D-4D0A-BEAB-E6381F9BB553}" type="parTrans" cxnId="{6C59A9F1-EDEA-4928-9775-C82558092815}">
      <dgm:prSet custT="1"/>
      <dgm:spPr/>
      <dgm:t>
        <a:bodyPr/>
        <a:lstStyle/>
        <a:p>
          <a:endParaRPr lang="zh-CN" altLang="en-US" sz="1600">
            <a:latin typeface="微软雅黑" panose="020B0503020204020204" pitchFamily="34" charset="-122"/>
            <a:ea typeface="微软雅黑" panose="020B0503020204020204" pitchFamily="34" charset="-122"/>
          </a:endParaRPr>
        </a:p>
      </dgm:t>
    </dgm:pt>
    <dgm:pt modelId="{24978D66-49D5-4809-9CF6-66F50079E3A8}" type="sibTrans" cxnId="{6C59A9F1-EDEA-4928-9775-C82558092815}">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ECF24195-B09D-4AA8-9AFC-96398E621786}">
      <dgm:prSet custT="1"/>
      <dgm:spPr>
        <a:solidFill>
          <a:srgbClr val="3289A4"/>
        </a:solidFill>
        <a:ln>
          <a:solidFill>
            <a:schemeClr val="bg1"/>
          </a:solidFill>
        </a:ln>
        <a:effectLst>
          <a:innerShdw blurRad="63500" dist="50800" dir="13500000">
            <a:prstClr val="black">
              <a:alpha val="50000"/>
            </a:prstClr>
          </a:innerShdw>
        </a:effectLst>
      </dgm:spPr>
      <dgm:t>
        <a:bodyPr/>
        <a:lstStyle/>
        <a:p>
          <a:pPr algn="ctr"/>
          <a:r>
            <a:rPr lang="en-US" altLang="zh-CN" sz="1600" dirty="0">
              <a:latin typeface="+mn-lt"/>
              <a:ea typeface="+mn-ea"/>
              <a:cs typeface="+mn-ea"/>
              <a:sym typeface="+mn-lt"/>
            </a:rPr>
            <a:t>1299 </a:t>
          </a:r>
          <a:r>
            <a:rPr lang="zh-CN" altLang="en-US" sz="1600" dirty="0">
              <a:latin typeface="+mn-lt"/>
              <a:ea typeface="+mn-ea"/>
              <a:cs typeface="+mn-ea"/>
              <a:sym typeface="+mn-lt"/>
            </a:rPr>
            <a:t>其他行为性危险有害因素</a:t>
          </a:r>
        </a:p>
      </dgm:t>
    </dgm:pt>
    <dgm:pt modelId="{E61EF7C1-EE47-48C2-928A-322296DDAF01}" type="parTrans" cxnId="{34F1BA9F-65FE-49BE-9194-66BDEE927E40}">
      <dgm:prSet custT="1"/>
      <dgm:spPr/>
      <dgm:t>
        <a:bodyPr/>
        <a:lstStyle/>
        <a:p>
          <a:endParaRPr lang="zh-CN" altLang="en-US" sz="1600">
            <a:latin typeface="微软雅黑" panose="020B0503020204020204" pitchFamily="34" charset="-122"/>
            <a:ea typeface="微软雅黑" panose="020B0503020204020204" pitchFamily="34" charset="-122"/>
          </a:endParaRPr>
        </a:p>
      </dgm:t>
    </dgm:pt>
    <dgm:pt modelId="{0D76E0D5-AF57-4794-9887-D1595C3B73DF}" type="sibTrans" cxnId="{34F1BA9F-65FE-49BE-9194-66BDEE927E40}">
      <dgm:prSet/>
      <dgm:spPr/>
      <dgm:t>
        <a:bodyPr/>
        <a:lstStyle/>
        <a:p>
          <a:endParaRPr lang="zh-CN" altLang="en-US" sz="1600">
            <a:latin typeface="微软雅黑" panose="020B0503020204020204" pitchFamily="34" charset="-122"/>
            <a:ea typeface="微软雅黑" panose="020B0503020204020204" pitchFamily="34" charset="-122"/>
          </a:endParaRPr>
        </a:p>
      </dgm:t>
    </dgm:pt>
    <dgm:pt modelId="{C0E4551F-1F54-4099-B8BC-0BEB66C2D3D7}" type="pres">
      <dgm:prSet presAssocID="{B9EC83C2-BEF3-40FF-87BE-268FA1D391CD}" presName="diagram" presStyleCnt="0">
        <dgm:presLayoutVars>
          <dgm:chPref val="1"/>
          <dgm:dir/>
          <dgm:animOne val="branch"/>
          <dgm:animLvl val="lvl"/>
          <dgm:resizeHandles val="exact"/>
        </dgm:presLayoutVars>
      </dgm:prSet>
      <dgm:spPr/>
    </dgm:pt>
    <dgm:pt modelId="{62022353-EC72-4483-8258-FBE3BBEE2D32}" type="pres">
      <dgm:prSet presAssocID="{277FB95F-41D6-44A5-8B76-8B789663A6B7}" presName="root1" presStyleCnt="0"/>
      <dgm:spPr/>
    </dgm:pt>
    <dgm:pt modelId="{14922824-F834-4EC6-865A-3CDD248462D5}" type="pres">
      <dgm:prSet presAssocID="{277FB95F-41D6-44A5-8B76-8B789663A6B7}" presName="LevelOneTextNode" presStyleLbl="node0" presStyleIdx="0" presStyleCnt="1" custScaleX="150179" custScaleY="222270">
        <dgm:presLayoutVars>
          <dgm:chPref val="3"/>
        </dgm:presLayoutVars>
      </dgm:prSet>
      <dgm:spPr/>
    </dgm:pt>
    <dgm:pt modelId="{497FDD7A-B476-4B2A-87D9-0341AF074DCF}" type="pres">
      <dgm:prSet presAssocID="{277FB95F-41D6-44A5-8B76-8B789663A6B7}" presName="level2hierChild" presStyleCnt="0"/>
      <dgm:spPr/>
    </dgm:pt>
    <dgm:pt modelId="{18449826-61CA-4C17-BC84-8915B06C6AEC}" type="pres">
      <dgm:prSet presAssocID="{1AC06EB1-D684-44F8-8A09-552BB2A0B305}" presName="conn2-1" presStyleLbl="parChTrans1D2" presStyleIdx="0" presStyleCnt="4"/>
      <dgm:spPr/>
    </dgm:pt>
    <dgm:pt modelId="{E6998729-DE50-4304-9611-AEF3B6F84F3F}" type="pres">
      <dgm:prSet presAssocID="{1AC06EB1-D684-44F8-8A09-552BB2A0B305}" presName="connTx" presStyleLbl="parChTrans1D2" presStyleIdx="0" presStyleCnt="4"/>
      <dgm:spPr/>
    </dgm:pt>
    <dgm:pt modelId="{728667C8-6A82-4456-8F8C-84E8B00D1B72}" type="pres">
      <dgm:prSet presAssocID="{6C33E4E4-AB84-469B-ABF2-3F83699E279F}" presName="root2" presStyleCnt="0"/>
      <dgm:spPr/>
    </dgm:pt>
    <dgm:pt modelId="{699B309B-D09E-4875-BB1C-4381721C6280}" type="pres">
      <dgm:prSet presAssocID="{6C33E4E4-AB84-469B-ABF2-3F83699E279F}" presName="LevelTwoTextNode" presStyleLbl="node2" presStyleIdx="0" presStyleCnt="4" custScaleX="254503">
        <dgm:presLayoutVars>
          <dgm:chPref val="3"/>
        </dgm:presLayoutVars>
      </dgm:prSet>
      <dgm:spPr/>
    </dgm:pt>
    <dgm:pt modelId="{FC139993-0937-4FAB-A06C-55CAA8420A4C}" type="pres">
      <dgm:prSet presAssocID="{6C33E4E4-AB84-469B-ABF2-3F83699E279F}" presName="level3hierChild" presStyleCnt="0"/>
      <dgm:spPr/>
    </dgm:pt>
    <dgm:pt modelId="{9CA61AC5-6F03-499B-87C5-6B9C0C030C0A}" type="pres">
      <dgm:prSet presAssocID="{06BE1DAE-AD32-4982-B00F-EACE08831486}" presName="conn2-1" presStyleLbl="parChTrans1D3" presStyleIdx="0" presStyleCnt="6"/>
      <dgm:spPr/>
    </dgm:pt>
    <dgm:pt modelId="{3A80C5F2-78D7-4912-AC00-10B9C74C3D8C}" type="pres">
      <dgm:prSet presAssocID="{06BE1DAE-AD32-4982-B00F-EACE08831486}" presName="connTx" presStyleLbl="parChTrans1D3" presStyleIdx="0" presStyleCnt="6"/>
      <dgm:spPr/>
    </dgm:pt>
    <dgm:pt modelId="{79EAD186-D363-4E31-9044-64C725299DD9}" type="pres">
      <dgm:prSet presAssocID="{FE760FF5-578A-4B7F-8715-937B82C917CC}" presName="root2" presStyleCnt="0"/>
      <dgm:spPr/>
    </dgm:pt>
    <dgm:pt modelId="{17EE251B-C085-498B-8B42-84E9B33595DB}" type="pres">
      <dgm:prSet presAssocID="{FE760FF5-578A-4B7F-8715-937B82C917CC}" presName="LevelTwoTextNode" presStyleLbl="node3" presStyleIdx="0" presStyleCnt="6" custScaleX="256155">
        <dgm:presLayoutVars>
          <dgm:chPref val="3"/>
        </dgm:presLayoutVars>
      </dgm:prSet>
      <dgm:spPr/>
    </dgm:pt>
    <dgm:pt modelId="{A70B0B6B-9ED4-43ED-971C-0997486F284E}" type="pres">
      <dgm:prSet presAssocID="{FE760FF5-578A-4B7F-8715-937B82C917CC}" presName="level3hierChild" presStyleCnt="0"/>
      <dgm:spPr/>
    </dgm:pt>
    <dgm:pt modelId="{9A0645C9-CF19-4D49-8054-E73E0E80AC14}" type="pres">
      <dgm:prSet presAssocID="{6846A1DE-31AD-42FD-943A-FDE98AF18AB6}" presName="conn2-1" presStyleLbl="parChTrans1D3" presStyleIdx="1" presStyleCnt="6"/>
      <dgm:spPr/>
    </dgm:pt>
    <dgm:pt modelId="{7CAEB850-F5B2-4F02-AAFD-5D951F1F6753}" type="pres">
      <dgm:prSet presAssocID="{6846A1DE-31AD-42FD-943A-FDE98AF18AB6}" presName="connTx" presStyleLbl="parChTrans1D3" presStyleIdx="1" presStyleCnt="6"/>
      <dgm:spPr/>
    </dgm:pt>
    <dgm:pt modelId="{60E2ED9F-D4A8-4D76-9073-E47ABE61C23A}" type="pres">
      <dgm:prSet presAssocID="{298F66EB-8A1D-4137-B8D0-A3C2B76EE66E}" presName="root2" presStyleCnt="0"/>
      <dgm:spPr/>
    </dgm:pt>
    <dgm:pt modelId="{30365F8C-B083-4554-B4F4-B44446AC684A}" type="pres">
      <dgm:prSet presAssocID="{298F66EB-8A1D-4137-B8D0-A3C2B76EE66E}" presName="LevelTwoTextNode" presStyleLbl="node3" presStyleIdx="1" presStyleCnt="6" custScaleX="256155">
        <dgm:presLayoutVars>
          <dgm:chPref val="3"/>
        </dgm:presLayoutVars>
      </dgm:prSet>
      <dgm:spPr/>
    </dgm:pt>
    <dgm:pt modelId="{0FE9F57D-E716-4ADA-B09F-D1E9E6B31867}" type="pres">
      <dgm:prSet presAssocID="{298F66EB-8A1D-4137-B8D0-A3C2B76EE66E}" presName="level3hierChild" presStyleCnt="0"/>
      <dgm:spPr/>
    </dgm:pt>
    <dgm:pt modelId="{1FF3B5E6-2AE1-4562-B1DF-A05781072522}" type="pres">
      <dgm:prSet presAssocID="{0DB89D31-A8F7-4DDB-BF98-4C6FEBB79DE1}" presName="conn2-1" presStyleLbl="parChTrans1D3" presStyleIdx="2" presStyleCnt="6"/>
      <dgm:spPr/>
    </dgm:pt>
    <dgm:pt modelId="{FB64A801-E2FF-43F4-AD51-B481A1087C0E}" type="pres">
      <dgm:prSet presAssocID="{0DB89D31-A8F7-4DDB-BF98-4C6FEBB79DE1}" presName="connTx" presStyleLbl="parChTrans1D3" presStyleIdx="2" presStyleCnt="6"/>
      <dgm:spPr/>
    </dgm:pt>
    <dgm:pt modelId="{9ABB83F1-189E-4A69-AB24-F7032FA689C0}" type="pres">
      <dgm:prSet presAssocID="{50D71B8F-8243-41D2-8199-6B4D2B45D133}" presName="root2" presStyleCnt="0"/>
      <dgm:spPr/>
    </dgm:pt>
    <dgm:pt modelId="{D35A9D5E-BC6B-4637-9ADE-7C71B4259840}" type="pres">
      <dgm:prSet presAssocID="{50D71B8F-8243-41D2-8199-6B4D2B45D133}" presName="LevelTwoTextNode" presStyleLbl="node3" presStyleIdx="2" presStyleCnt="6" custScaleX="256155">
        <dgm:presLayoutVars>
          <dgm:chPref val="3"/>
        </dgm:presLayoutVars>
      </dgm:prSet>
      <dgm:spPr/>
    </dgm:pt>
    <dgm:pt modelId="{58D3B8DA-E74C-4C5C-8AA9-7D7CE5A1F84D}" type="pres">
      <dgm:prSet presAssocID="{50D71B8F-8243-41D2-8199-6B4D2B45D133}" presName="level3hierChild" presStyleCnt="0"/>
      <dgm:spPr/>
    </dgm:pt>
    <dgm:pt modelId="{FE1A39DD-45FB-404F-9016-B843A0A4D12D}" type="pres">
      <dgm:prSet presAssocID="{48D4006F-C9F6-4150-84CF-367E334F9964}" presName="conn2-1" presStyleLbl="parChTrans1D2" presStyleIdx="1" presStyleCnt="4"/>
      <dgm:spPr/>
    </dgm:pt>
    <dgm:pt modelId="{F3B438BA-26F4-4E66-BD03-EF7087167E29}" type="pres">
      <dgm:prSet presAssocID="{48D4006F-C9F6-4150-84CF-367E334F9964}" presName="connTx" presStyleLbl="parChTrans1D2" presStyleIdx="1" presStyleCnt="4"/>
      <dgm:spPr/>
    </dgm:pt>
    <dgm:pt modelId="{BABE6934-1C69-4496-BAD7-F8C8DB8CCECF}" type="pres">
      <dgm:prSet presAssocID="{070C83F9-5ABB-4602-95C3-DD7C52950030}" presName="root2" presStyleCnt="0"/>
      <dgm:spPr/>
    </dgm:pt>
    <dgm:pt modelId="{828E8BB4-AD7C-4DE2-9D22-9BC458B50834}" type="pres">
      <dgm:prSet presAssocID="{070C83F9-5ABB-4602-95C3-DD7C52950030}" presName="LevelTwoTextNode" presStyleLbl="node2" presStyleIdx="1" presStyleCnt="4" custScaleX="254503">
        <dgm:presLayoutVars>
          <dgm:chPref val="3"/>
        </dgm:presLayoutVars>
      </dgm:prSet>
      <dgm:spPr/>
    </dgm:pt>
    <dgm:pt modelId="{0F8AEF34-2CD3-4178-893D-685F46B79E88}" type="pres">
      <dgm:prSet presAssocID="{070C83F9-5ABB-4602-95C3-DD7C52950030}" presName="level3hierChild" presStyleCnt="0"/>
      <dgm:spPr/>
    </dgm:pt>
    <dgm:pt modelId="{E8D749F7-DD53-4C9F-9E64-036FA7DA480D}" type="pres">
      <dgm:prSet presAssocID="{845540FB-83D3-430B-A6FA-8024AFCE7F0B}" presName="conn2-1" presStyleLbl="parChTrans1D3" presStyleIdx="3" presStyleCnt="6"/>
      <dgm:spPr/>
    </dgm:pt>
    <dgm:pt modelId="{3E373C60-A4B8-4A97-9CAD-E617E8D96C0F}" type="pres">
      <dgm:prSet presAssocID="{845540FB-83D3-430B-A6FA-8024AFCE7F0B}" presName="connTx" presStyleLbl="parChTrans1D3" presStyleIdx="3" presStyleCnt="6"/>
      <dgm:spPr/>
    </dgm:pt>
    <dgm:pt modelId="{BB72551A-85AC-4D57-B606-1AF55949C979}" type="pres">
      <dgm:prSet presAssocID="{C341FD5A-9678-485A-8B55-5E33460F9277}" presName="root2" presStyleCnt="0"/>
      <dgm:spPr/>
    </dgm:pt>
    <dgm:pt modelId="{767728A7-D5E5-4A60-91F8-01CBB058205E}" type="pres">
      <dgm:prSet presAssocID="{C341FD5A-9678-485A-8B55-5E33460F9277}" presName="LevelTwoTextNode" presStyleLbl="node3" presStyleIdx="3" presStyleCnt="6" custScaleX="259457">
        <dgm:presLayoutVars>
          <dgm:chPref val="3"/>
        </dgm:presLayoutVars>
      </dgm:prSet>
      <dgm:spPr/>
    </dgm:pt>
    <dgm:pt modelId="{BA0A5EA1-D0E0-4862-B8DD-DD62B4E99D52}" type="pres">
      <dgm:prSet presAssocID="{C341FD5A-9678-485A-8B55-5E33460F9277}" presName="level3hierChild" presStyleCnt="0"/>
      <dgm:spPr/>
    </dgm:pt>
    <dgm:pt modelId="{1F60F9B1-6ED7-41BD-85E6-26129510A27A}" type="pres">
      <dgm:prSet presAssocID="{54F1253C-3ED4-4D47-ADF8-8B01D71C8048}" presName="conn2-1" presStyleLbl="parChTrans1D3" presStyleIdx="4" presStyleCnt="6"/>
      <dgm:spPr/>
    </dgm:pt>
    <dgm:pt modelId="{71AFAFD7-93BC-42A5-BC7F-56D21ECD7D8A}" type="pres">
      <dgm:prSet presAssocID="{54F1253C-3ED4-4D47-ADF8-8B01D71C8048}" presName="connTx" presStyleLbl="parChTrans1D3" presStyleIdx="4" presStyleCnt="6"/>
      <dgm:spPr/>
    </dgm:pt>
    <dgm:pt modelId="{74B17885-89F8-4E55-8C00-27CAA0493F23}" type="pres">
      <dgm:prSet presAssocID="{C993A205-8692-4DF8-9210-5D261C01C9BA}" presName="root2" presStyleCnt="0"/>
      <dgm:spPr/>
    </dgm:pt>
    <dgm:pt modelId="{639D7430-6367-4D67-86E0-8B7135737D4C}" type="pres">
      <dgm:prSet presAssocID="{C993A205-8692-4DF8-9210-5D261C01C9BA}" presName="LevelTwoTextNode" presStyleLbl="node3" presStyleIdx="4" presStyleCnt="6" custScaleX="260282">
        <dgm:presLayoutVars>
          <dgm:chPref val="3"/>
        </dgm:presLayoutVars>
      </dgm:prSet>
      <dgm:spPr/>
    </dgm:pt>
    <dgm:pt modelId="{CE041B02-FFBE-47C7-9840-AA3FE7D04022}" type="pres">
      <dgm:prSet presAssocID="{C993A205-8692-4DF8-9210-5D261C01C9BA}" presName="level3hierChild" presStyleCnt="0"/>
      <dgm:spPr/>
    </dgm:pt>
    <dgm:pt modelId="{A1DD02B1-47AC-474A-859F-F9023D10865E}" type="pres">
      <dgm:prSet presAssocID="{7D4BC3E0-503D-4321-86E0-E3AE55518B58}" presName="conn2-1" presStyleLbl="parChTrans1D3" presStyleIdx="5" presStyleCnt="6"/>
      <dgm:spPr/>
    </dgm:pt>
    <dgm:pt modelId="{B45AC415-B379-4907-A8DE-40613916854D}" type="pres">
      <dgm:prSet presAssocID="{7D4BC3E0-503D-4321-86E0-E3AE55518B58}" presName="connTx" presStyleLbl="parChTrans1D3" presStyleIdx="5" presStyleCnt="6"/>
      <dgm:spPr/>
    </dgm:pt>
    <dgm:pt modelId="{42DBBEE8-AD36-46A5-8640-B28AE04AB800}" type="pres">
      <dgm:prSet presAssocID="{0490A280-3D69-405A-B051-4C36213B04DF}" presName="root2" presStyleCnt="0"/>
      <dgm:spPr/>
    </dgm:pt>
    <dgm:pt modelId="{689518B1-5C32-4953-B966-B9A940554EAC}" type="pres">
      <dgm:prSet presAssocID="{0490A280-3D69-405A-B051-4C36213B04DF}" presName="LevelTwoTextNode" presStyleLbl="node3" presStyleIdx="5" presStyleCnt="6" custScaleX="260282">
        <dgm:presLayoutVars>
          <dgm:chPref val="3"/>
        </dgm:presLayoutVars>
      </dgm:prSet>
      <dgm:spPr/>
    </dgm:pt>
    <dgm:pt modelId="{D2404325-07FF-4DFF-8992-22F9BA3D820A}" type="pres">
      <dgm:prSet presAssocID="{0490A280-3D69-405A-B051-4C36213B04DF}" presName="level3hierChild" presStyleCnt="0"/>
      <dgm:spPr/>
    </dgm:pt>
    <dgm:pt modelId="{FCCE333B-1B1D-4E99-95FE-A1DEDB6207A3}" type="pres">
      <dgm:prSet presAssocID="{24271ADD-575D-4D0A-BEAB-E6381F9BB553}" presName="conn2-1" presStyleLbl="parChTrans1D2" presStyleIdx="2" presStyleCnt="4"/>
      <dgm:spPr/>
    </dgm:pt>
    <dgm:pt modelId="{464EE87B-22A1-48B7-99A6-E9B090469D48}" type="pres">
      <dgm:prSet presAssocID="{24271ADD-575D-4D0A-BEAB-E6381F9BB553}" presName="connTx" presStyleLbl="parChTrans1D2" presStyleIdx="2" presStyleCnt="4"/>
      <dgm:spPr/>
    </dgm:pt>
    <dgm:pt modelId="{650F2F7D-C988-4764-8C87-6CA8CD5ABB29}" type="pres">
      <dgm:prSet presAssocID="{284C9700-0E88-454F-95D3-10693F37E7A6}" presName="root2" presStyleCnt="0"/>
      <dgm:spPr/>
    </dgm:pt>
    <dgm:pt modelId="{C85B07F1-BAF0-4E1A-98BF-04331A90ABBA}" type="pres">
      <dgm:prSet presAssocID="{284C9700-0E88-454F-95D3-10693F37E7A6}" presName="LevelTwoTextNode" presStyleLbl="node2" presStyleIdx="2" presStyleCnt="4" custScaleX="249174">
        <dgm:presLayoutVars>
          <dgm:chPref val="3"/>
        </dgm:presLayoutVars>
      </dgm:prSet>
      <dgm:spPr/>
    </dgm:pt>
    <dgm:pt modelId="{C7648561-48DF-4679-8924-76D90B9E8DEE}" type="pres">
      <dgm:prSet presAssocID="{284C9700-0E88-454F-95D3-10693F37E7A6}" presName="level3hierChild" presStyleCnt="0"/>
      <dgm:spPr/>
    </dgm:pt>
    <dgm:pt modelId="{2A39D591-7964-4AF0-A6D1-C9EA2D943D99}" type="pres">
      <dgm:prSet presAssocID="{E61EF7C1-EE47-48C2-928A-322296DDAF01}" presName="conn2-1" presStyleLbl="parChTrans1D2" presStyleIdx="3" presStyleCnt="4"/>
      <dgm:spPr/>
    </dgm:pt>
    <dgm:pt modelId="{BAB40499-2604-41DA-9DBF-61AB068ACEDC}" type="pres">
      <dgm:prSet presAssocID="{E61EF7C1-EE47-48C2-928A-322296DDAF01}" presName="connTx" presStyleLbl="parChTrans1D2" presStyleIdx="3" presStyleCnt="4"/>
      <dgm:spPr/>
    </dgm:pt>
    <dgm:pt modelId="{375D57B4-0974-42B5-89B4-29EC105BAF6F}" type="pres">
      <dgm:prSet presAssocID="{ECF24195-B09D-4AA8-9AFC-96398E621786}" presName="root2" presStyleCnt="0"/>
      <dgm:spPr/>
    </dgm:pt>
    <dgm:pt modelId="{A027C930-C8EE-445A-8A1B-6E633DB2C35F}" type="pres">
      <dgm:prSet presAssocID="{ECF24195-B09D-4AA8-9AFC-96398E621786}" presName="LevelTwoTextNode" presStyleLbl="node2" presStyleIdx="3" presStyleCnt="4" custScaleX="342637" custScaleY="119549">
        <dgm:presLayoutVars>
          <dgm:chPref val="3"/>
        </dgm:presLayoutVars>
      </dgm:prSet>
      <dgm:spPr/>
    </dgm:pt>
    <dgm:pt modelId="{1A6EFF62-F196-49FC-8DD4-07133652C977}" type="pres">
      <dgm:prSet presAssocID="{ECF24195-B09D-4AA8-9AFC-96398E621786}" presName="level3hierChild" presStyleCnt="0"/>
      <dgm:spPr/>
    </dgm:pt>
  </dgm:ptLst>
  <dgm:cxnLst>
    <dgm:cxn modelId="{09746C02-289D-4D7E-94EB-08D0C391A487}" type="presOf" srcId="{48D4006F-C9F6-4150-84CF-367E334F9964}" destId="{FE1A39DD-45FB-404F-9016-B843A0A4D12D}" srcOrd="0" destOrd="0" presId="urn:microsoft.com/office/officeart/2005/8/layout/hierarchy2"/>
    <dgm:cxn modelId="{F1F06304-D88F-42A9-AB4D-AA788564823C}" srcId="{070C83F9-5ABB-4602-95C3-DD7C52950030}" destId="{C341FD5A-9678-485A-8B55-5E33460F9277}" srcOrd="0" destOrd="0" parTransId="{845540FB-83D3-430B-A6FA-8024AFCE7F0B}" sibTransId="{15723804-B2F6-424C-B31F-9D0F87015D14}"/>
    <dgm:cxn modelId="{6A402A0E-C8AE-4311-88B6-A0B40FA36E60}" type="presOf" srcId="{24271ADD-575D-4D0A-BEAB-E6381F9BB553}" destId="{464EE87B-22A1-48B7-99A6-E9B090469D48}" srcOrd="1" destOrd="0" presId="urn:microsoft.com/office/officeart/2005/8/layout/hierarchy2"/>
    <dgm:cxn modelId="{221ACB0E-77BE-43D1-B43C-8C8B03057F2F}" type="presOf" srcId="{54F1253C-3ED4-4D47-ADF8-8B01D71C8048}" destId="{71AFAFD7-93BC-42A5-BC7F-56D21ECD7D8A}" srcOrd="1" destOrd="0" presId="urn:microsoft.com/office/officeart/2005/8/layout/hierarchy2"/>
    <dgm:cxn modelId="{0EFBAE17-C453-495A-B0BA-C34189782DEB}" type="presOf" srcId="{0490A280-3D69-405A-B051-4C36213B04DF}" destId="{689518B1-5C32-4953-B966-B9A940554EAC}" srcOrd="0" destOrd="0" presId="urn:microsoft.com/office/officeart/2005/8/layout/hierarchy2"/>
    <dgm:cxn modelId="{29EB9D1D-0CBE-45DC-B891-7EFC83737555}" type="presOf" srcId="{6846A1DE-31AD-42FD-943A-FDE98AF18AB6}" destId="{7CAEB850-F5B2-4F02-AAFD-5D951F1F6753}" srcOrd="1" destOrd="0" presId="urn:microsoft.com/office/officeart/2005/8/layout/hierarchy2"/>
    <dgm:cxn modelId="{E76B831F-7072-4DC4-BE43-9DBF201DF823}" type="presOf" srcId="{6846A1DE-31AD-42FD-943A-FDE98AF18AB6}" destId="{9A0645C9-CF19-4D49-8054-E73E0E80AC14}" srcOrd="0" destOrd="0" presId="urn:microsoft.com/office/officeart/2005/8/layout/hierarchy2"/>
    <dgm:cxn modelId="{A16D2024-4D38-4EF0-80A6-A54B18ECC27E}" type="presOf" srcId="{50D71B8F-8243-41D2-8199-6B4D2B45D133}" destId="{D35A9D5E-BC6B-4637-9ADE-7C71B4259840}" srcOrd="0" destOrd="0" presId="urn:microsoft.com/office/officeart/2005/8/layout/hierarchy2"/>
    <dgm:cxn modelId="{595BBF2D-5BB8-4050-97B0-7ABB006E2A5A}" type="presOf" srcId="{ECF24195-B09D-4AA8-9AFC-96398E621786}" destId="{A027C930-C8EE-445A-8A1B-6E633DB2C35F}" srcOrd="0" destOrd="0" presId="urn:microsoft.com/office/officeart/2005/8/layout/hierarchy2"/>
    <dgm:cxn modelId="{B236423E-F0F0-4D99-B92D-0E3D0E70B975}" type="presOf" srcId="{845540FB-83D3-430B-A6FA-8024AFCE7F0B}" destId="{E8D749F7-DD53-4C9F-9E64-036FA7DA480D}" srcOrd="0" destOrd="0" presId="urn:microsoft.com/office/officeart/2005/8/layout/hierarchy2"/>
    <dgm:cxn modelId="{6D8CDA40-E518-4CE2-AAA3-3CEB7C3EE978}" type="presOf" srcId="{48D4006F-C9F6-4150-84CF-367E334F9964}" destId="{F3B438BA-26F4-4E66-BD03-EF7087167E29}" srcOrd="1" destOrd="0" presId="urn:microsoft.com/office/officeart/2005/8/layout/hierarchy2"/>
    <dgm:cxn modelId="{ACCD845D-6E94-4AAE-BE56-082DC9986AFD}" type="presOf" srcId="{277FB95F-41D6-44A5-8B76-8B789663A6B7}" destId="{14922824-F834-4EC6-865A-3CDD248462D5}" srcOrd="0" destOrd="0" presId="urn:microsoft.com/office/officeart/2005/8/layout/hierarchy2"/>
    <dgm:cxn modelId="{F6966A5F-8BF1-4463-B22F-7EF290BFEC91}" type="presOf" srcId="{0DB89D31-A8F7-4DDB-BF98-4C6FEBB79DE1}" destId="{1FF3B5E6-2AE1-4562-B1DF-A05781072522}" srcOrd="0" destOrd="0" presId="urn:microsoft.com/office/officeart/2005/8/layout/hierarchy2"/>
    <dgm:cxn modelId="{29E30F41-1974-4A23-AAE8-C12D01F483AF}" srcId="{070C83F9-5ABB-4602-95C3-DD7C52950030}" destId="{C993A205-8692-4DF8-9210-5D261C01C9BA}" srcOrd="1" destOrd="0" parTransId="{54F1253C-3ED4-4D47-ADF8-8B01D71C8048}" sibTransId="{A2CF202C-C0F1-400F-8E18-C8C932B807A7}"/>
    <dgm:cxn modelId="{93485165-E59E-4E38-B750-98C2A48B99DE}" type="presOf" srcId="{1AC06EB1-D684-44F8-8A09-552BB2A0B305}" destId="{18449826-61CA-4C17-BC84-8915B06C6AEC}" srcOrd="0" destOrd="0" presId="urn:microsoft.com/office/officeart/2005/8/layout/hierarchy2"/>
    <dgm:cxn modelId="{CB78DF45-2FD4-4EDB-BED1-348A02C79587}" srcId="{070C83F9-5ABB-4602-95C3-DD7C52950030}" destId="{0490A280-3D69-405A-B051-4C36213B04DF}" srcOrd="2" destOrd="0" parTransId="{7D4BC3E0-503D-4321-86E0-E3AE55518B58}" sibTransId="{99CDA66B-8D1B-4637-B63D-43C5CC03B978}"/>
    <dgm:cxn modelId="{AB7CCF47-906E-43F1-BFFE-2BF42A9886F8}" srcId="{B9EC83C2-BEF3-40FF-87BE-268FA1D391CD}" destId="{277FB95F-41D6-44A5-8B76-8B789663A6B7}" srcOrd="0" destOrd="0" parTransId="{4BA31A04-6E7D-4701-9E79-F1E887AEFAB6}" sibTransId="{5892FAE8-2378-4C44-A0E1-3EFC88C9FFA9}"/>
    <dgm:cxn modelId="{3AE8036A-36D0-40B1-9479-B721CBAC1D0C}" type="presOf" srcId="{845540FB-83D3-430B-A6FA-8024AFCE7F0B}" destId="{3E373C60-A4B8-4A97-9CAD-E617E8D96C0F}" srcOrd="1" destOrd="0" presId="urn:microsoft.com/office/officeart/2005/8/layout/hierarchy2"/>
    <dgm:cxn modelId="{33EC046C-0D0F-46B4-A20C-A8641E66EBC9}" type="presOf" srcId="{FE760FF5-578A-4B7F-8715-937B82C917CC}" destId="{17EE251B-C085-498B-8B42-84E9B33595DB}" srcOrd="0" destOrd="0" presId="urn:microsoft.com/office/officeart/2005/8/layout/hierarchy2"/>
    <dgm:cxn modelId="{A91F756F-8579-4FF5-9CA5-EBC54D8F7260}" type="presOf" srcId="{7D4BC3E0-503D-4321-86E0-E3AE55518B58}" destId="{A1DD02B1-47AC-474A-859F-F9023D10865E}" srcOrd="0" destOrd="0" presId="urn:microsoft.com/office/officeart/2005/8/layout/hierarchy2"/>
    <dgm:cxn modelId="{0AACA450-28E3-49EE-9B07-5BABDDB4E629}" type="presOf" srcId="{C341FD5A-9678-485A-8B55-5E33460F9277}" destId="{767728A7-D5E5-4A60-91F8-01CBB058205E}" srcOrd="0" destOrd="0" presId="urn:microsoft.com/office/officeart/2005/8/layout/hierarchy2"/>
    <dgm:cxn modelId="{E043F951-3A70-4566-8122-32361CAF988B}" type="presOf" srcId="{6C33E4E4-AB84-469B-ABF2-3F83699E279F}" destId="{699B309B-D09E-4875-BB1C-4381721C6280}" srcOrd="0" destOrd="0" presId="urn:microsoft.com/office/officeart/2005/8/layout/hierarchy2"/>
    <dgm:cxn modelId="{C4DC4053-D532-4296-AEE9-B9EC76061AA8}" srcId="{6C33E4E4-AB84-469B-ABF2-3F83699E279F}" destId="{50D71B8F-8243-41D2-8199-6B4D2B45D133}" srcOrd="2" destOrd="0" parTransId="{0DB89D31-A8F7-4DDB-BF98-4C6FEBB79DE1}" sibTransId="{E6FF8745-7412-458D-B484-9C42E49A4428}"/>
    <dgm:cxn modelId="{851FEB53-E8FC-4394-B0C8-125002888750}" srcId="{6C33E4E4-AB84-469B-ABF2-3F83699E279F}" destId="{FE760FF5-578A-4B7F-8715-937B82C917CC}" srcOrd="0" destOrd="0" parTransId="{06BE1DAE-AD32-4982-B00F-EACE08831486}" sibTransId="{83E7DF2B-C867-4D3C-AD0B-410EACCC8FB6}"/>
    <dgm:cxn modelId="{16353F54-C0E0-4DC2-ABF6-1D2F56594E1B}" type="presOf" srcId="{7D4BC3E0-503D-4321-86E0-E3AE55518B58}" destId="{B45AC415-B379-4907-A8DE-40613916854D}" srcOrd="1" destOrd="0" presId="urn:microsoft.com/office/officeart/2005/8/layout/hierarchy2"/>
    <dgm:cxn modelId="{9396B674-1819-45D5-9AB4-ADC8A164E67B}" type="presOf" srcId="{06BE1DAE-AD32-4982-B00F-EACE08831486}" destId="{3A80C5F2-78D7-4912-AC00-10B9C74C3D8C}" srcOrd="1" destOrd="0" presId="urn:microsoft.com/office/officeart/2005/8/layout/hierarchy2"/>
    <dgm:cxn modelId="{B6F9F374-CC64-444C-A7AF-53080E6BB967}" type="presOf" srcId="{B9EC83C2-BEF3-40FF-87BE-268FA1D391CD}" destId="{C0E4551F-1F54-4099-B8BC-0BEB66C2D3D7}" srcOrd="0" destOrd="0" presId="urn:microsoft.com/office/officeart/2005/8/layout/hierarchy2"/>
    <dgm:cxn modelId="{73A65877-3029-4E47-9B8F-3A14BC3B862C}" type="presOf" srcId="{298F66EB-8A1D-4137-B8D0-A3C2B76EE66E}" destId="{30365F8C-B083-4554-B4F4-B44446AC684A}" srcOrd="0" destOrd="0" presId="urn:microsoft.com/office/officeart/2005/8/layout/hierarchy2"/>
    <dgm:cxn modelId="{8CBECB57-ECFE-43A0-A4DB-CE14A8A5F8BE}" type="presOf" srcId="{E61EF7C1-EE47-48C2-928A-322296DDAF01}" destId="{2A39D591-7964-4AF0-A6D1-C9EA2D943D99}" srcOrd="0" destOrd="0" presId="urn:microsoft.com/office/officeart/2005/8/layout/hierarchy2"/>
    <dgm:cxn modelId="{2614AF91-D5C1-4870-A5FF-863AFC36873A}" type="presOf" srcId="{54F1253C-3ED4-4D47-ADF8-8B01D71C8048}" destId="{1F60F9B1-6ED7-41BD-85E6-26129510A27A}" srcOrd="0" destOrd="0" presId="urn:microsoft.com/office/officeart/2005/8/layout/hierarchy2"/>
    <dgm:cxn modelId="{A1162995-721A-4E54-8B93-1916ABAEF937}" type="presOf" srcId="{E61EF7C1-EE47-48C2-928A-322296DDAF01}" destId="{BAB40499-2604-41DA-9DBF-61AB068ACEDC}" srcOrd="1" destOrd="0" presId="urn:microsoft.com/office/officeart/2005/8/layout/hierarchy2"/>
    <dgm:cxn modelId="{F51A4198-6BAE-46AD-9E00-00C36ACC77C5}" type="presOf" srcId="{24271ADD-575D-4D0A-BEAB-E6381F9BB553}" destId="{FCCE333B-1B1D-4E99-95FE-A1DEDB6207A3}" srcOrd="0" destOrd="0" presId="urn:microsoft.com/office/officeart/2005/8/layout/hierarchy2"/>
    <dgm:cxn modelId="{34F1BA9F-65FE-49BE-9194-66BDEE927E40}" srcId="{277FB95F-41D6-44A5-8B76-8B789663A6B7}" destId="{ECF24195-B09D-4AA8-9AFC-96398E621786}" srcOrd="3" destOrd="0" parTransId="{E61EF7C1-EE47-48C2-928A-322296DDAF01}" sibTransId="{0D76E0D5-AF57-4794-9887-D1595C3B73DF}"/>
    <dgm:cxn modelId="{87F273AC-1763-4343-B84B-87120E621222}" type="presOf" srcId="{284C9700-0E88-454F-95D3-10693F37E7A6}" destId="{C85B07F1-BAF0-4E1A-98BF-04331A90ABBA}" srcOrd="0" destOrd="0" presId="urn:microsoft.com/office/officeart/2005/8/layout/hierarchy2"/>
    <dgm:cxn modelId="{7DC594B4-F1C0-489E-9637-A3757030B274}" type="presOf" srcId="{070C83F9-5ABB-4602-95C3-DD7C52950030}" destId="{828E8BB4-AD7C-4DE2-9D22-9BC458B50834}" srcOrd="0" destOrd="0" presId="urn:microsoft.com/office/officeart/2005/8/layout/hierarchy2"/>
    <dgm:cxn modelId="{DE3EBDB8-C264-495B-A497-579034631AEA}" srcId="{6C33E4E4-AB84-469B-ABF2-3F83699E279F}" destId="{298F66EB-8A1D-4137-B8D0-A3C2B76EE66E}" srcOrd="1" destOrd="0" parTransId="{6846A1DE-31AD-42FD-943A-FDE98AF18AB6}" sibTransId="{456D6BD5-9434-4512-B0E3-7EECFAB43633}"/>
    <dgm:cxn modelId="{99539CBC-A405-4781-A82A-A1EA8AC771E0}" type="presOf" srcId="{06BE1DAE-AD32-4982-B00F-EACE08831486}" destId="{9CA61AC5-6F03-499B-87C5-6B9C0C030C0A}" srcOrd="0" destOrd="0" presId="urn:microsoft.com/office/officeart/2005/8/layout/hierarchy2"/>
    <dgm:cxn modelId="{860138C8-881D-41F9-B113-8D302DD9771F}" type="presOf" srcId="{C993A205-8692-4DF8-9210-5D261C01C9BA}" destId="{639D7430-6367-4D67-86E0-8B7135737D4C}" srcOrd="0" destOrd="0" presId="urn:microsoft.com/office/officeart/2005/8/layout/hierarchy2"/>
    <dgm:cxn modelId="{E1FCF2CC-36C5-4323-A6C1-D8B3F3009336}" type="presOf" srcId="{1AC06EB1-D684-44F8-8A09-552BB2A0B305}" destId="{E6998729-DE50-4304-9611-AEF3B6F84F3F}" srcOrd="1" destOrd="0" presId="urn:microsoft.com/office/officeart/2005/8/layout/hierarchy2"/>
    <dgm:cxn modelId="{8147CDD4-A386-4E44-9104-EE2EA7DB56C5}" srcId="{277FB95F-41D6-44A5-8B76-8B789663A6B7}" destId="{6C33E4E4-AB84-469B-ABF2-3F83699E279F}" srcOrd="0" destOrd="0" parTransId="{1AC06EB1-D684-44F8-8A09-552BB2A0B305}" sibTransId="{6377E928-8890-4901-AF27-64041A68CF40}"/>
    <dgm:cxn modelId="{6A8CE4EC-550D-4579-BC9C-E60177CE46D5}" type="presOf" srcId="{0DB89D31-A8F7-4DDB-BF98-4C6FEBB79DE1}" destId="{FB64A801-E2FF-43F4-AD51-B481A1087C0E}" srcOrd="1" destOrd="0" presId="urn:microsoft.com/office/officeart/2005/8/layout/hierarchy2"/>
    <dgm:cxn modelId="{F826AFF0-52AF-4E7D-ACF2-E567A16B54D4}" srcId="{277FB95F-41D6-44A5-8B76-8B789663A6B7}" destId="{070C83F9-5ABB-4602-95C3-DD7C52950030}" srcOrd="1" destOrd="0" parTransId="{48D4006F-C9F6-4150-84CF-367E334F9964}" sibTransId="{07930594-727C-4A52-8884-0AA66DBD1FFE}"/>
    <dgm:cxn modelId="{6C59A9F1-EDEA-4928-9775-C82558092815}" srcId="{277FB95F-41D6-44A5-8B76-8B789663A6B7}" destId="{284C9700-0E88-454F-95D3-10693F37E7A6}" srcOrd="2" destOrd="0" parTransId="{24271ADD-575D-4D0A-BEAB-E6381F9BB553}" sibTransId="{24978D66-49D5-4809-9CF6-66F50079E3A8}"/>
    <dgm:cxn modelId="{C2A588B7-03BC-4245-94D5-DDC25EF8D5B8}" type="presParOf" srcId="{C0E4551F-1F54-4099-B8BC-0BEB66C2D3D7}" destId="{62022353-EC72-4483-8258-FBE3BBEE2D32}" srcOrd="0" destOrd="0" presId="urn:microsoft.com/office/officeart/2005/8/layout/hierarchy2"/>
    <dgm:cxn modelId="{5C123A58-6724-4D82-A081-0AE5675E355C}" type="presParOf" srcId="{62022353-EC72-4483-8258-FBE3BBEE2D32}" destId="{14922824-F834-4EC6-865A-3CDD248462D5}" srcOrd="0" destOrd="0" presId="urn:microsoft.com/office/officeart/2005/8/layout/hierarchy2"/>
    <dgm:cxn modelId="{65D85D3B-07A7-4EC7-A80B-321810CF4F91}" type="presParOf" srcId="{62022353-EC72-4483-8258-FBE3BBEE2D32}" destId="{497FDD7A-B476-4B2A-87D9-0341AF074DCF}" srcOrd="1" destOrd="0" presId="urn:microsoft.com/office/officeart/2005/8/layout/hierarchy2"/>
    <dgm:cxn modelId="{82B567DA-C1BB-4A94-9B37-328DB2AB536A}" type="presParOf" srcId="{497FDD7A-B476-4B2A-87D9-0341AF074DCF}" destId="{18449826-61CA-4C17-BC84-8915B06C6AEC}" srcOrd="0" destOrd="0" presId="urn:microsoft.com/office/officeart/2005/8/layout/hierarchy2"/>
    <dgm:cxn modelId="{AF8C0882-BE7E-4B8D-95F2-D41A691F630E}" type="presParOf" srcId="{18449826-61CA-4C17-BC84-8915B06C6AEC}" destId="{E6998729-DE50-4304-9611-AEF3B6F84F3F}" srcOrd="0" destOrd="0" presId="urn:microsoft.com/office/officeart/2005/8/layout/hierarchy2"/>
    <dgm:cxn modelId="{51DC130C-30CE-4B37-ADD3-80ADC25A9034}" type="presParOf" srcId="{497FDD7A-B476-4B2A-87D9-0341AF074DCF}" destId="{728667C8-6A82-4456-8F8C-84E8B00D1B72}" srcOrd="1" destOrd="0" presId="urn:microsoft.com/office/officeart/2005/8/layout/hierarchy2"/>
    <dgm:cxn modelId="{FCA87FB5-0EEF-46B5-A125-6E4A3B95A65D}" type="presParOf" srcId="{728667C8-6A82-4456-8F8C-84E8B00D1B72}" destId="{699B309B-D09E-4875-BB1C-4381721C6280}" srcOrd="0" destOrd="0" presId="urn:microsoft.com/office/officeart/2005/8/layout/hierarchy2"/>
    <dgm:cxn modelId="{A19E3330-FE4C-4609-BF79-F82FF907F756}" type="presParOf" srcId="{728667C8-6A82-4456-8F8C-84E8B00D1B72}" destId="{FC139993-0937-4FAB-A06C-55CAA8420A4C}" srcOrd="1" destOrd="0" presId="urn:microsoft.com/office/officeart/2005/8/layout/hierarchy2"/>
    <dgm:cxn modelId="{1DA79AA5-8C01-4F7B-A428-9584E7466BA0}" type="presParOf" srcId="{FC139993-0937-4FAB-A06C-55CAA8420A4C}" destId="{9CA61AC5-6F03-499B-87C5-6B9C0C030C0A}" srcOrd="0" destOrd="0" presId="urn:microsoft.com/office/officeart/2005/8/layout/hierarchy2"/>
    <dgm:cxn modelId="{ED9E3151-1D05-43ED-A84A-1939D70F0121}" type="presParOf" srcId="{9CA61AC5-6F03-499B-87C5-6B9C0C030C0A}" destId="{3A80C5F2-78D7-4912-AC00-10B9C74C3D8C}" srcOrd="0" destOrd="0" presId="urn:microsoft.com/office/officeart/2005/8/layout/hierarchy2"/>
    <dgm:cxn modelId="{43AF2F6B-ECA0-4F6C-B8DD-FCF2C433B537}" type="presParOf" srcId="{FC139993-0937-4FAB-A06C-55CAA8420A4C}" destId="{79EAD186-D363-4E31-9044-64C725299DD9}" srcOrd="1" destOrd="0" presId="urn:microsoft.com/office/officeart/2005/8/layout/hierarchy2"/>
    <dgm:cxn modelId="{F9600F61-F760-4EC4-8182-EA023D3E2F43}" type="presParOf" srcId="{79EAD186-D363-4E31-9044-64C725299DD9}" destId="{17EE251B-C085-498B-8B42-84E9B33595DB}" srcOrd="0" destOrd="0" presId="urn:microsoft.com/office/officeart/2005/8/layout/hierarchy2"/>
    <dgm:cxn modelId="{17C155E7-1DB2-4A40-A03A-7B2287CEEBE6}" type="presParOf" srcId="{79EAD186-D363-4E31-9044-64C725299DD9}" destId="{A70B0B6B-9ED4-43ED-971C-0997486F284E}" srcOrd="1" destOrd="0" presId="urn:microsoft.com/office/officeart/2005/8/layout/hierarchy2"/>
    <dgm:cxn modelId="{D3A37608-C8EC-487F-AA4D-A703BC11D6D7}" type="presParOf" srcId="{FC139993-0937-4FAB-A06C-55CAA8420A4C}" destId="{9A0645C9-CF19-4D49-8054-E73E0E80AC14}" srcOrd="2" destOrd="0" presId="urn:microsoft.com/office/officeart/2005/8/layout/hierarchy2"/>
    <dgm:cxn modelId="{C5C6800B-332C-4FF3-9395-1DF6D25B6A78}" type="presParOf" srcId="{9A0645C9-CF19-4D49-8054-E73E0E80AC14}" destId="{7CAEB850-F5B2-4F02-AAFD-5D951F1F6753}" srcOrd="0" destOrd="0" presId="urn:microsoft.com/office/officeart/2005/8/layout/hierarchy2"/>
    <dgm:cxn modelId="{689CF058-FD23-4BD7-B898-ACAECC702077}" type="presParOf" srcId="{FC139993-0937-4FAB-A06C-55CAA8420A4C}" destId="{60E2ED9F-D4A8-4D76-9073-E47ABE61C23A}" srcOrd="3" destOrd="0" presId="urn:microsoft.com/office/officeart/2005/8/layout/hierarchy2"/>
    <dgm:cxn modelId="{16DBA213-5FCD-4215-B6B3-1EDA317D07D6}" type="presParOf" srcId="{60E2ED9F-D4A8-4D76-9073-E47ABE61C23A}" destId="{30365F8C-B083-4554-B4F4-B44446AC684A}" srcOrd="0" destOrd="0" presId="urn:microsoft.com/office/officeart/2005/8/layout/hierarchy2"/>
    <dgm:cxn modelId="{3D7B88E2-787F-43F1-9A0F-992DA5D1C838}" type="presParOf" srcId="{60E2ED9F-D4A8-4D76-9073-E47ABE61C23A}" destId="{0FE9F57D-E716-4ADA-B09F-D1E9E6B31867}" srcOrd="1" destOrd="0" presId="urn:microsoft.com/office/officeart/2005/8/layout/hierarchy2"/>
    <dgm:cxn modelId="{56558B72-4856-491F-A42B-506A4A755375}" type="presParOf" srcId="{FC139993-0937-4FAB-A06C-55CAA8420A4C}" destId="{1FF3B5E6-2AE1-4562-B1DF-A05781072522}" srcOrd="4" destOrd="0" presId="urn:microsoft.com/office/officeart/2005/8/layout/hierarchy2"/>
    <dgm:cxn modelId="{6866ABF5-1122-44A8-BF83-37DBA054EB83}" type="presParOf" srcId="{1FF3B5E6-2AE1-4562-B1DF-A05781072522}" destId="{FB64A801-E2FF-43F4-AD51-B481A1087C0E}" srcOrd="0" destOrd="0" presId="urn:microsoft.com/office/officeart/2005/8/layout/hierarchy2"/>
    <dgm:cxn modelId="{FB96D89C-2131-4CD5-85FD-0B52CA41AE62}" type="presParOf" srcId="{FC139993-0937-4FAB-A06C-55CAA8420A4C}" destId="{9ABB83F1-189E-4A69-AB24-F7032FA689C0}" srcOrd="5" destOrd="0" presId="urn:microsoft.com/office/officeart/2005/8/layout/hierarchy2"/>
    <dgm:cxn modelId="{F7DD2C50-805C-46E5-BDBD-A8A52208BCCB}" type="presParOf" srcId="{9ABB83F1-189E-4A69-AB24-F7032FA689C0}" destId="{D35A9D5E-BC6B-4637-9ADE-7C71B4259840}" srcOrd="0" destOrd="0" presId="urn:microsoft.com/office/officeart/2005/8/layout/hierarchy2"/>
    <dgm:cxn modelId="{1C14C3C3-67A3-41B2-8DE5-4232CAF533FC}" type="presParOf" srcId="{9ABB83F1-189E-4A69-AB24-F7032FA689C0}" destId="{58D3B8DA-E74C-4C5C-8AA9-7D7CE5A1F84D}" srcOrd="1" destOrd="0" presId="urn:microsoft.com/office/officeart/2005/8/layout/hierarchy2"/>
    <dgm:cxn modelId="{CEF2E3B6-F462-494D-9947-A99CFE3F9A48}" type="presParOf" srcId="{497FDD7A-B476-4B2A-87D9-0341AF074DCF}" destId="{FE1A39DD-45FB-404F-9016-B843A0A4D12D}" srcOrd="2" destOrd="0" presId="urn:microsoft.com/office/officeart/2005/8/layout/hierarchy2"/>
    <dgm:cxn modelId="{A14B2C91-47C7-4378-BA58-7A9AD6F21BEC}" type="presParOf" srcId="{FE1A39DD-45FB-404F-9016-B843A0A4D12D}" destId="{F3B438BA-26F4-4E66-BD03-EF7087167E29}" srcOrd="0" destOrd="0" presId="urn:microsoft.com/office/officeart/2005/8/layout/hierarchy2"/>
    <dgm:cxn modelId="{F7F65F00-011D-4036-A0AE-0B104F4D8682}" type="presParOf" srcId="{497FDD7A-B476-4B2A-87D9-0341AF074DCF}" destId="{BABE6934-1C69-4496-BAD7-F8C8DB8CCECF}" srcOrd="3" destOrd="0" presId="urn:microsoft.com/office/officeart/2005/8/layout/hierarchy2"/>
    <dgm:cxn modelId="{EA1F225C-0BA3-4270-B3B6-7F1A91ACB500}" type="presParOf" srcId="{BABE6934-1C69-4496-BAD7-F8C8DB8CCECF}" destId="{828E8BB4-AD7C-4DE2-9D22-9BC458B50834}" srcOrd="0" destOrd="0" presId="urn:microsoft.com/office/officeart/2005/8/layout/hierarchy2"/>
    <dgm:cxn modelId="{7B6AE66B-137F-4EC5-A759-24922F02DC70}" type="presParOf" srcId="{BABE6934-1C69-4496-BAD7-F8C8DB8CCECF}" destId="{0F8AEF34-2CD3-4178-893D-685F46B79E88}" srcOrd="1" destOrd="0" presId="urn:microsoft.com/office/officeart/2005/8/layout/hierarchy2"/>
    <dgm:cxn modelId="{8A33806C-233D-4995-8E2D-F416DF1D8F57}" type="presParOf" srcId="{0F8AEF34-2CD3-4178-893D-685F46B79E88}" destId="{E8D749F7-DD53-4C9F-9E64-036FA7DA480D}" srcOrd="0" destOrd="0" presId="urn:microsoft.com/office/officeart/2005/8/layout/hierarchy2"/>
    <dgm:cxn modelId="{34D1865B-1455-4AE5-BE53-73F96D8E7DC9}" type="presParOf" srcId="{E8D749F7-DD53-4C9F-9E64-036FA7DA480D}" destId="{3E373C60-A4B8-4A97-9CAD-E617E8D96C0F}" srcOrd="0" destOrd="0" presId="urn:microsoft.com/office/officeart/2005/8/layout/hierarchy2"/>
    <dgm:cxn modelId="{3658EBAF-2778-47C7-B2C4-F6946ABC5120}" type="presParOf" srcId="{0F8AEF34-2CD3-4178-893D-685F46B79E88}" destId="{BB72551A-85AC-4D57-B606-1AF55949C979}" srcOrd="1" destOrd="0" presId="urn:microsoft.com/office/officeart/2005/8/layout/hierarchy2"/>
    <dgm:cxn modelId="{298B0C0F-C4B8-4F72-9393-14E7A884977E}" type="presParOf" srcId="{BB72551A-85AC-4D57-B606-1AF55949C979}" destId="{767728A7-D5E5-4A60-91F8-01CBB058205E}" srcOrd="0" destOrd="0" presId="urn:microsoft.com/office/officeart/2005/8/layout/hierarchy2"/>
    <dgm:cxn modelId="{C02D963D-F71F-42B6-B40D-68637522DEE2}" type="presParOf" srcId="{BB72551A-85AC-4D57-B606-1AF55949C979}" destId="{BA0A5EA1-D0E0-4862-B8DD-DD62B4E99D52}" srcOrd="1" destOrd="0" presId="urn:microsoft.com/office/officeart/2005/8/layout/hierarchy2"/>
    <dgm:cxn modelId="{525A67B7-17BD-4DC3-A303-F057CB348230}" type="presParOf" srcId="{0F8AEF34-2CD3-4178-893D-685F46B79E88}" destId="{1F60F9B1-6ED7-41BD-85E6-26129510A27A}" srcOrd="2" destOrd="0" presId="urn:microsoft.com/office/officeart/2005/8/layout/hierarchy2"/>
    <dgm:cxn modelId="{6B25617D-339D-43D1-A9C5-1462C82A89B0}" type="presParOf" srcId="{1F60F9B1-6ED7-41BD-85E6-26129510A27A}" destId="{71AFAFD7-93BC-42A5-BC7F-56D21ECD7D8A}" srcOrd="0" destOrd="0" presId="urn:microsoft.com/office/officeart/2005/8/layout/hierarchy2"/>
    <dgm:cxn modelId="{9F329CA2-2110-40B5-863A-D91CDFA04430}" type="presParOf" srcId="{0F8AEF34-2CD3-4178-893D-685F46B79E88}" destId="{74B17885-89F8-4E55-8C00-27CAA0493F23}" srcOrd="3" destOrd="0" presId="urn:microsoft.com/office/officeart/2005/8/layout/hierarchy2"/>
    <dgm:cxn modelId="{C97A991D-AAA4-4DE6-A43D-522F3713EFC8}" type="presParOf" srcId="{74B17885-89F8-4E55-8C00-27CAA0493F23}" destId="{639D7430-6367-4D67-86E0-8B7135737D4C}" srcOrd="0" destOrd="0" presId="urn:microsoft.com/office/officeart/2005/8/layout/hierarchy2"/>
    <dgm:cxn modelId="{D1FC3704-4899-4876-ADA3-8A6CDE3C7DDF}" type="presParOf" srcId="{74B17885-89F8-4E55-8C00-27CAA0493F23}" destId="{CE041B02-FFBE-47C7-9840-AA3FE7D04022}" srcOrd="1" destOrd="0" presId="urn:microsoft.com/office/officeart/2005/8/layout/hierarchy2"/>
    <dgm:cxn modelId="{3E9E64D5-48EC-4368-B2F6-F1F2C38BFC30}" type="presParOf" srcId="{0F8AEF34-2CD3-4178-893D-685F46B79E88}" destId="{A1DD02B1-47AC-474A-859F-F9023D10865E}" srcOrd="4" destOrd="0" presId="urn:microsoft.com/office/officeart/2005/8/layout/hierarchy2"/>
    <dgm:cxn modelId="{46643CCA-1A43-4C83-9BC4-098811F0FDDC}" type="presParOf" srcId="{A1DD02B1-47AC-474A-859F-F9023D10865E}" destId="{B45AC415-B379-4907-A8DE-40613916854D}" srcOrd="0" destOrd="0" presId="urn:microsoft.com/office/officeart/2005/8/layout/hierarchy2"/>
    <dgm:cxn modelId="{ECF96DB3-DCB6-4ACA-B853-AFBAD9E29FE7}" type="presParOf" srcId="{0F8AEF34-2CD3-4178-893D-685F46B79E88}" destId="{42DBBEE8-AD36-46A5-8640-B28AE04AB800}" srcOrd="5" destOrd="0" presId="urn:microsoft.com/office/officeart/2005/8/layout/hierarchy2"/>
    <dgm:cxn modelId="{852D6E12-B6ED-438B-B97F-E5B583E07C78}" type="presParOf" srcId="{42DBBEE8-AD36-46A5-8640-B28AE04AB800}" destId="{689518B1-5C32-4953-B966-B9A940554EAC}" srcOrd="0" destOrd="0" presId="urn:microsoft.com/office/officeart/2005/8/layout/hierarchy2"/>
    <dgm:cxn modelId="{76056DBB-E751-4E12-8178-D5AFAFDC22B7}" type="presParOf" srcId="{42DBBEE8-AD36-46A5-8640-B28AE04AB800}" destId="{D2404325-07FF-4DFF-8992-22F9BA3D820A}" srcOrd="1" destOrd="0" presId="urn:microsoft.com/office/officeart/2005/8/layout/hierarchy2"/>
    <dgm:cxn modelId="{B02079EF-8692-4F51-833C-52B30663E438}" type="presParOf" srcId="{497FDD7A-B476-4B2A-87D9-0341AF074DCF}" destId="{FCCE333B-1B1D-4E99-95FE-A1DEDB6207A3}" srcOrd="4" destOrd="0" presId="urn:microsoft.com/office/officeart/2005/8/layout/hierarchy2"/>
    <dgm:cxn modelId="{66D2DDEF-4E78-482B-9C68-1219EB9D0D23}" type="presParOf" srcId="{FCCE333B-1B1D-4E99-95FE-A1DEDB6207A3}" destId="{464EE87B-22A1-48B7-99A6-E9B090469D48}" srcOrd="0" destOrd="0" presId="urn:microsoft.com/office/officeart/2005/8/layout/hierarchy2"/>
    <dgm:cxn modelId="{7C0BD63A-42AE-4F5E-BF44-E9D0C2431005}" type="presParOf" srcId="{497FDD7A-B476-4B2A-87D9-0341AF074DCF}" destId="{650F2F7D-C988-4764-8C87-6CA8CD5ABB29}" srcOrd="5" destOrd="0" presId="urn:microsoft.com/office/officeart/2005/8/layout/hierarchy2"/>
    <dgm:cxn modelId="{6FCFB5C5-1340-4783-A5E3-9D85CABB7B87}" type="presParOf" srcId="{650F2F7D-C988-4764-8C87-6CA8CD5ABB29}" destId="{C85B07F1-BAF0-4E1A-98BF-04331A90ABBA}" srcOrd="0" destOrd="0" presId="urn:microsoft.com/office/officeart/2005/8/layout/hierarchy2"/>
    <dgm:cxn modelId="{B6CD75A5-E33C-4ADA-8370-73721BFA2344}" type="presParOf" srcId="{650F2F7D-C988-4764-8C87-6CA8CD5ABB29}" destId="{C7648561-48DF-4679-8924-76D90B9E8DEE}" srcOrd="1" destOrd="0" presId="urn:microsoft.com/office/officeart/2005/8/layout/hierarchy2"/>
    <dgm:cxn modelId="{A8D6D201-D010-4E82-B904-165BF3368A7C}" type="presParOf" srcId="{497FDD7A-B476-4B2A-87D9-0341AF074DCF}" destId="{2A39D591-7964-4AF0-A6D1-C9EA2D943D99}" srcOrd="6" destOrd="0" presId="urn:microsoft.com/office/officeart/2005/8/layout/hierarchy2"/>
    <dgm:cxn modelId="{4B3B98C4-58F6-4722-BA35-119235D43187}" type="presParOf" srcId="{2A39D591-7964-4AF0-A6D1-C9EA2D943D99}" destId="{BAB40499-2604-41DA-9DBF-61AB068ACEDC}" srcOrd="0" destOrd="0" presId="urn:microsoft.com/office/officeart/2005/8/layout/hierarchy2"/>
    <dgm:cxn modelId="{96F6F311-E07F-4A70-9B05-446FF10F301A}" type="presParOf" srcId="{497FDD7A-B476-4B2A-87D9-0341AF074DCF}" destId="{375D57B4-0974-42B5-89B4-29EC105BAF6F}" srcOrd="7" destOrd="0" presId="urn:microsoft.com/office/officeart/2005/8/layout/hierarchy2"/>
    <dgm:cxn modelId="{0AB5CC33-9A9C-4DEA-8472-C767835BA0FD}" type="presParOf" srcId="{375D57B4-0974-42B5-89B4-29EC105BAF6F}" destId="{A027C930-C8EE-445A-8A1B-6E633DB2C35F}" srcOrd="0" destOrd="0" presId="urn:microsoft.com/office/officeart/2005/8/layout/hierarchy2"/>
    <dgm:cxn modelId="{A6B829D7-BFFB-4428-8D21-7CDA2D269860}" type="presParOf" srcId="{375D57B4-0974-42B5-89B4-29EC105BAF6F}" destId="{1A6EFF62-F196-49FC-8DD4-07133652C977}"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2A92314-1744-481E-8E7F-4A983AF3F546}" type="doc">
      <dgm:prSet loTypeId="urn:microsoft.com/office/officeart/2005/8/layout/arrow2" loCatId="process" qsTypeId="urn:microsoft.com/office/officeart/2005/8/quickstyle/simple5" qsCatId="simple" csTypeId="urn:microsoft.com/office/officeart/2005/8/colors/colorful5" csCatId="colorful" phldr="1"/>
      <dgm:spPr/>
    </dgm:pt>
    <dgm:pt modelId="{8C41346A-4AE6-4FBA-A5D1-675292CB0966}">
      <dgm:prSet phldrT="[文本]" custT="1"/>
      <dgm:spPr/>
      <dgm:t>
        <a:bodyPr/>
        <a:lstStyle/>
        <a:p>
          <a:r>
            <a:rPr lang="zh-CN" altLang="en-US" sz="2400" b="0" kern="1200" dirty="0">
              <a:solidFill>
                <a:schemeClr val="tx1"/>
              </a:solidFill>
              <a:latin typeface="+mn-lt"/>
              <a:ea typeface="+mn-ea"/>
              <a:cs typeface="+mn-ea"/>
              <a:sym typeface="+mn-lt"/>
            </a:rPr>
            <a:t>事故频发倾向理论</a:t>
          </a:r>
        </a:p>
      </dgm:t>
    </dgm:pt>
    <dgm:pt modelId="{A7983BAC-F78A-41FF-9BCF-040C1DF212D2}" type="parTrans" cxnId="{53EF674B-F4C1-4349-A03D-42E6C71FF713}">
      <dgm:prSet/>
      <dgm:spPr/>
      <dgm:t>
        <a:bodyPr/>
        <a:lstStyle/>
        <a:p>
          <a:endParaRPr lang="zh-CN" altLang="en-US"/>
        </a:p>
      </dgm:t>
    </dgm:pt>
    <dgm:pt modelId="{1D45BC48-C7A1-47C6-8885-3493A0D19853}" type="sibTrans" cxnId="{53EF674B-F4C1-4349-A03D-42E6C71FF713}">
      <dgm:prSet/>
      <dgm:spPr/>
      <dgm:t>
        <a:bodyPr/>
        <a:lstStyle/>
        <a:p>
          <a:endParaRPr lang="zh-CN" altLang="en-US"/>
        </a:p>
      </dgm:t>
    </dgm:pt>
    <dgm:pt modelId="{78B08BB4-EDD3-4A23-B6E0-6223E958905F}">
      <dgm:prSet phldrT="[文本]" custT="1"/>
      <dgm:spPr/>
      <dgm:t>
        <a:bodyPr/>
        <a:lstStyle/>
        <a:p>
          <a:r>
            <a:rPr lang="zh-CN" altLang="en-US" sz="2400" b="0" kern="1200" dirty="0">
              <a:solidFill>
                <a:schemeClr val="tx1"/>
              </a:solidFill>
              <a:latin typeface="+mn-lt"/>
              <a:ea typeface="+mn-ea"/>
              <a:cs typeface="+mn-ea"/>
              <a:sym typeface="+mn-lt"/>
            </a:rPr>
            <a:t>能量意外释放理论</a:t>
          </a:r>
        </a:p>
      </dgm:t>
    </dgm:pt>
    <dgm:pt modelId="{0D6D62D3-EE06-443E-8453-4925576B664D}" type="parTrans" cxnId="{4349647C-7AFF-4132-B9C8-28859187E9B8}">
      <dgm:prSet/>
      <dgm:spPr/>
      <dgm:t>
        <a:bodyPr/>
        <a:lstStyle/>
        <a:p>
          <a:endParaRPr lang="zh-CN" altLang="en-US"/>
        </a:p>
      </dgm:t>
    </dgm:pt>
    <dgm:pt modelId="{C3246ADB-47B2-4C0C-A7A8-330CC409A742}" type="sibTrans" cxnId="{4349647C-7AFF-4132-B9C8-28859187E9B8}">
      <dgm:prSet/>
      <dgm:spPr/>
      <dgm:t>
        <a:bodyPr/>
        <a:lstStyle/>
        <a:p>
          <a:endParaRPr lang="zh-CN" altLang="en-US"/>
        </a:p>
      </dgm:t>
    </dgm:pt>
    <dgm:pt modelId="{A0A77F52-F1C6-47BB-A94A-323707473ABA}">
      <dgm:prSet phldrT="[文本]" custT="1"/>
      <dgm:spPr/>
      <dgm:t>
        <a:bodyPr/>
        <a:lstStyle/>
        <a:p>
          <a:r>
            <a:rPr lang="zh-CN" altLang="en-US" sz="2400" b="0" dirty="0">
              <a:latin typeface="+mn-lt"/>
              <a:ea typeface="+mn-ea"/>
              <a:cs typeface="+mn-ea"/>
              <a:sym typeface="+mn-lt"/>
            </a:rPr>
            <a:t>轨道交叉理论</a:t>
          </a:r>
        </a:p>
      </dgm:t>
    </dgm:pt>
    <dgm:pt modelId="{B7467694-5094-444A-9A70-87C0AAB2B894}" type="parTrans" cxnId="{4E015ACA-6691-46F5-9262-A0C3013CB9AF}">
      <dgm:prSet/>
      <dgm:spPr/>
      <dgm:t>
        <a:bodyPr/>
        <a:lstStyle/>
        <a:p>
          <a:endParaRPr lang="zh-CN" altLang="en-US"/>
        </a:p>
      </dgm:t>
    </dgm:pt>
    <dgm:pt modelId="{1692F4FD-7972-4C55-9D26-E8B3D0890FF3}" type="sibTrans" cxnId="{4E015ACA-6691-46F5-9262-A0C3013CB9AF}">
      <dgm:prSet/>
      <dgm:spPr/>
      <dgm:t>
        <a:bodyPr/>
        <a:lstStyle/>
        <a:p>
          <a:endParaRPr lang="zh-CN" altLang="en-US"/>
        </a:p>
      </dgm:t>
    </dgm:pt>
    <dgm:pt modelId="{EB7F598F-342F-488F-A611-C961405E005E}">
      <dgm:prSet custT="1"/>
      <dgm:spPr/>
      <dgm:t>
        <a:bodyPr/>
        <a:lstStyle/>
        <a:p>
          <a:r>
            <a:rPr lang="zh-CN" altLang="en-US" sz="2400" b="0" dirty="0">
              <a:latin typeface="+mn-lt"/>
              <a:ea typeface="+mn-ea"/>
              <a:cs typeface="+mn-ea"/>
              <a:sym typeface="+mn-lt"/>
            </a:rPr>
            <a:t>系统安全理论</a:t>
          </a:r>
        </a:p>
      </dgm:t>
    </dgm:pt>
    <dgm:pt modelId="{48411173-CB51-4C9F-9BC3-5A9014AF3401}" type="parTrans" cxnId="{CF0EF3B7-0C97-4C13-BEC1-B07F270E3163}">
      <dgm:prSet/>
      <dgm:spPr/>
      <dgm:t>
        <a:bodyPr/>
        <a:lstStyle/>
        <a:p>
          <a:endParaRPr lang="zh-CN" altLang="en-US"/>
        </a:p>
      </dgm:t>
    </dgm:pt>
    <dgm:pt modelId="{5B9DFF46-5309-4FB2-93DF-D62A92440141}" type="sibTrans" cxnId="{CF0EF3B7-0C97-4C13-BEC1-B07F270E3163}">
      <dgm:prSet/>
      <dgm:spPr/>
      <dgm:t>
        <a:bodyPr/>
        <a:lstStyle/>
        <a:p>
          <a:endParaRPr lang="zh-CN" altLang="en-US"/>
        </a:p>
      </dgm:t>
    </dgm:pt>
    <dgm:pt modelId="{AFEEFA3E-EE29-4C10-94FD-A2D7F508F10D}">
      <dgm:prSet phldrT="[文本]" custT="1"/>
      <dgm:spPr/>
      <dgm:t>
        <a:bodyPr/>
        <a:lstStyle/>
        <a:p>
          <a:r>
            <a:rPr lang="zh-CN" altLang="en-US" sz="2400" b="0" kern="1200" dirty="0">
              <a:solidFill>
                <a:prstClr val="black"/>
              </a:solidFill>
              <a:latin typeface="+mn-lt"/>
              <a:ea typeface="+mn-ea"/>
              <a:cs typeface="+mn-ea"/>
              <a:sym typeface="+mn-lt"/>
            </a:rPr>
            <a:t>海因里希事故因果连锁理论</a:t>
          </a:r>
        </a:p>
      </dgm:t>
    </dgm:pt>
    <dgm:pt modelId="{63BFCB97-9E65-48E3-980A-F321ED833167}" type="parTrans" cxnId="{B116736C-D022-425C-A2F2-797BAFA0D27C}">
      <dgm:prSet/>
      <dgm:spPr/>
      <dgm:t>
        <a:bodyPr/>
        <a:lstStyle/>
        <a:p>
          <a:endParaRPr lang="zh-CN" altLang="en-US"/>
        </a:p>
      </dgm:t>
    </dgm:pt>
    <dgm:pt modelId="{4A08179A-3FE5-4B60-AA81-841F9D09B38E}" type="sibTrans" cxnId="{B116736C-D022-425C-A2F2-797BAFA0D27C}">
      <dgm:prSet/>
      <dgm:spPr/>
      <dgm:t>
        <a:bodyPr/>
        <a:lstStyle/>
        <a:p>
          <a:endParaRPr lang="zh-CN" altLang="en-US"/>
        </a:p>
      </dgm:t>
    </dgm:pt>
    <dgm:pt modelId="{E211AED6-9412-42D0-8F1B-6136672926F5}" type="pres">
      <dgm:prSet presAssocID="{D2A92314-1744-481E-8E7F-4A983AF3F546}" presName="arrowDiagram" presStyleCnt="0">
        <dgm:presLayoutVars>
          <dgm:chMax val="5"/>
          <dgm:dir/>
          <dgm:resizeHandles val="exact"/>
        </dgm:presLayoutVars>
      </dgm:prSet>
      <dgm:spPr/>
    </dgm:pt>
    <dgm:pt modelId="{54447266-4B16-402E-8348-FA727FF0551F}" type="pres">
      <dgm:prSet presAssocID="{D2A92314-1744-481E-8E7F-4A983AF3F546}" presName="arrow" presStyleLbl="bgShp" presStyleIdx="0" presStyleCnt="1" custScaleX="69232" custScaleY="73848" custLinFactNeighborX="-11462" custLinFactNeighborY="7357"/>
      <dgm:spPr/>
    </dgm:pt>
    <dgm:pt modelId="{6F4EB2EF-4CF4-4D61-AE93-9725DCD60080}" type="pres">
      <dgm:prSet presAssocID="{D2A92314-1744-481E-8E7F-4A983AF3F546}" presName="arrowDiagram5" presStyleCnt="0"/>
      <dgm:spPr/>
    </dgm:pt>
    <dgm:pt modelId="{2A7839ED-B818-4213-8296-9CD32CC5956E}" type="pres">
      <dgm:prSet presAssocID="{8C41346A-4AE6-4FBA-A5D1-675292CB0966}" presName="bullet5a" presStyleLbl="node1" presStyleIdx="0" presStyleCnt="5" custLinFactNeighborX="-31997" custLinFactNeighborY="86254"/>
      <dgm:spPr/>
    </dgm:pt>
    <dgm:pt modelId="{C4EB2C22-F351-41DB-B8B7-0171179F1779}" type="pres">
      <dgm:prSet presAssocID="{8C41346A-4AE6-4FBA-A5D1-675292CB0966}" presName="textBox5a" presStyleLbl="revTx" presStyleIdx="0" presStyleCnt="5" custScaleX="353729" custScaleY="28128" custLinFactX="47172" custLinFactNeighborX="100000" custLinFactNeighborY="-25507">
        <dgm:presLayoutVars>
          <dgm:bulletEnabled val="1"/>
        </dgm:presLayoutVars>
      </dgm:prSet>
      <dgm:spPr/>
    </dgm:pt>
    <dgm:pt modelId="{1110D061-47A3-4577-BA83-489085A03C59}" type="pres">
      <dgm:prSet presAssocID="{AFEEFA3E-EE29-4C10-94FD-A2D7F508F10D}" presName="bullet5b" presStyleLbl="node1" presStyleIdx="1" presStyleCnt="5" custLinFactNeighborX="-65413" custLinFactNeighborY="84483"/>
      <dgm:spPr/>
    </dgm:pt>
    <dgm:pt modelId="{FB045F6A-C9BF-4219-AF8D-971BEA29281B}" type="pres">
      <dgm:prSet presAssocID="{AFEEFA3E-EE29-4C10-94FD-A2D7F508F10D}" presName="textBox5b" presStyleLbl="revTx" presStyleIdx="1" presStyleCnt="5" custScaleX="313878" custScaleY="27728" custLinFactNeighborX="20672" custLinFactNeighborY="32455">
        <dgm:presLayoutVars>
          <dgm:bulletEnabled val="1"/>
        </dgm:presLayoutVars>
      </dgm:prSet>
      <dgm:spPr/>
    </dgm:pt>
    <dgm:pt modelId="{A036511B-050F-4B29-B941-BD212372018E}" type="pres">
      <dgm:prSet presAssocID="{78B08BB4-EDD3-4A23-B6E0-6223E958905F}" presName="bullet5c" presStyleLbl="node1" presStyleIdx="2" presStyleCnt="5" custLinFactX="-100000" custLinFactY="49764" custLinFactNeighborX="-180424" custLinFactNeighborY="100000"/>
      <dgm:spPr/>
    </dgm:pt>
    <dgm:pt modelId="{3294D7D9-E899-42EA-9801-268C99051F51}" type="pres">
      <dgm:prSet presAssocID="{78B08BB4-EDD3-4A23-B6E0-6223E958905F}" presName="textBox5c" presStyleLbl="revTx" presStyleIdx="2" presStyleCnt="5" custScaleX="244705" custScaleY="15427" custLinFactNeighborX="48085" custLinFactNeighborY="-20309">
        <dgm:presLayoutVars>
          <dgm:bulletEnabled val="1"/>
        </dgm:presLayoutVars>
      </dgm:prSet>
      <dgm:spPr/>
    </dgm:pt>
    <dgm:pt modelId="{735A9347-548C-49F1-B9F0-AB2570F7C9E4}" type="pres">
      <dgm:prSet presAssocID="{A0A77F52-F1C6-47BB-A94A-323707473ABA}" presName="bullet5d" presStyleLbl="node1" presStyleIdx="3" presStyleCnt="5" custLinFactX="-200000" custLinFactY="74037" custLinFactNeighborX="-222583" custLinFactNeighborY="100000"/>
      <dgm:spPr/>
    </dgm:pt>
    <dgm:pt modelId="{8A22B23C-2408-42E8-B40F-08A3EECD3DC7}" type="pres">
      <dgm:prSet presAssocID="{A0A77F52-F1C6-47BB-A94A-323707473ABA}" presName="textBox5d" presStyleLbl="revTx" presStyleIdx="3" presStyleCnt="5" custScaleX="158649" custScaleY="14194" custLinFactNeighborX="-58164" custLinFactNeighborY="-23297">
        <dgm:presLayoutVars>
          <dgm:bulletEnabled val="1"/>
        </dgm:presLayoutVars>
      </dgm:prSet>
      <dgm:spPr/>
    </dgm:pt>
    <dgm:pt modelId="{E5A2EF35-D682-487B-A154-3F10CA2FB56D}" type="pres">
      <dgm:prSet presAssocID="{EB7F598F-342F-488F-A611-C961405E005E}" presName="bullet5e" presStyleLbl="node1" presStyleIdx="4" presStyleCnt="5" custLinFactX="-100000" custLinFactNeighborX="-119045" custLinFactNeighborY="75940"/>
      <dgm:spPr>
        <a:gradFill rotWithShape="0">
          <a:gsLst>
            <a:gs pos="0">
              <a:schemeClr val="tx2">
                <a:lumMod val="50000"/>
              </a:schemeClr>
            </a:gs>
            <a:gs pos="100000">
              <a:schemeClr val="tx1">
                <a:lumMod val="50000"/>
                <a:lumOff val="50000"/>
              </a:schemeClr>
            </a:gs>
          </a:gsLst>
        </a:gradFill>
      </dgm:spPr>
    </dgm:pt>
    <dgm:pt modelId="{EA63EC43-2FB0-463B-9D3D-2F575163581D}" type="pres">
      <dgm:prSet presAssocID="{EB7F598F-342F-488F-A611-C961405E005E}" presName="textBox5e" presStyleLbl="revTx" presStyleIdx="4" presStyleCnt="5" custScaleX="153758" custScaleY="12289" custLinFactNeighborX="-36191" custLinFactNeighborY="-37162">
        <dgm:presLayoutVars>
          <dgm:bulletEnabled val="1"/>
        </dgm:presLayoutVars>
      </dgm:prSet>
      <dgm:spPr/>
    </dgm:pt>
  </dgm:ptLst>
  <dgm:cxnLst>
    <dgm:cxn modelId="{68FCC111-14D5-48AD-BB3A-6729CC5CD88E}" type="presOf" srcId="{78B08BB4-EDD3-4A23-B6E0-6223E958905F}" destId="{3294D7D9-E899-42EA-9801-268C99051F51}" srcOrd="0" destOrd="0" presId="urn:microsoft.com/office/officeart/2005/8/layout/arrow2"/>
    <dgm:cxn modelId="{C9901826-FD99-4BDC-8423-4DC8C7892F8A}" type="presOf" srcId="{A0A77F52-F1C6-47BB-A94A-323707473ABA}" destId="{8A22B23C-2408-42E8-B40F-08A3EECD3DC7}" srcOrd="0" destOrd="0" presId="urn:microsoft.com/office/officeart/2005/8/layout/arrow2"/>
    <dgm:cxn modelId="{67740961-B651-428A-A7B2-14219E8C8AC2}" type="presOf" srcId="{D2A92314-1744-481E-8E7F-4A983AF3F546}" destId="{E211AED6-9412-42D0-8F1B-6136672926F5}" srcOrd="0" destOrd="0" presId="urn:microsoft.com/office/officeart/2005/8/layout/arrow2"/>
    <dgm:cxn modelId="{FB5ACD4A-5820-4D3E-B44B-86500CBC402C}" type="presOf" srcId="{8C41346A-4AE6-4FBA-A5D1-675292CB0966}" destId="{C4EB2C22-F351-41DB-B8B7-0171179F1779}" srcOrd="0" destOrd="0" presId="urn:microsoft.com/office/officeart/2005/8/layout/arrow2"/>
    <dgm:cxn modelId="{53EF674B-F4C1-4349-A03D-42E6C71FF713}" srcId="{D2A92314-1744-481E-8E7F-4A983AF3F546}" destId="{8C41346A-4AE6-4FBA-A5D1-675292CB0966}" srcOrd="0" destOrd="0" parTransId="{A7983BAC-F78A-41FF-9BCF-040C1DF212D2}" sibTransId="{1D45BC48-C7A1-47C6-8885-3493A0D19853}"/>
    <dgm:cxn modelId="{B116736C-D022-425C-A2F2-797BAFA0D27C}" srcId="{D2A92314-1744-481E-8E7F-4A983AF3F546}" destId="{AFEEFA3E-EE29-4C10-94FD-A2D7F508F10D}" srcOrd="1" destOrd="0" parTransId="{63BFCB97-9E65-48E3-980A-F321ED833167}" sibTransId="{4A08179A-3FE5-4B60-AA81-841F9D09B38E}"/>
    <dgm:cxn modelId="{7DF07F55-1F0A-48E3-8DEB-F77D54980A0C}" type="presOf" srcId="{AFEEFA3E-EE29-4C10-94FD-A2D7F508F10D}" destId="{FB045F6A-C9BF-4219-AF8D-971BEA29281B}" srcOrd="0" destOrd="0" presId="urn:microsoft.com/office/officeart/2005/8/layout/arrow2"/>
    <dgm:cxn modelId="{4349647C-7AFF-4132-B9C8-28859187E9B8}" srcId="{D2A92314-1744-481E-8E7F-4A983AF3F546}" destId="{78B08BB4-EDD3-4A23-B6E0-6223E958905F}" srcOrd="2" destOrd="0" parTransId="{0D6D62D3-EE06-443E-8453-4925576B664D}" sibTransId="{C3246ADB-47B2-4C0C-A7A8-330CC409A742}"/>
    <dgm:cxn modelId="{61241289-5557-48BE-B4F0-0EFEE14C4204}" type="presOf" srcId="{EB7F598F-342F-488F-A611-C961405E005E}" destId="{EA63EC43-2FB0-463B-9D3D-2F575163581D}" srcOrd="0" destOrd="0" presId="urn:microsoft.com/office/officeart/2005/8/layout/arrow2"/>
    <dgm:cxn modelId="{CF0EF3B7-0C97-4C13-BEC1-B07F270E3163}" srcId="{D2A92314-1744-481E-8E7F-4A983AF3F546}" destId="{EB7F598F-342F-488F-A611-C961405E005E}" srcOrd="4" destOrd="0" parTransId="{48411173-CB51-4C9F-9BC3-5A9014AF3401}" sibTransId="{5B9DFF46-5309-4FB2-93DF-D62A92440141}"/>
    <dgm:cxn modelId="{4E015ACA-6691-46F5-9262-A0C3013CB9AF}" srcId="{D2A92314-1744-481E-8E7F-4A983AF3F546}" destId="{A0A77F52-F1C6-47BB-A94A-323707473ABA}" srcOrd="3" destOrd="0" parTransId="{B7467694-5094-444A-9A70-87C0AAB2B894}" sibTransId="{1692F4FD-7972-4C55-9D26-E8B3D0890FF3}"/>
    <dgm:cxn modelId="{CE1992D0-41E5-46AB-8C98-22DEC37F480D}" type="presParOf" srcId="{E211AED6-9412-42D0-8F1B-6136672926F5}" destId="{54447266-4B16-402E-8348-FA727FF0551F}" srcOrd="0" destOrd="0" presId="urn:microsoft.com/office/officeart/2005/8/layout/arrow2"/>
    <dgm:cxn modelId="{EBEE3016-5B52-49EB-828D-74F11EDF0B46}" type="presParOf" srcId="{E211AED6-9412-42D0-8F1B-6136672926F5}" destId="{6F4EB2EF-4CF4-4D61-AE93-9725DCD60080}" srcOrd="1" destOrd="0" presId="urn:microsoft.com/office/officeart/2005/8/layout/arrow2"/>
    <dgm:cxn modelId="{33F459D5-5861-4619-A741-3F647AF7EC56}" type="presParOf" srcId="{6F4EB2EF-4CF4-4D61-AE93-9725DCD60080}" destId="{2A7839ED-B818-4213-8296-9CD32CC5956E}" srcOrd="0" destOrd="0" presId="urn:microsoft.com/office/officeart/2005/8/layout/arrow2"/>
    <dgm:cxn modelId="{4A16E7CE-06AF-462B-A520-CB51759B5744}" type="presParOf" srcId="{6F4EB2EF-4CF4-4D61-AE93-9725DCD60080}" destId="{C4EB2C22-F351-41DB-B8B7-0171179F1779}" srcOrd="1" destOrd="0" presId="urn:microsoft.com/office/officeart/2005/8/layout/arrow2"/>
    <dgm:cxn modelId="{BF4956BB-098F-405C-903A-6765F0D07FE1}" type="presParOf" srcId="{6F4EB2EF-4CF4-4D61-AE93-9725DCD60080}" destId="{1110D061-47A3-4577-BA83-489085A03C59}" srcOrd="2" destOrd="0" presId="urn:microsoft.com/office/officeart/2005/8/layout/arrow2"/>
    <dgm:cxn modelId="{309F7F11-449C-4814-910C-4A1D23FD1868}" type="presParOf" srcId="{6F4EB2EF-4CF4-4D61-AE93-9725DCD60080}" destId="{FB045F6A-C9BF-4219-AF8D-971BEA29281B}" srcOrd="3" destOrd="0" presId="urn:microsoft.com/office/officeart/2005/8/layout/arrow2"/>
    <dgm:cxn modelId="{943AD7CB-E29C-4D07-9681-E67365625CB9}" type="presParOf" srcId="{6F4EB2EF-4CF4-4D61-AE93-9725DCD60080}" destId="{A036511B-050F-4B29-B941-BD212372018E}" srcOrd="4" destOrd="0" presId="urn:microsoft.com/office/officeart/2005/8/layout/arrow2"/>
    <dgm:cxn modelId="{2401E49A-26BD-4A39-BD4A-C647BCD6FBE4}" type="presParOf" srcId="{6F4EB2EF-4CF4-4D61-AE93-9725DCD60080}" destId="{3294D7D9-E899-42EA-9801-268C99051F51}" srcOrd="5" destOrd="0" presId="urn:microsoft.com/office/officeart/2005/8/layout/arrow2"/>
    <dgm:cxn modelId="{1A8079E9-AE42-44FF-B069-DF528B66355A}" type="presParOf" srcId="{6F4EB2EF-4CF4-4D61-AE93-9725DCD60080}" destId="{735A9347-548C-49F1-B9F0-AB2570F7C9E4}" srcOrd="6" destOrd="0" presId="urn:microsoft.com/office/officeart/2005/8/layout/arrow2"/>
    <dgm:cxn modelId="{C2BF6D4C-30B9-4A8A-826B-94CBC8920BA9}" type="presParOf" srcId="{6F4EB2EF-4CF4-4D61-AE93-9725DCD60080}" destId="{8A22B23C-2408-42E8-B40F-08A3EECD3DC7}" srcOrd="7" destOrd="0" presId="urn:microsoft.com/office/officeart/2005/8/layout/arrow2"/>
    <dgm:cxn modelId="{D9F9DAD6-D5B7-4BE6-B642-8C825BB881A3}" type="presParOf" srcId="{6F4EB2EF-4CF4-4D61-AE93-9725DCD60080}" destId="{E5A2EF35-D682-487B-A154-3F10CA2FB56D}" srcOrd="8" destOrd="0" presId="urn:microsoft.com/office/officeart/2005/8/layout/arrow2"/>
    <dgm:cxn modelId="{021838C9-0B59-4AB4-9A7C-DCEEB98BC847}" type="presParOf" srcId="{6F4EB2EF-4CF4-4D61-AE93-9725DCD60080}" destId="{EA63EC43-2FB0-463B-9D3D-2F575163581D}" srcOrd="9"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922824-F834-4EC6-865A-3CDD248462D5}">
      <dsp:nvSpPr>
        <dsp:cNvPr id="0" name=""/>
        <dsp:cNvSpPr/>
      </dsp:nvSpPr>
      <dsp:spPr>
        <a:xfrm>
          <a:off x="2559225" y="2461159"/>
          <a:ext cx="2042880" cy="1008258"/>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 </a:t>
          </a:r>
          <a:r>
            <a:rPr lang="zh-CN" sz="1400" kern="1200" dirty="0">
              <a:latin typeface="+mn-lt"/>
              <a:ea typeface="+mn-ea"/>
              <a:cs typeface="+mn-ea"/>
              <a:sym typeface="+mn-lt"/>
            </a:rPr>
            <a:t>心理、生理性危险和有害因素</a:t>
          </a:r>
          <a:endParaRPr lang="zh-CN" altLang="en-US" sz="1400" kern="1200" dirty="0">
            <a:latin typeface="+mn-lt"/>
            <a:ea typeface="+mn-ea"/>
            <a:cs typeface="+mn-ea"/>
            <a:sym typeface="+mn-lt"/>
          </a:endParaRPr>
        </a:p>
      </dsp:txBody>
      <dsp:txXfrm>
        <a:off x="2588756" y="2490690"/>
        <a:ext cx="1983818" cy="949196"/>
      </dsp:txXfrm>
    </dsp:sp>
    <dsp:sp modelId="{18449826-61CA-4C17-BC84-8915B06C6AEC}">
      <dsp:nvSpPr>
        <dsp:cNvPr id="0" name=""/>
        <dsp:cNvSpPr/>
      </dsp:nvSpPr>
      <dsp:spPr>
        <a:xfrm rot="16747004">
          <a:off x="3729448" y="1934349"/>
          <a:ext cx="2073919" cy="14158"/>
        </a:xfrm>
        <a:custGeom>
          <a:avLst/>
          <a:gdLst/>
          <a:ahLst/>
          <a:cxnLst/>
          <a:rect l="0" t="0" r="0" b="0"/>
          <a:pathLst>
            <a:path>
              <a:moveTo>
                <a:pt x="0" y="7079"/>
              </a:moveTo>
              <a:lnTo>
                <a:pt x="2073919"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4714559" y="1889580"/>
        <a:ext cx="103695" cy="103695"/>
      </dsp:txXfrm>
    </dsp:sp>
    <dsp:sp modelId="{699B309B-D09E-4875-BB1C-4381721C6280}">
      <dsp:nvSpPr>
        <dsp:cNvPr id="0" name=""/>
        <dsp:cNvSpPr/>
      </dsp:nvSpPr>
      <dsp:spPr>
        <a:xfrm>
          <a:off x="4930710" y="712189"/>
          <a:ext cx="2090774"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1101</a:t>
          </a:r>
          <a:r>
            <a:rPr lang="zh-CN" sz="1400" kern="1200" dirty="0">
              <a:latin typeface="+mn-lt"/>
              <a:ea typeface="+mn-ea"/>
              <a:cs typeface="+mn-ea"/>
              <a:sym typeface="+mn-lt"/>
            </a:rPr>
            <a:t>负荷超限</a:t>
          </a:r>
          <a:endParaRPr lang="zh-CN" altLang="en-US" sz="1400" kern="1200" dirty="0">
            <a:latin typeface="+mn-lt"/>
            <a:ea typeface="+mn-ea"/>
            <a:cs typeface="+mn-ea"/>
            <a:sym typeface="+mn-lt"/>
          </a:endParaRPr>
        </a:p>
      </dsp:txBody>
      <dsp:txXfrm>
        <a:off x="4942741" y="724220"/>
        <a:ext cx="2066712" cy="386694"/>
      </dsp:txXfrm>
    </dsp:sp>
    <dsp:sp modelId="{9CA61AC5-6F03-499B-87C5-6B9C0C030C0A}">
      <dsp:nvSpPr>
        <dsp:cNvPr id="0" name=""/>
        <dsp:cNvSpPr/>
      </dsp:nvSpPr>
      <dsp:spPr>
        <a:xfrm rot="17692822">
          <a:off x="6795264" y="556211"/>
          <a:ext cx="781044" cy="14158"/>
        </a:xfrm>
        <a:custGeom>
          <a:avLst/>
          <a:gdLst/>
          <a:ahLst/>
          <a:cxnLst/>
          <a:rect l="0" t="0" r="0" b="0"/>
          <a:pathLst>
            <a:path>
              <a:moveTo>
                <a:pt x="0" y="7079"/>
              </a:moveTo>
              <a:lnTo>
                <a:pt x="781044"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7166261" y="543764"/>
        <a:ext cx="39052" cy="39052"/>
      </dsp:txXfrm>
    </dsp:sp>
    <dsp:sp modelId="{17EE251B-C085-498B-8B42-84E9B33595DB}">
      <dsp:nvSpPr>
        <dsp:cNvPr id="0" name=""/>
        <dsp:cNvSpPr/>
      </dsp:nvSpPr>
      <dsp:spPr>
        <a:xfrm>
          <a:off x="7350089" y="3635"/>
          <a:ext cx="2104345"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110101 </a:t>
          </a:r>
          <a:r>
            <a:rPr lang="zh-CN" altLang="en-US" sz="1400" kern="1200" dirty="0">
              <a:latin typeface="+mn-lt"/>
              <a:ea typeface="+mn-ea"/>
              <a:cs typeface="+mn-ea"/>
              <a:sym typeface="+mn-lt"/>
            </a:rPr>
            <a:t>体力负荷超限</a:t>
          </a:r>
        </a:p>
      </dsp:txBody>
      <dsp:txXfrm>
        <a:off x="7362120" y="15666"/>
        <a:ext cx="2080283" cy="386694"/>
      </dsp:txXfrm>
    </dsp:sp>
    <dsp:sp modelId="{9A0645C9-CF19-4D49-8054-E73E0E80AC14}">
      <dsp:nvSpPr>
        <dsp:cNvPr id="0" name=""/>
        <dsp:cNvSpPr/>
      </dsp:nvSpPr>
      <dsp:spPr>
        <a:xfrm rot="19457599">
          <a:off x="6983448" y="792396"/>
          <a:ext cx="404678" cy="14158"/>
        </a:xfrm>
        <a:custGeom>
          <a:avLst/>
          <a:gdLst/>
          <a:ahLst/>
          <a:cxnLst/>
          <a:rect l="0" t="0" r="0" b="0"/>
          <a:pathLst>
            <a:path>
              <a:moveTo>
                <a:pt x="0" y="7079"/>
              </a:moveTo>
              <a:lnTo>
                <a:pt x="404678"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7175670" y="789358"/>
        <a:ext cx="20233" cy="20233"/>
      </dsp:txXfrm>
    </dsp:sp>
    <dsp:sp modelId="{30365F8C-B083-4554-B4F4-B44446AC684A}">
      <dsp:nvSpPr>
        <dsp:cNvPr id="0" name=""/>
        <dsp:cNvSpPr/>
      </dsp:nvSpPr>
      <dsp:spPr>
        <a:xfrm>
          <a:off x="7350089" y="476005"/>
          <a:ext cx="2104345"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110102 </a:t>
          </a:r>
          <a:r>
            <a:rPr lang="zh-CN" altLang="en-US" sz="1400" kern="1200" dirty="0">
              <a:latin typeface="+mn-lt"/>
              <a:ea typeface="+mn-ea"/>
              <a:cs typeface="+mn-ea"/>
              <a:sym typeface="+mn-lt"/>
            </a:rPr>
            <a:t>听力负荷超限</a:t>
          </a:r>
        </a:p>
      </dsp:txBody>
      <dsp:txXfrm>
        <a:off x="7362120" y="488036"/>
        <a:ext cx="2080283" cy="386694"/>
      </dsp:txXfrm>
    </dsp:sp>
    <dsp:sp modelId="{7B5B340E-E0F8-4910-971B-E0E0D8554533}">
      <dsp:nvSpPr>
        <dsp:cNvPr id="0" name=""/>
        <dsp:cNvSpPr/>
      </dsp:nvSpPr>
      <dsp:spPr>
        <a:xfrm rot="2142401">
          <a:off x="6983448" y="1028581"/>
          <a:ext cx="404678" cy="14158"/>
        </a:xfrm>
        <a:custGeom>
          <a:avLst/>
          <a:gdLst/>
          <a:ahLst/>
          <a:cxnLst/>
          <a:rect l="0" t="0" r="0" b="0"/>
          <a:pathLst>
            <a:path>
              <a:moveTo>
                <a:pt x="0" y="7079"/>
              </a:moveTo>
              <a:lnTo>
                <a:pt x="404678"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7175670" y="1025543"/>
        <a:ext cx="20233" cy="20233"/>
      </dsp:txXfrm>
    </dsp:sp>
    <dsp:sp modelId="{CE421726-DB12-4440-BF42-FFC4008782D7}">
      <dsp:nvSpPr>
        <dsp:cNvPr id="0" name=""/>
        <dsp:cNvSpPr/>
      </dsp:nvSpPr>
      <dsp:spPr>
        <a:xfrm>
          <a:off x="7350089" y="948374"/>
          <a:ext cx="2104345"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110103 </a:t>
          </a:r>
          <a:r>
            <a:rPr lang="zh-CN" altLang="en-US" sz="1400" kern="1200" dirty="0">
              <a:latin typeface="+mn-lt"/>
              <a:ea typeface="+mn-ea"/>
              <a:cs typeface="+mn-ea"/>
              <a:sym typeface="+mn-lt"/>
            </a:rPr>
            <a:t>视力负荷超限</a:t>
          </a:r>
        </a:p>
      </dsp:txBody>
      <dsp:txXfrm>
        <a:off x="7362120" y="960405"/>
        <a:ext cx="2080283" cy="386694"/>
      </dsp:txXfrm>
    </dsp:sp>
    <dsp:sp modelId="{1FF3B5E6-2AE1-4562-B1DF-A05781072522}">
      <dsp:nvSpPr>
        <dsp:cNvPr id="0" name=""/>
        <dsp:cNvSpPr/>
      </dsp:nvSpPr>
      <dsp:spPr>
        <a:xfrm rot="3907178">
          <a:off x="6795264" y="1264766"/>
          <a:ext cx="781044" cy="14158"/>
        </a:xfrm>
        <a:custGeom>
          <a:avLst/>
          <a:gdLst/>
          <a:ahLst/>
          <a:cxnLst/>
          <a:rect l="0" t="0" r="0" b="0"/>
          <a:pathLst>
            <a:path>
              <a:moveTo>
                <a:pt x="0" y="7079"/>
              </a:moveTo>
              <a:lnTo>
                <a:pt x="781044"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7166261" y="1252319"/>
        <a:ext cx="39052" cy="39052"/>
      </dsp:txXfrm>
    </dsp:sp>
    <dsp:sp modelId="{D35A9D5E-BC6B-4637-9ADE-7C71B4259840}">
      <dsp:nvSpPr>
        <dsp:cNvPr id="0" name=""/>
        <dsp:cNvSpPr/>
      </dsp:nvSpPr>
      <dsp:spPr>
        <a:xfrm>
          <a:off x="7350089" y="1420744"/>
          <a:ext cx="2104345"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110199 </a:t>
          </a:r>
          <a:r>
            <a:rPr lang="zh-CN" altLang="en-US" sz="1400" kern="1200" dirty="0">
              <a:latin typeface="+mn-lt"/>
              <a:ea typeface="+mn-ea"/>
              <a:cs typeface="+mn-ea"/>
              <a:sym typeface="+mn-lt"/>
            </a:rPr>
            <a:t>其他负荷超限</a:t>
          </a:r>
        </a:p>
      </dsp:txBody>
      <dsp:txXfrm>
        <a:off x="7362120" y="1432775"/>
        <a:ext cx="2080283" cy="386694"/>
      </dsp:txXfrm>
    </dsp:sp>
    <dsp:sp modelId="{BB21624D-B580-4F8F-B272-662C4D8EC8F2}">
      <dsp:nvSpPr>
        <dsp:cNvPr id="0" name=""/>
        <dsp:cNvSpPr/>
      </dsp:nvSpPr>
      <dsp:spPr>
        <a:xfrm rot="16906948">
          <a:off x="3961778" y="2170534"/>
          <a:ext cx="1609258" cy="14158"/>
        </a:xfrm>
        <a:custGeom>
          <a:avLst/>
          <a:gdLst/>
          <a:ahLst/>
          <a:cxnLst/>
          <a:rect l="0" t="0" r="0" b="0"/>
          <a:pathLst>
            <a:path>
              <a:moveTo>
                <a:pt x="0" y="7079"/>
              </a:moveTo>
              <a:lnTo>
                <a:pt x="1609258"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4726176" y="2137381"/>
        <a:ext cx="80462" cy="80462"/>
      </dsp:txXfrm>
    </dsp:sp>
    <dsp:sp modelId="{92142CCE-8C42-42D9-B9DA-67005748964D}">
      <dsp:nvSpPr>
        <dsp:cNvPr id="0" name=""/>
        <dsp:cNvSpPr/>
      </dsp:nvSpPr>
      <dsp:spPr>
        <a:xfrm>
          <a:off x="4930710" y="1184559"/>
          <a:ext cx="2090774"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1102 </a:t>
          </a:r>
          <a:r>
            <a:rPr lang="zh-CN" sz="1400" kern="1200" dirty="0">
              <a:latin typeface="+mn-lt"/>
              <a:ea typeface="+mn-ea"/>
              <a:cs typeface="+mn-ea"/>
              <a:sym typeface="+mn-lt"/>
            </a:rPr>
            <a:t>健康状况异常</a:t>
          </a:r>
          <a:endParaRPr lang="zh-CN" altLang="en-US" sz="1400" kern="1200" dirty="0">
            <a:latin typeface="+mn-lt"/>
            <a:ea typeface="+mn-ea"/>
            <a:cs typeface="+mn-ea"/>
            <a:sym typeface="+mn-lt"/>
          </a:endParaRPr>
        </a:p>
      </dsp:txBody>
      <dsp:txXfrm>
        <a:off x="4942741" y="1196590"/>
        <a:ext cx="2066712" cy="386694"/>
      </dsp:txXfrm>
    </dsp:sp>
    <dsp:sp modelId="{802215B4-CE09-4D04-8729-12826CB3146F}">
      <dsp:nvSpPr>
        <dsp:cNvPr id="0" name=""/>
        <dsp:cNvSpPr/>
      </dsp:nvSpPr>
      <dsp:spPr>
        <a:xfrm rot="17195405">
          <a:off x="4190962" y="2406718"/>
          <a:ext cx="1150890" cy="14158"/>
        </a:xfrm>
        <a:custGeom>
          <a:avLst/>
          <a:gdLst/>
          <a:ahLst/>
          <a:cxnLst/>
          <a:rect l="0" t="0" r="0" b="0"/>
          <a:pathLst>
            <a:path>
              <a:moveTo>
                <a:pt x="0" y="7079"/>
              </a:moveTo>
              <a:lnTo>
                <a:pt x="1150890"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4737635" y="2385025"/>
        <a:ext cx="57544" cy="57544"/>
      </dsp:txXfrm>
    </dsp:sp>
    <dsp:sp modelId="{C87EC1CB-2669-4010-9579-AF75B6F28052}">
      <dsp:nvSpPr>
        <dsp:cNvPr id="0" name=""/>
        <dsp:cNvSpPr/>
      </dsp:nvSpPr>
      <dsp:spPr>
        <a:xfrm>
          <a:off x="4930710" y="1656929"/>
          <a:ext cx="2090774"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1103 </a:t>
          </a:r>
          <a:r>
            <a:rPr lang="zh-CN" altLang="en-US" sz="1400" kern="1200" dirty="0">
              <a:latin typeface="+mn-lt"/>
              <a:ea typeface="+mn-ea"/>
              <a:cs typeface="+mn-ea"/>
              <a:sym typeface="+mn-lt"/>
            </a:rPr>
            <a:t>从事禁忌作业</a:t>
          </a:r>
        </a:p>
      </dsp:txBody>
      <dsp:txXfrm>
        <a:off x="4942741" y="1668960"/>
        <a:ext cx="2066712" cy="386694"/>
      </dsp:txXfrm>
    </dsp:sp>
    <dsp:sp modelId="{FE1A39DD-45FB-404F-9016-B843A0A4D12D}">
      <dsp:nvSpPr>
        <dsp:cNvPr id="0" name=""/>
        <dsp:cNvSpPr/>
      </dsp:nvSpPr>
      <dsp:spPr>
        <a:xfrm rot="20057194">
          <a:off x="4584047" y="2879088"/>
          <a:ext cx="364721" cy="14158"/>
        </a:xfrm>
        <a:custGeom>
          <a:avLst/>
          <a:gdLst/>
          <a:ahLst/>
          <a:cxnLst/>
          <a:rect l="0" t="0" r="0" b="0"/>
          <a:pathLst>
            <a:path>
              <a:moveTo>
                <a:pt x="0" y="7079"/>
              </a:moveTo>
              <a:lnTo>
                <a:pt x="364721"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4757289" y="2877049"/>
        <a:ext cx="18236" cy="18236"/>
      </dsp:txXfrm>
    </dsp:sp>
    <dsp:sp modelId="{828E8BB4-AD7C-4DE2-9D22-9BC458B50834}">
      <dsp:nvSpPr>
        <dsp:cNvPr id="0" name=""/>
        <dsp:cNvSpPr/>
      </dsp:nvSpPr>
      <dsp:spPr>
        <a:xfrm>
          <a:off x="4930710" y="2601668"/>
          <a:ext cx="2090774"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1104 </a:t>
          </a:r>
          <a:r>
            <a:rPr lang="zh-CN" altLang="en-US" sz="1400" kern="1200" dirty="0">
              <a:latin typeface="+mn-lt"/>
              <a:ea typeface="+mn-ea"/>
              <a:cs typeface="+mn-ea"/>
              <a:sym typeface="+mn-lt"/>
            </a:rPr>
            <a:t>心理异常</a:t>
          </a:r>
        </a:p>
      </dsp:txBody>
      <dsp:txXfrm>
        <a:off x="4942741" y="2613699"/>
        <a:ext cx="2066712" cy="386694"/>
      </dsp:txXfrm>
    </dsp:sp>
    <dsp:sp modelId="{E8D749F7-DD53-4C9F-9E64-036FA7DA480D}">
      <dsp:nvSpPr>
        <dsp:cNvPr id="0" name=""/>
        <dsp:cNvSpPr/>
      </dsp:nvSpPr>
      <dsp:spPr>
        <a:xfrm rot="17692822">
          <a:off x="6795264" y="2445690"/>
          <a:ext cx="781044" cy="14158"/>
        </a:xfrm>
        <a:custGeom>
          <a:avLst/>
          <a:gdLst/>
          <a:ahLst/>
          <a:cxnLst/>
          <a:rect l="0" t="0" r="0" b="0"/>
          <a:pathLst>
            <a:path>
              <a:moveTo>
                <a:pt x="0" y="7079"/>
              </a:moveTo>
              <a:lnTo>
                <a:pt x="781044"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7166261" y="2433243"/>
        <a:ext cx="39052" cy="39052"/>
      </dsp:txXfrm>
    </dsp:sp>
    <dsp:sp modelId="{767728A7-D5E5-4A60-91F8-01CBB058205E}">
      <dsp:nvSpPr>
        <dsp:cNvPr id="0" name=""/>
        <dsp:cNvSpPr/>
      </dsp:nvSpPr>
      <dsp:spPr>
        <a:xfrm>
          <a:off x="7350089" y="1893114"/>
          <a:ext cx="2131471"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110401 </a:t>
          </a:r>
          <a:r>
            <a:rPr lang="zh-CN" altLang="en-US" sz="1400" kern="1200" dirty="0">
              <a:latin typeface="+mn-lt"/>
              <a:ea typeface="+mn-ea"/>
              <a:cs typeface="+mn-ea"/>
              <a:sym typeface="+mn-lt"/>
            </a:rPr>
            <a:t>情绪异常</a:t>
          </a:r>
        </a:p>
      </dsp:txBody>
      <dsp:txXfrm>
        <a:off x="7362120" y="1905145"/>
        <a:ext cx="2107409" cy="386694"/>
      </dsp:txXfrm>
    </dsp:sp>
    <dsp:sp modelId="{1F60F9B1-6ED7-41BD-85E6-26129510A27A}">
      <dsp:nvSpPr>
        <dsp:cNvPr id="0" name=""/>
        <dsp:cNvSpPr/>
      </dsp:nvSpPr>
      <dsp:spPr>
        <a:xfrm rot="19457599">
          <a:off x="6983448" y="2681875"/>
          <a:ext cx="404678" cy="14158"/>
        </a:xfrm>
        <a:custGeom>
          <a:avLst/>
          <a:gdLst/>
          <a:ahLst/>
          <a:cxnLst/>
          <a:rect l="0" t="0" r="0" b="0"/>
          <a:pathLst>
            <a:path>
              <a:moveTo>
                <a:pt x="0" y="7079"/>
              </a:moveTo>
              <a:lnTo>
                <a:pt x="404678"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7175670" y="2678837"/>
        <a:ext cx="20233" cy="20233"/>
      </dsp:txXfrm>
    </dsp:sp>
    <dsp:sp modelId="{639D7430-6367-4D67-86E0-8B7135737D4C}">
      <dsp:nvSpPr>
        <dsp:cNvPr id="0" name=""/>
        <dsp:cNvSpPr/>
      </dsp:nvSpPr>
      <dsp:spPr>
        <a:xfrm>
          <a:off x="7350089" y="2365483"/>
          <a:ext cx="2138249"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110402 </a:t>
          </a:r>
          <a:r>
            <a:rPr lang="zh-CN" altLang="en-US" sz="1400" kern="1200" dirty="0">
              <a:latin typeface="+mn-lt"/>
              <a:ea typeface="+mn-ea"/>
              <a:cs typeface="+mn-ea"/>
              <a:sym typeface="+mn-lt"/>
            </a:rPr>
            <a:t>冒险心理</a:t>
          </a:r>
          <a:endParaRPr lang="en-US" altLang="zh-CN" sz="1400" kern="1200" dirty="0">
            <a:latin typeface="+mn-lt"/>
            <a:ea typeface="+mn-ea"/>
            <a:cs typeface="+mn-ea"/>
            <a:sym typeface="+mn-lt"/>
          </a:endParaRPr>
        </a:p>
      </dsp:txBody>
      <dsp:txXfrm>
        <a:off x="7362120" y="2377514"/>
        <a:ext cx="2114187" cy="386694"/>
      </dsp:txXfrm>
    </dsp:sp>
    <dsp:sp modelId="{AD4D452B-9B90-4599-968E-65D3345E9494}">
      <dsp:nvSpPr>
        <dsp:cNvPr id="0" name=""/>
        <dsp:cNvSpPr/>
      </dsp:nvSpPr>
      <dsp:spPr>
        <a:xfrm rot="2142401">
          <a:off x="6983448" y="2918060"/>
          <a:ext cx="404678" cy="14158"/>
        </a:xfrm>
        <a:custGeom>
          <a:avLst/>
          <a:gdLst/>
          <a:ahLst/>
          <a:cxnLst/>
          <a:rect l="0" t="0" r="0" b="0"/>
          <a:pathLst>
            <a:path>
              <a:moveTo>
                <a:pt x="0" y="7079"/>
              </a:moveTo>
              <a:lnTo>
                <a:pt x="404678"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7175670" y="2915022"/>
        <a:ext cx="20233" cy="20233"/>
      </dsp:txXfrm>
    </dsp:sp>
    <dsp:sp modelId="{A762283C-A293-40E1-A2C9-7989C6B503A9}">
      <dsp:nvSpPr>
        <dsp:cNvPr id="0" name=""/>
        <dsp:cNvSpPr/>
      </dsp:nvSpPr>
      <dsp:spPr>
        <a:xfrm>
          <a:off x="7350089" y="2837853"/>
          <a:ext cx="2138249"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110403 </a:t>
          </a:r>
          <a:r>
            <a:rPr lang="zh-CN" altLang="en-US" sz="1400" kern="1200" dirty="0">
              <a:latin typeface="+mn-lt"/>
              <a:ea typeface="+mn-ea"/>
              <a:cs typeface="+mn-ea"/>
              <a:sym typeface="+mn-lt"/>
            </a:rPr>
            <a:t>过度紧张</a:t>
          </a:r>
          <a:endParaRPr lang="en-US" altLang="zh-CN" sz="1400" kern="1200" dirty="0">
            <a:latin typeface="+mn-lt"/>
            <a:ea typeface="+mn-ea"/>
            <a:cs typeface="+mn-ea"/>
            <a:sym typeface="+mn-lt"/>
          </a:endParaRPr>
        </a:p>
      </dsp:txBody>
      <dsp:txXfrm>
        <a:off x="7362120" y="2849884"/>
        <a:ext cx="2114187" cy="386694"/>
      </dsp:txXfrm>
    </dsp:sp>
    <dsp:sp modelId="{A1DD02B1-47AC-474A-859F-F9023D10865E}">
      <dsp:nvSpPr>
        <dsp:cNvPr id="0" name=""/>
        <dsp:cNvSpPr/>
      </dsp:nvSpPr>
      <dsp:spPr>
        <a:xfrm rot="3907178">
          <a:off x="6795264" y="3154245"/>
          <a:ext cx="781044" cy="14158"/>
        </a:xfrm>
        <a:custGeom>
          <a:avLst/>
          <a:gdLst/>
          <a:ahLst/>
          <a:cxnLst/>
          <a:rect l="0" t="0" r="0" b="0"/>
          <a:pathLst>
            <a:path>
              <a:moveTo>
                <a:pt x="0" y="7079"/>
              </a:moveTo>
              <a:lnTo>
                <a:pt x="781044"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7166261" y="3141798"/>
        <a:ext cx="39052" cy="39052"/>
      </dsp:txXfrm>
    </dsp:sp>
    <dsp:sp modelId="{689518B1-5C32-4953-B966-B9A940554EAC}">
      <dsp:nvSpPr>
        <dsp:cNvPr id="0" name=""/>
        <dsp:cNvSpPr/>
      </dsp:nvSpPr>
      <dsp:spPr>
        <a:xfrm>
          <a:off x="7350089" y="3310223"/>
          <a:ext cx="2138249"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110499 </a:t>
          </a:r>
          <a:r>
            <a:rPr lang="zh-CN" altLang="en-US" sz="1400" kern="1200" dirty="0">
              <a:latin typeface="+mn-lt"/>
              <a:ea typeface="+mn-ea"/>
              <a:cs typeface="+mn-ea"/>
              <a:sym typeface="+mn-lt"/>
            </a:rPr>
            <a:t>其他心理异常</a:t>
          </a:r>
          <a:endParaRPr lang="en-US" altLang="zh-CN" sz="1400" kern="1200" dirty="0">
            <a:latin typeface="+mn-lt"/>
            <a:ea typeface="+mn-ea"/>
            <a:cs typeface="+mn-ea"/>
            <a:sym typeface="+mn-lt"/>
          </a:endParaRPr>
        </a:p>
      </dsp:txBody>
      <dsp:txXfrm>
        <a:off x="7362120" y="3322254"/>
        <a:ext cx="2114187" cy="386694"/>
      </dsp:txXfrm>
    </dsp:sp>
    <dsp:sp modelId="{FCCE333B-1B1D-4E99-95FE-A1DEDB6207A3}">
      <dsp:nvSpPr>
        <dsp:cNvPr id="0" name=""/>
        <dsp:cNvSpPr/>
      </dsp:nvSpPr>
      <dsp:spPr>
        <a:xfrm rot="4656227">
          <a:off x="4001038" y="3705735"/>
          <a:ext cx="1530739" cy="14158"/>
        </a:xfrm>
        <a:custGeom>
          <a:avLst/>
          <a:gdLst/>
          <a:ahLst/>
          <a:cxnLst/>
          <a:rect l="0" t="0" r="0" b="0"/>
          <a:pathLst>
            <a:path>
              <a:moveTo>
                <a:pt x="0" y="7079"/>
              </a:moveTo>
              <a:lnTo>
                <a:pt x="1530739"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4728139" y="3674546"/>
        <a:ext cx="76536" cy="76536"/>
      </dsp:txXfrm>
    </dsp:sp>
    <dsp:sp modelId="{C85B07F1-BAF0-4E1A-98BF-04331A90ABBA}">
      <dsp:nvSpPr>
        <dsp:cNvPr id="0" name=""/>
        <dsp:cNvSpPr/>
      </dsp:nvSpPr>
      <dsp:spPr>
        <a:xfrm>
          <a:off x="4930710" y="4254962"/>
          <a:ext cx="2046995"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1105 </a:t>
          </a:r>
          <a:r>
            <a:rPr lang="zh-CN" sz="1400" kern="1200" dirty="0">
              <a:latin typeface="+mn-lt"/>
              <a:ea typeface="+mn-ea"/>
              <a:cs typeface="+mn-ea"/>
              <a:sym typeface="+mn-lt"/>
            </a:rPr>
            <a:t>辨识功能缺陷</a:t>
          </a:r>
          <a:endParaRPr lang="zh-CN" altLang="en-US" sz="1400" kern="1200" dirty="0">
            <a:latin typeface="+mn-lt"/>
            <a:ea typeface="+mn-ea"/>
            <a:cs typeface="+mn-ea"/>
            <a:sym typeface="+mn-lt"/>
          </a:endParaRPr>
        </a:p>
      </dsp:txBody>
      <dsp:txXfrm>
        <a:off x="4942741" y="4266993"/>
        <a:ext cx="2022933" cy="386694"/>
      </dsp:txXfrm>
    </dsp:sp>
    <dsp:sp modelId="{401A4913-5C6B-41E1-A3D8-4CE9454806F8}">
      <dsp:nvSpPr>
        <dsp:cNvPr id="0" name=""/>
        <dsp:cNvSpPr/>
      </dsp:nvSpPr>
      <dsp:spPr>
        <a:xfrm rot="18289469">
          <a:off x="6854296" y="4217076"/>
          <a:ext cx="575425" cy="14158"/>
        </a:xfrm>
        <a:custGeom>
          <a:avLst/>
          <a:gdLst/>
          <a:ahLst/>
          <a:cxnLst/>
          <a:rect l="0" t="0" r="0" b="0"/>
          <a:pathLst>
            <a:path>
              <a:moveTo>
                <a:pt x="0" y="7079"/>
              </a:moveTo>
              <a:lnTo>
                <a:pt x="575425"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7127623" y="4209770"/>
        <a:ext cx="28771" cy="28771"/>
      </dsp:txXfrm>
    </dsp:sp>
    <dsp:sp modelId="{AE27C053-5675-41E2-9257-31D467ADDCFF}">
      <dsp:nvSpPr>
        <dsp:cNvPr id="0" name=""/>
        <dsp:cNvSpPr/>
      </dsp:nvSpPr>
      <dsp:spPr>
        <a:xfrm>
          <a:off x="7306311" y="3782593"/>
          <a:ext cx="2218667"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110501 </a:t>
          </a:r>
          <a:r>
            <a:rPr lang="zh-CN" sz="1400" kern="1200" dirty="0">
              <a:latin typeface="+mn-lt"/>
              <a:ea typeface="+mn-ea"/>
              <a:cs typeface="+mn-ea"/>
              <a:sym typeface="+mn-lt"/>
            </a:rPr>
            <a:t>感知延迟</a:t>
          </a:r>
          <a:endParaRPr lang="zh-CN" altLang="en-US" sz="1400" kern="1200" dirty="0">
            <a:latin typeface="+mn-lt"/>
            <a:ea typeface="+mn-ea"/>
            <a:cs typeface="+mn-ea"/>
            <a:sym typeface="+mn-lt"/>
          </a:endParaRPr>
        </a:p>
      </dsp:txBody>
      <dsp:txXfrm>
        <a:off x="7318342" y="3794624"/>
        <a:ext cx="2194605" cy="386694"/>
      </dsp:txXfrm>
    </dsp:sp>
    <dsp:sp modelId="{B6451000-4688-4288-9D33-365FBA714C98}">
      <dsp:nvSpPr>
        <dsp:cNvPr id="0" name=""/>
        <dsp:cNvSpPr/>
      </dsp:nvSpPr>
      <dsp:spPr>
        <a:xfrm>
          <a:off x="6977706" y="4453261"/>
          <a:ext cx="328605" cy="14158"/>
        </a:xfrm>
        <a:custGeom>
          <a:avLst/>
          <a:gdLst/>
          <a:ahLst/>
          <a:cxnLst/>
          <a:rect l="0" t="0" r="0" b="0"/>
          <a:pathLst>
            <a:path>
              <a:moveTo>
                <a:pt x="0" y="7079"/>
              </a:moveTo>
              <a:lnTo>
                <a:pt x="328605"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7133793" y="4452125"/>
        <a:ext cx="16430" cy="16430"/>
      </dsp:txXfrm>
    </dsp:sp>
    <dsp:sp modelId="{41A81B22-2A9A-4D11-B058-CC61B4C7B076}">
      <dsp:nvSpPr>
        <dsp:cNvPr id="0" name=""/>
        <dsp:cNvSpPr/>
      </dsp:nvSpPr>
      <dsp:spPr>
        <a:xfrm>
          <a:off x="7306311" y="4254962"/>
          <a:ext cx="2218667"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110502 </a:t>
          </a:r>
          <a:r>
            <a:rPr lang="zh-CN" altLang="en-US" sz="1400" kern="1200" dirty="0">
              <a:latin typeface="+mn-lt"/>
              <a:ea typeface="+mn-ea"/>
              <a:cs typeface="+mn-ea"/>
              <a:sym typeface="+mn-lt"/>
            </a:rPr>
            <a:t>辨识错误</a:t>
          </a:r>
        </a:p>
      </dsp:txBody>
      <dsp:txXfrm>
        <a:off x="7318342" y="4266993"/>
        <a:ext cx="2194605" cy="386694"/>
      </dsp:txXfrm>
    </dsp:sp>
    <dsp:sp modelId="{3759CE4E-F303-4E9E-BEB2-2117AAEFF85A}">
      <dsp:nvSpPr>
        <dsp:cNvPr id="0" name=""/>
        <dsp:cNvSpPr/>
      </dsp:nvSpPr>
      <dsp:spPr>
        <a:xfrm rot="3310531">
          <a:off x="6854296" y="4689446"/>
          <a:ext cx="575425" cy="14158"/>
        </a:xfrm>
        <a:custGeom>
          <a:avLst/>
          <a:gdLst/>
          <a:ahLst/>
          <a:cxnLst/>
          <a:rect l="0" t="0" r="0" b="0"/>
          <a:pathLst>
            <a:path>
              <a:moveTo>
                <a:pt x="0" y="7079"/>
              </a:moveTo>
              <a:lnTo>
                <a:pt x="575425"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7127623" y="4682140"/>
        <a:ext cx="28771" cy="28771"/>
      </dsp:txXfrm>
    </dsp:sp>
    <dsp:sp modelId="{98471082-BC8E-4A1B-A9FC-ACE7E31F7DDC}">
      <dsp:nvSpPr>
        <dsp:cNvPr id="0" name=""/>
        <dsp:cNvSpPr/>
      </dsp:nvSpPr>
      <dsp:spPr>
        <a:xfrm>
          <a:off x="7306311" y="4727332"/>
          <a:ext cx="2218667" cy="410756"/>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110599 </a:t>
          </a:r>
          <a:r>
            <a:rPr lang="zh-CN" altLang="en-US" sz="1400" kern="1200" dirty="0">
              <a:latin typeface="+mn-lt"/>
              <a:ea typeface="+mn-ea"/>
              <a:cs typeface="+mn-ea"/>
              <a:sym typeface="+mn-lt"/>
            </a:rPr>
            <a:t>其他辨识功能缺陷</a:t>
          </a:r>
        </a:p>
      </dsp:txBody>
      <dsp:txXfrm>
        <a:off x="7318342" y="4739363"/>
        <a:ext cx="2194605" cy="386694"/>
      </dsp:txXfrm>
    </dsp:sp>
    <dsp:sp modelId="{2A39D591-7964-4AF0-A6D1-C9EA2D943D99}">
      <dsp:nvSpPr>
        <dsp:cNvPr id="0" name=""/>
        <dsp:cNvSpPr/>
      </dsp:nvSpPr>
      <dsp:spPr>
        <a:xfrm rot="4842246">
          <a:off x="3749264" y="3961995"/>
          <a:ext cx="2034287" cy="14158"/>
        </a:xfrm>
        <a:custGeom>
          <a:avLst/>
          <a:gdLst/>
          <a:ahLst/>
          <a:cxnLst/>
          <a:rect l="0" t="0" r="0" b="0"/>
          <a:pathLst>
            <a:path>
              <a:moveTo>
                <a:pt x="0" y="7079"/>
              </a:moveTo>
              <a:lnTo>
                <a:pt x="2034287" y="7079"/>
              </a:lnTo>
            </a:path>
          </a:pathLst>
        </a:custGeom>
        <a:noFill/>
        <a:ln w="12700" cap="flat" cmpd="sng" algn="ctr">
          <a:solidFill>
            <a:schemeClr val="bg1"/>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zh-CN" altLang="en-US" sz="1400" kern="1200">
            <a:latin typeface="微软雅黑" panose="020B0503020204020204" pitchFamily="34" charset="-122"/>
            <a:ea typeface="微软雅黑" panose="020B0503020204020204" pitchFamily="34" charset="-122"/>
          </a:endParaRPr>
        </a:p>
      </dsp:txBody>
      <dsp:txXfrm>
        <a:off x="4715550" y="3918217"/>
        <a:ext cx="101714" cy="101714"/>
      </dsp:txXfrm>
    </dsp:sp>
    <dsp:sp modelId="{A027C930-C8EE-445A-8A1B-6E633DB2C35F}">
      <dsp:nvSpPr>
        <dsp:cNvPr id="0" name=""/>
        <dsp:cNvSpPr/>
      </dsp:nvSpPr>
      <dsp:spPr>
        <a:xfrm>
          <a:off x="4930710" y="4727332"/>
          <a:ext cx="2070573" cy="491055"/>
        </a:xfrm>
        <a:prstGeom prst="roundRect">
          <a:avLst>
            <a:gd name="adj" fmla="val 10000"/>
          </a:avLst>
        </a:prstGeom>
        <a:solidFill>
          <a:srgbClr val="3289A4"/>
        </a:solidFill>
        <a:ln w="12700" cap="flat" cmpd="sng" algn="ctr">
          <a:solidFill>
            <a:schemeClr val="lt1">
              <a:hueOff val="0"/>
              <a:satOff val="0"/>
              <a:lumOff val="0"/>
              <a:alphaOff val="0"/>
            </a:schemeClr>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zh-CN" sz="1400" kern="1200" dirty="0">
              <a:latin typeface="+mn-lt"/>
              <a:ea typeface="+mn-ea"/>
              <a:cs typeface="+mn-ea"/>
              <a:sym typeface="+mn-lt"/>
            </a:rPr>
            <a:t>1199 </a:t>
          </a:r>
          <a:r>
            <a:rPr lang="zh-CN" altLang="en-US" sz="1400" kern="1200" dirty="0">
              <a:latin typeface="+mn-lt"/>
              <a:ea typeface="+mn-ea"/>
              <a:cs typeface="+mn-ea"/>
              <a:sym typeface="+mn-lt"/>
            </a:rPr>
            <a:t>其他心理生理性危险有害因素</a:t>
          </a:r>
        </a:p>
      </dsp:txBody>
      <dsp:txXfrm>
        <a:off x="4945093" y="4741715"/>
        <a:ext cx="2041807" cy="4622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922824-F834-4EC6-865A-3CDD248462D5}">
      <dsp:nvSpPr>
        <dsp:cNvPr id="0" name=""/>
        <dsp:cNvSpPr/>
      </dsp:nvSpPr>
      <dsp:spPr>
        <a:xfrm>
          <a:off x="8604" y="2886241"/>
          <a:ext cx="1634403" cy="1209486"/>
        </a:xfrm>
        <a:prstGeom prst="roundRect">
          <a:avLst>
            <a:gd name="adj" fmla="val 10000"/>
          </a:avLst>
        </a:prstGeom>
        <a:solidFill>
          <a:srgbClr val="3289A4"/>
        </a:solidFill>
        <a:ln w="12700" cap="flat" cmpd="sng" algn="ctr">
          <a:solidFill>
            <a:schemeClr val="bg1"/>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latin typeface="+mn-lt"/>
              <a:ea typeface="+mn-ea"/>
              <a:cs typeface="+mn-ea"/>
              <a:sym typeface="+mn-lt"/>
            </a:rPr>
            <a:t>12 </a:t>
          </a:r>
          <a:r>
            <a:rPr lang="zh-CN" altLang="en-US" sz="1600" kern="1200" dirty="0">
              <a:latin typeface="+mn-lt"/>
              <a:ea typeface="+mn-ea"/>
              <a:cs typeface="+mn-ea"/>
              <a:sym typeface="+mn-lt"/>
            </a:rPr>
            <a:t>行为</a:t>
          </a:r>
          <a:r>
            <a:rPr lang="zh-CN" sz="1600" kern="1200" dirty="0">
              <a:latin typeface="+mn-lt"/>
              <a:ea typeface="+mn-ea"/>
              <a:cs typeface="+mn-ea"/>
              <a:sym typeface="+mn-lt"/>
            </a:rPr>
            <a:t>性危险和有害因素</a:t>
          </a:r>
          <a:endParaRPr lang="zh-CN" altLang="en-US" sz="1600" kern="1200" dirty="0">
            <a:latin typeface="+mn-lt"/>
            <a:ea typeface="+mn-ea"/>
            <a:cs typeface="+mn-ea"/>
            <a:sym typeface="+mn-lt"/>
          </a:endParaRPr>
        </a:p>
      </dsp:txBody>
      <dsp:txXfrm>
        <a:off x="44029" y="2921666"/>
        <a:ext cx="1563553" cy="1138636"/>
      </dsp:txXfrm>
    </dsp:sp>
    <dsp:sp modelId="{18449826-61CA-4C17-BC84-8915B06C6AEC}">
      <dsp:nvSpPr>
        <dsp:cNvPr id="0" name=""/>
        <dsp:cNvSpPr/>
      </dsp:nvSpPr>
      <dsp:spPr>
        <a:xfrm rot="17103727">
          <a:off x="1023080" y="2674467"/>
          <a:ext cx="1675175" cy="15409"/>
        </a:xfrm>
        <a:custGeom>
          <a:avLst/>
          <a:gdLst/>
          <a:ahLst/>
          <a:cxnLst/>
          <a:rect l="0" t="0" r="0" b="0"/>
          <a:pathLst>
            <a:path>
              <a:moveTo>
                <a:pt x="0" y="7704"/>
              </a:moveTo>
              <a:lnTo>
                <a:pt x="1675175" y="77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zh-CN" altLang="en-US" sz="1600" kern="1200">
            <a:latin typeface="微软雅黑" panose="020B0503020204020204" pitchFamily="34" charset="-122"/>
            <a:ea typeface="微软雅黑" panose="020B0503020204020204" pitchFamily="34" charset="-122"/>
          </a:endParaRPr>
        </a:p>
      </dsp:txBody>
      <dsp:txXfrm>
        <a:off x="1818788" y="2640293"/>
        <a:ext cx="83758" cy="83758"/>
      </dsp:txXfrm>
    </dsp:sp>
    <dsp:sp modelId="{699B309B-D09E-4875-BB1C-4381721C6280}">
      <dsp:nvSpPr>
        <dsp:cNvPr id="0" name=""/>
        <dsp:cNvSpPr/>
      </dsp:nvSpPr>
      <dsp:spPr>
        <a:xfrm>
          <a:off x="2078328" y="1601284"/>
          <a:ext cx="2769765" cy="544151"/>
        </a:xfrm>
        <a:prstGeom prst="roundRect">
          <a:avLst>
            <a:gd name="adj" fmla="val 10000"/>
          </a:avLst>
        </a:prstGeom>
        <a:solidFill>
          <a:srgbClr val="3289A4"/>
        </a:solidFill>
        <a:ln w="12700" cap="flat" cmpd="sng" algn="ctr">
          <a:solidFill>
            <a:schemeClr val="bg1"/>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latin typeface="+mn-lt"/>
              <a:ea typeface="+mn-ea"/>
              <a:cs typeface="+mn-ea"/>
              <a:sym typeface="+mn-lt"/>
            </a:rPr>
            <a:t>1201 </a:t>
          </a:r>
          <a:r>
            <a:rPr lang="zh-CN" altLang="en-US" sz="1600" kern="1200" dirty="0">
              <a:latin typeface="+mn-lt"/>
              <a:ea typeface="+mn-ea"/>
              <a:cs typeface="+mn-ea"/>
              <a:sym typeface="+mn-lt"/>
            </a:rPr>
            <a:t>指挥错误</a:t>
          </a:r>
        </a:p>
      </dsp:txBody>
      <dsp:txXfrm>
        <a:off x="2094266" y="1617222"/>
        <a:ext cx="2737889" cy="512275"/>
      </dsp:txXfrm>
    </dsp:sp>
    <dsp:sp modelId="{9CA61AC5-6F03-499B-87C5-6B9C0C030C0A}">
      <dsp:nvSpPr>
        <dsp:cNvPr id="0" name=""/>
        <dsp:cNvSpPr/>
      </dsp:nvSpPr>
      <dsp:spPr>
        <a:xfrm rot="18289469">
          <a:off x="4684605" y="1552768"/>
          <a:ext cx="762298" cy="15409"/>
        </a:xfrm>
        <a:custGeom>
          <a:avLst/>
          <a:gdLst/>
          <a:ahLst/>
          <a:cxnLst/>
          <a:rect l="0" t="0" r="0" b="0"/>
          <a:pathLst>
            <a:path>
              <a:moveTo>
                <a:pt x="0" y="7704"/>
              </a:moveTo>
              <a:lnTo>
                <a:pt x="762298" y="770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zh-CN" altLang="en-US" sz="1600" kern="1200">
            <a:latin typeface="微软雅黑" panose="020B0503020204020204" pitchFamily="34" charset="-122"/>
            <a:ea typeface="微软雅黑" panose="020B0503020204020204" pitchFamily="34" charset="-122"/>
          </a:endParaRPr>
        </a:p>
      </dsp:txBody>
      <dsp:txXfrm>
        <a:off x="5046697" y="1541415"/>
        <a:ext cx="38114" cy="38114"/>
      </dsp:txXfrm>
    </dsp:sp>
    <dsp:sp modelId="{17EE251B-C085-498B-8B42-84E9B33595DB}">
      <dsp:nvSpPr>
        <dsp:cNvPr id="0" name=""/>
        <dsp:cNvSpPr/>
      </dsp:nvSpPr>
      <dsp:spPr>
        <a:xfrm>
          <a:off x="5283415" y="975509"/>
          <a:ext cx="2787744" cy="544151"/>
        </a:xfrm>
        <a:prstGeom prst="roundRect">
          <a:avLst>
            <a:gd name="adj" fmla="val 10000"/>
          </a:avLst>
        </a:prstGeom>
        <a:solidFill>
          <a:srgbClr val="3289A4"/>
        </a:solidFill>
        <a:ln w="12700" cap="flat" cmpd="sng" algn="ctr">
          <a:solidFill>
            <a:schemeClr val="bg1"/>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latin typeface="+mn-lt"/>
              <a:ea typeface="+mn-ea"/>
              <a:cs typeface="+mn-ea"/>
              <a:sym typeface="+mn-lt"/>
            </a:rPr>
            <a:t>120101 </a:t>
          </a:r>
          <a:r>
            <a:rPr lang="zh-CN" altLang="en-US" sz="1600" kern="1200" dirty="0">
              <a:latin typeface="+mn-lt"/>
              <a:ea typeface="+mn-ea"/>
              <a:cs typeface="+mn-ea"/>
              <a:sym typeface="+mn-lt"/>
            </a:rPr>
            <a:t>指挥失误</a:t>
          </a:r>
        </a:p>
      </dsp:txBody>
      <dsp:txXfrm>
        <a:off x="5299353" y="991447"/>
        <a:ext cx="2755868" cy="512275"/>
      </dsp:txXfrm>
    </dsp:sp>
    <dsp:sp modelId="{9A0645C9-CF19-4D49-8054-E73E0E80AC14}">
      <dsp:nvSpPr>
        <dsp:cNvPr id="0" name=""/>
        <dsp:cNvSpPr/>
      </dsp:nvSpPr>
      <dsp:spPr>
        <a:xfrm>
          <a:off x="4848094" y="1865655"/>
          <a:ext cx="435321" cy="15409"/>
        </a:xfrm>
        <a:custGeom>
          <a:avLst/>
          <a:gdLst/>
          <a:ahLst/>
          <a:cxnLst/>
          <a:rect l="0" t="0" r="0" b="0"/>
          <a:pathLst>
            <a:path>
              <a:moveTo>
                <a:pt x="0" y="7704"/>
              </a:moveTo>
              <a:lnTo>
                <a:pt x="435321" y="770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zh-CN" altLang="en-US" sz="1600" kern="1200">
            <a:latin typeface="微软雅黑" panose="020B0503020204020204" pitchFamily="34" charset="-122"/>
            <a:ea typeface="微软雅黑" panose="020B0503020204020204" pitchFamily="34" charset="-122"/>
          </a:endParaRPr>
        </a:p>
      </dsp:txBody>
      <dsp:txXfrm>
        <a:off x="5054871" y="1862477"/>
        <a:ext cx="21766" cy="21766"/>
      </dsp:txXfrm>
    </dsp:sp>
    <dsp:sp modelId="{30365F8C-B083-4554-B4F4-B44446AC684A}">
      <dsp:nvSpPr>
        <dsp:cNvPr id="0" name=""/>
        <dsp:cNvSpPr/>
      </dsp:nvSpPr>
      <dsp:spPr>
        <a:xfrm>
          <a:off x="5283415" y="1601284"/>
          <a:ext cx="2787744" cy="544151"/>
        </a:xfrm>
        <a:prstGeom prst="roundRect">
          <a:avLst>
            <a:gd name="adj" fmla="val 10000"/>
          </a:avLst>
        </a:prstGeom>
        <a:solidFill>
          <a:srgbClr val="3289A4"/>
        </a:solidFill>
        <a:ln w="12700" cap="flat" cmpd="sng" algn="ctr">
          <a:solidFill>
            <a:schemeClr val="bg1"/>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latin typeface="+mn-lt"/>
              <a:ea typeface="+mn-ea"/>
              <a:cs typeface="+mn-ea"/>
              <a:sym typeface="+mn-lt"/>
            </a:rPr>
            <a:t>120102 </a:t>
          </a:r>
          <a:r>
            <a:rPr lang="zh-CN" altLang="en-US" sz="1600" kern="1200" dirty="0">
              <a:latin typeface="+mn-lt"/>
              <a:ea typeface="+mn-ea"/>
              <a:cs typeface="+mn-ea"/>
              <a:sym typeface="+mn-lt"/>
            </a:rPr>
            <a:t>违章指挥</a:t>
          </a:r>
        </a:p>
      </dsp:txBody>
      <dsp:txXfrm>
        <a:off x="5299353" y="1617222"/>
        <a:ext cx="2755868" cy="512275"/>
      </dsp:txXfrm>
    </dsp:sp>
    <dsp:sp modelId="{1FF3B5E6-2AE1-4562-B1DF-A05781072522}">
      <dsp:nvSpPr>
        <dsp:cNvPr id="0" name=""/>
        <dsp:cNvSpPr/>
      </dsp:nvSpPr>
      <dsp:spPr>
        <a:xfrm rot="3310531">
          <a:off x="4684605" y="2178542"/>
          <a:ext cx="762298" cy="15409"/>
        </a:xfrm>
        <a:custGeom>
          <a:avLst/>
          <a:gdLst/>
          <a:ahLst/>
          <a:cxnLst/>
          <a:rect l="0" t="0" r="0" b="0"/>
          <a:pathLst>
            <a:path>
              <a:moveTo>
                <a:pt x="0" y="7704"/>
              </a:moveTo>
              <a:lnTo>
                <a:pt x="762298" y="770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zh-CN" altLang="en-US" sz="1600" kern="1200">
            <a:latin typeface="微软雅黑" panose="020B0503020204020204" pitchFamily="34" charset="-122"/>
            <a:ea typeface="微软雅黑" panose="020B0503020204020204" pitchFamily="34" charset="-122"/>
          </a:endParaRPr>
        </a:p>
      </dsp:txBody>
      <dsp:txXfrm>
        <a:off x="5046697" y="2167190"/>
        <a:ext cx="38114" cy="38114"/>
      </dsp:txXfrm>
    </dsp:sp>
    <dsp:sp modelId="{D35A9D5E-BC6B-4637-9ADE-7C71B4259840}">
      <dsp:nvSpPr>
        <dsp:cNvPr id="0" name=""/>
        <dsp:cNvSpPr/>
      </dsp:nvSpPr>
      <dsp:spPr>
        <a:xfrm>
          <a:off x="5283415" y="2227058"/>
          <a:ext cx="2787744" cy="544151"/>
        </a:xfrm>
        <a:prstGeom prst="roundRect">
          <a:avLst>
            <a:gd name="adj" fmla="val 10000"/>
          </a:avLst>
        </a:prstGeom>
        <a:solidFill>
          <a:srgbClr val="3289A4"/>
        </a:solidFill>
        <a:ln w="12700" cap="flat" cmpd="sng" algn="ctr">
          <a:solidFill>
            <a:schemeClr val="bg1"/>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latin typeface="+mn-lt"/>
              <a:ea typeface="+mn-ea"/>
              <a:cs typeface="+mn-ea"/>
              <a:sym typeface="+mn-lt"/>
            </a:rPr>
            <a:t>120199 </a:t>
          </a:r>
          <a:r>
            <a:rPr lang="zh-CN" altLang="en-US" sz="1600" kern="1200" dirty="0">
              <a:latin typeface="+mn-lt"/>
              <a:ea typeface="+mn-ea"/>
              <a:cs typeface="+mn-ea"/>
              <a:sym typeface="+mn-lt"/>
            </a:rPr>
            <a:t>其他负荷超限</a:t>
          </a:r>
        </a:p>
      </dsp:txBody>
      <dsp:txXfrm>
        <a:off x="5299353" y="2242996"/>
        <a:ext cx="2755868" cy="512275"/>
      </dsp:txXfrm>
    </dsp:sp>
    <dsp:sp modelId="{FE1A39DD-45FB-404F-9016-B843A0A4D12D}">
      <dsp:nvSpPr>
        <dsp:cNvPr id="0" name=""/>
        <dsp:cNvSpPr/>
      </dsp:nvSpPr>
      <dsp:spPr>
        <a:xfrm rot="1849139">
          <a:off x="1607217" y="3613129"/>
          <a:ext cx="506900" cy="15409"/>
        </a:xfrm>
        <a:custGeom>
          <a:avLst/>
          <a:gdLst/>
          <a:ahLst/>
          <a:cxnLst/>
          <a:rect l="0" t="0" r="0" b="0"/>
          <a:pathLst>
            <a:path>
              <a:moveTo>
                <a:pt x="0" y="7704"/>
              </a:moveTo>
              <a:lnTo>
                <a:pt x="506900" y="77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zh-CN" altLang="en-US" sz="1600" kern="1200">
            <a:latin typeface="微软雅黑" panose="020B0503020204020204" pitchFamily="34" charset="-122"/>
            <a:ea typeface="微软雅黑" panose="020B0503020204020204" pitchFamily="34" charset="-122"/>
          </a:endParaRPr>
        </a:p>
      </dsp:txBody>
      <dsp:txXfrm>
        <a:off x="1847995" y="3608161"/>
        <a:ext cx="25345" cy="25345"/>
      </dsp:txXfrm>
    </dsp:sp>
    <dsp:sp modelId="{828E8BB4-AD7C-4DE2-9D22-9BC458B50834}">
      <dsp:nvSpPr>
        <dsp:cNvPr id="0" name=""/>
        <dsp:cNvSpPr/>
      </dsp:nvSpPr>
      <dsp:spPr>
        <a:xfrm>
          <a:off x="2078328" y="3478608"/>
          <a:ext cx="2769765" cy="544151"/>
        </a:xfrm>
        <a:prstGeom prst="roundRect">
          <a:avLst>
            <a:gd name="adj" fmla="val 10000"/>
          </a:avLst>
        </a:prstGeom>
        <a:solidFill>
          <a:srgbClr val="3289A4"/>
        </a:solidFill>
        <a:ln w="12700" cap="flat" cmpd="sng" algn="ctr">
          <a:solidFill>
            <a:schemeClr val="bg1"/>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latin typeface="+mn-lt"/>
              <a:ea typeface="+mn-ea"/>
              <a:cs typeface="+mn-ea"/>
              <a:sym typeface="+mn-lt"/>
            </a:rPr>
            <a:t>1202 </a:t>
          </a:r>
          <a:r>
            <a:rPr lang="zh-CN" altLang="en-US" sz="1600" kern="1200" dirty="0">
              <a:latin typeface="+mn-lt"/>
              <a:ea typeface="+mn-ea"/>
              <a:cs typeface="+mn-ea"/>
              <a:sym typeface="+mn-lt"/>
            </a:rPr>
            <a:t>操作错误</a:t>
          </a:r>
        </a:p>
      </dsp:txBody>
      <dsp:txXfrm>
        <a:off x="2094266" y="3494546"/>
        <a:ext cx="2737889" cy="512275"/>
      </dsp:txXfrm>
    </dsp:sp>
    <dsp:sp modelId="{E8D749F7-DD53-4C9F-9E64-036FA7DA480D}">
      <dsp:nvSpPr>
        <dsp:cNvPr id="0" name=""/>
        <dsp:cNvSpPr/>
      </dsp:nvSpPr>
      <dsp:spPr>
        <a:xfrm rot="18289469">
          <a:off x="4684605" y="3430091"/>
          <a:ext cx="762298" cy="15409"/>
        </a:xfrm>
        <a:custGeom>
          <a:avLst/>
          <a:gdLst/>
          <a:ahLst/>
          <a:cxnLst/>
          <a:rect l="0" t="0" r="0" b="0"/>
          <a:pathLst>
            <a:path>
              <a:moveTo>
                <a:pt x="0" y="7704"/>
              </a:moveTo>
              <a:lnTo>
                <a:pt x="762298" y="770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zh-CN" altLang="en-US" sz="1600" kern="1200">
            <a:latin typeface="微软雅黑" panose="020B0503020204020204" pitchFamily="34" charset="-122"/>
            <a:ea typeface="微软雅黑" panose="020B0503020204020204" pitchFamily="34" charset="-122"/>
          </a:endParaRPr>
        </a:p>
      </dsp:txBody>
      <dsp:txXfrm>
        <a:off x="5046697" y="3418739"/>
        <a:ext cx="38114" cy="38114"/>
      </dsp:txXfrm>
    </dsp:sp>
    <dsp:sp modelId="{767728A7-D5E5-4A60-91F8-01CBB058205E}">
      <dsp:nvSpPr>
        <dsp:cNvPr id="0" name=""/>
        <dsp:cNvSpPr/>
      </dsp:nvSpPr>
      <dsp:spPr>
        <a:xfrm>
          <a:off x="5283415" y="2852833"/>
          <a:ext cx="2823679" cy="544151"/>
        </a:xfrm>
        <a:prstGeom prst="roundRect">
          <a:avLst>
            <a:gd name="adj" fmla="val 10000"/>
          </a:avLst>
        </a:prstGeom>
        <a:solidFill>
          <a:srgbClr val="3289A4"/>
        </a:solidFill>
        <a:ln w="12700" cap="flat" cmpd="sng" algn="ctr">
          <a:solidFill>
            <a:schemeClr val="bg1"/>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latin typeface="+mn-lt"/>
              <a:ea typeface="+mn-ea"/>
              <a:cs typeface="+mn-ea"/>
              <a:sym typeface="+mn-lt"/>
            </a:rPr>
            <a:t>120201 </a:t>
          </a:r>
          <a:r>
            <a:rPr lang="zh-CN" altLang="en-US" sz="1600" kern="1200" dirty="0">
              <a:latin typeface="+mn-lt"/>
              <a:ea typeface="+mn-ea"/>
              <a:cs typeface="+mn-ea"/>
              <a:sym typeface="+mn-lt"/>
            </a:rPr>
            <a:t>误操作</a:t>
          </a:r>
        </a:p>
      </dsp:txBody>
      <dsp:txXfrm>
        <a:off x="5299353" y="2868771"/>
        <a:ext cx="2791803" cy="512275"/>
      </dsp:txXfrm>
    </dsp:sp>
    <dsp:sp modelId="{1F60F9B1-6ED7-41BD-85E6-26129510A27A}">
      <dsp:nvSpPr>
        <dsp:cNvPr id="0" name=""/>
        <dsp:cNvSpPr/>
      </dsp:nvSpPr>
      <dsp:spPr>
        <a:xfrm>
          <a:off x="4848094" y="3742979"/>
          <a:ext cx="435321" cy="15409"/>
        </a:xfrm>
        <a:custGeom>
          <a:avLst/>
          <a:gdLst/>
          <a:ahLst/>
          <a:cxnLst/>
          <a:rect l="0" t="0" r="0" b="0"/>
          <a:pathLst>
            <a:path>
              <a:moveTo>
                <a:pt x="0" y="7704"/>
              </a:moveTo>
              <a:lnTo>
                <a:pt x="435321" y="770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zh-CN" altLang="en-US" sz="1600" kern="1200">
            <a:latin typeface="微软雅黑" panose="020B0503020204020204" pitchFamily="34" charset="-122"/>
            <a:ea typeface="微软雅黑" panose="020B0503020204020204" pitchFamily="34" charset="-122"/>
          </a:endParaRPr>
        </a:p>
      </dsp:txBody>
      <dsp:txXfrm>
        <a:off x="5054871" y="3739800"/>
        <a:ext cx="21766" cy="21766"/>
      </dsp:txXfrm>
    </dsp:sp>
    <dsp:sp modelId="{639D7430-6367-4D67-86E0-8B7135737D4C}">
      <dsp:nvSpPr>
        <dsp:cNvPr id="0" name=""/>
        <dsp:cNvSpPr/>
      </dsp:nvSpPr>
      <dsp:spPr>
        <a:xfrm>
          <a:off x="5283415" y="3478608"/>
          <a:ext cx="2832658" cy="544151"/>
        </a:xfrm>
        <a:prstGeom prst="roundRect">
          <a:avLst>
            <a:gd name="adj" fmla="val 10000"/>
          </a:avLst>
        </a:prstGeom>
        <a:solidFill>
          <a:srgbClr val="3289A4"/>
        </a:solidFill>
        <a:ln w="12700" cap="flat" cmpd="sng" algn="ctr">
          <a:solidFill>
            <a:schemeClr val="bg1"/>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latin typeface="+mn-lt"/>
              <a:ea typeface="+mn-ea"/>
              <a:cs typeface="+mn-ea"/>
              <a:sym typeface="+mn-lt"/>
            </a:rPr>
            <a:t>120202 </a:t>
          </a:r>
          <a:r>
            <a:rPr lang="zh-CN" altLang="en-US" sz="1600" kern="1200" dirty="0">
              <a:latin typeface="+mn-lt"/>
              <a:ea typeface="+mn-ea"/>
              <a:cs typeface="+mn-ea"/>
              <a:sym typeface="+mn-lt"/>
            </a:rPr>
            <a:t>违章操作</a:t>
          </a:r>
          <a:endParaRPr lang="en-US" altLang="zh-CN" sz="1600" kern="1200" dirty="0">
            <a:latin typeface="+mn-lt"/>
            <a:ea typeface="+mn-ea"/>
            <a:cs typeface="+mn-ea"/>
            <a:sym typeface="+mn-lt"/>
          </a:endParaRPr>
        </a:p>
      </dsp:txBody>
      <dsp:txXfrm>
        <a:off x="5299353" y="3494546"/>
        <a:ext cx="2800782" cy="512275"/>
      </dsp:txXfrm>
    </dsp:sp>
    <dsp:sp modelId="{A1DD02B1-47AC-474A-859F-F9023D10865E}">
      <dsp:nvSpPr>
        <dsp:cNvPr id="0" name=""/>
        <dsp:cNvSpPr/>
      </dsp:nvSpPr>
      <dsp:spPr>
        <a:xfrm rot="3310531">
          <a:off x="4684605" y="4055866"/>
          <a:ext cx="762298" cy="15409"/>
        </a:xfrm>
        <a:custGeom>
          <a:avLst/>
          <a:gdLst/>
          <a:ahLst/>
          <a:cxnLst/>
          <a:rect l="0" t="0" r="0" b="0"/>
          <a:pathLst>
            <a:path>
              <a:moveTo>
                <a:pt x="0" y="7704"/>
              </a:moveTo>
              <a:lnTo>
                <a:pt x="762298" y="770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zh-CN" altLang="en-US" sz="1600" kern="1200">
            <a:latin typeface="微软雅黑" panose="020B0503020204020204" pitchFamily="34" charset="-122"/>
            <a:ea typeface="微软雅黑" panose="020B0503020204020204" pitchFamily="34" charset="-122"/>
          </a:endParaRPr>
        </a:p>
      </dsp:txBody>
      <dsp:txXfrm>
        <a:off x="5046697" y="4044513"/>
        <a:ext cx="38114" cy="38114"/>
      </dsp:txXfrm>
    </dsp:sp>
    <dsp:sp modelId="{689518B1-5C32-4953-B966-B9A940554EAC}">
      <dsp:nvSpPr>
        <dsp:cNvPr id="0" name=""/>
        <dsp:cNvSpPr/>
      </dsp:nvSpPr>
      <dsp:spPr>
        <a:xfrm>
          <a:off x="5283415" y="4104382"/>
          <a:ext cx="2832658" cy="544151"/>
        </a:xfrm>
        <a:prstGeom prst="roundRect">
          <a:avLst>
            <a:gd name="adj" fmla="val 10000"/>
          </a:avLst>
        </a:prstGeom>
        <a:solidFill>
          <a:srgbClr val="3289A4"/>
        </a:solidFill>
        <a:ln w="12700" cap="flat" cmpd="sng" algn="ctr">
          <a:solidFill>
            <a:schemeClr val="bg1"/>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latin typeface="+mn-lt"/>
              <a:ea typeface="+mn-ea"/>
              <a:cs typeface="+mn-ea"/>
              <a:sym typeface="+mn-lt"/>
            </a:rPr>
            <a:t>120299 </a:t>
          </a:r>
          <a:r>
            <a:rPr lang="zh-CN" altLang="en-US" sz="1600" kern="1200" dirty="0">
              <a:latin typeface="+mn-lt"/>
              <a:ea typeface="+mn-ea"/>
              <a:cs typeface="+mn-ea"/>
              <a:sym typeface="+mn-lt"/>
            </a:rPr>
            <a:t>其他操作错误</a:t>
          </a:r>
          <a:endParaRPr lang="en-US" altLang="zh-CN" sz="1600" kern="1200" dirty="0">
            <a:latin typeface="+mn-lt"/>
            <a:ea typeface="+mn-ea"/>
            <a:cs typeface="+mn-ea"/>
            <a:sym typeface="+mn-lt"/>
          </a:endParaRPr>
        </a:p>
      </dsp:txBody>
      <dsp:txXfrm>
        <a:off x="5299353" y="4120320"/>
        <a:ext cx="2800782" cy="512275"/>
      </dsp:txXfrm>
    </dsp:sp>
    <dsp:sp modelId="{FCCE333B-1B1D-4E99-95FE-A1DEDB6207A3}">
      <dsp:nvSpPr>
        <dsp:cNvPr id="0" name=""/>
        <dsp:cNvSpPr/>
      </dsp:nvSpPr>
      <dsp:spPr>
        <a:xfrm rot="3829206">
          <a:off x="1367320" y="3926016"/>
          <a:ext cx="986695" cy="15409"/>
        </a:xfrm>
        <a:custGeom>
          <a:avLst/>
          <a:gdLst/>
          <a:ahLst/>
          <a:cxnLst/>
          <a:rect l="0" t="0" r="0" b="0"/>
          <a:pathLst>
            <a:path>
              <a:moveTo>
                <a:pt x="0" y="7704"/>
              </a:moveTo>
              <a:lnTo>
                <a:pt x="986695" y="77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zh-CN" altLang="en-US" sz="1600" kern="1200">
            <a:latin typeface="微软雅黑" panose="020B0503020204020204" pitchFamily="34" charset="-122"/>
            <a:ea typeface="微软雅黑" panose="020B0503020204020204" pitchFamily="34" charset="-122"/>
          </a:endParaRPr>
        </a:p>
      </dsp:txBody>
      <dsp:txXfrm>
        <a:off x="1836000" y="3909054"/>
        <a:ext cx="49334" cy="49334"/>
      </dsp:txXfrm>
    </dsp:sp>
    <dsp:sp modelId="{C85B07F1-BAF0-4E1A-98BF-04331A90ABBA}">
      <dsp:nvSpPr>
        <dsp:cNvPr id="0" name=""/>
        <dsp:cNvSpPr/>
      </dsp:nvSpPr>
      <dsp:spPr>
        <a:xfrm>
          <a:off x="2078328" y="4104382"/>
          <a:ext cx="2711769" cy="544151"/>
        </a:xfrm>
        <a:prstGeom prst="roundRect">
          <a:avLst>
            <a:gd name="adj" fmla="val 10000"/>
          </a:avLst>
        </a:prstGeom>
        <a:solidFill>
          <a:srgbClr val="3289A4"/>
        </a:solidFill>
        <a:ln w="12700" cap="flat" cmpd="sng" algn="ctr">
          <a:solidFill>
            <a:schemeClr val="bg1"/>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latin typeface="+mn-lt"/>
              <a:ea typeface="+mn-ea"/>
              <a:cs typeface="+mn-ea"/>
              <a:sym typeface="+mn-lt"/>
            </a:rPr>
            <a:t>1203 </a:t>
          </a:r>
          <a:r>
            <a:rPr lang="zh-CN" altLang="en-US" sz="1600" kern="1200" dirty="0">
              <a:latin typeface="+mn-lt"/>
              <a:ea typeface="+mn-ea"/>
              <a:cs typeface="+mn-ea"/>
              <a:sym typeface="+mn-lt"/>
            </a:rPr>
            <a:t>监护失误</a:t>
          </a:r>
        </a:p>
      </dsp:txBody>
      <dsp:txXfrm>
        <a:off x="2094266" y="4120320"/>
        <a:ext cx="2679893" cy="512275"/>
      </dsp:txXfrm>
    </dsp:sp>
    <dsp:sp modelId="{2A39D591-7964-4AF0-A6D1-C9EA2D943D99}">
      <dsp:nvSpPr>
        <dsp:cNvPr id="0" name=""/>
        <dsp:cNvSpPr/>
      </dsp:nvSpPr>
      <dsp:spPr>
        <a:xfrm rot="4467012">
          <a:off x="1048731" y="4265498"/>
          <a:ext cx="1623873" cy="15409"/>
        </a:xfrm>
        <a:custGeom>
          <a:avLst/>
          <a:gdLst/>
          <a:ahLst/>
          <a:cxnLst/>
          <a:rect l="0" t="0" r="0" b="0"/>
          <a:pathLst>
            <a:path>
              <a:moveTo>
                <a:pt x="0" y="7704"/>
              </a:moveTo>
              <a:lnTo>
                <a:pt x="1623873" y="770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90000"/>
            </a:lnSpc>
            <a:spcBef>
              <a:spcPct val="0"/>
            </a:spcBef>
            <a:spcAft>
              <a:spcPct val="35000"/>
            </a:spcAft>
            <a:buNone/>
          </a:pPr>
          <a:endParaRPr lang="zh-CN" altLang="en-US" sz="1600" kern="1200">
            <a:latin typeface="微软雅黑" panose="020B0503020204020204" pitchFamily="34" charset="-122"/>
            <a:ea typeface="微软雅黑" panose="020B0503020204020204" pitchFamily="34" charset="-122"/>
          </a:endParaRPr>
        </a:p>
      </dsp:txBody>
      <dsp:txXfrm>
        <a:off x="1820071" y="4232606"/>
        <a:ext cx="81193" cy="81193"/>
      </dsp:txXfrm>
    </dsp:sp>
    <dsp:sp modelId="{A027C930-C8EE-445A-8A1B-6E633DB2C35F}">
      <dsp:nvSpPr>
        <dsp:cNvPr id="0" name=""/>
        <dsp:cNvSpPr/>
      </dsp:nvSpPr>
      <dsp:spPr>
        <a:xfrm>
          <a:off x="2078328" y="4730157"/>
          <a:ext cx="3728930" cy="650528"/>
        </a:xfrm>
        <a:prstGeom prst="roundRect">
          <a:avLst>
            <a:gd name="adj" fmla="val 10000"/>
          </a:avLst>
        </a:prstGeom>
        <a:solidFill>
          <a:srgbClr val="3289A4"/>
        </a:solidFill>
        <a:ln w="12700" cap="flat" cmpd="sng" algn="ctr">
          <a:solidFill>
            <a:schemeClr val="bg1"/>
          </a:solidFill>
          <a:prstDash val="solid"/>
          <a:miter lim="800000"/>
        </a:ln>
        <a:effectLst>
          <a:innerShdw blurRad="63500" dist="50800" dir="13500000">
            <a:prstClr val="black">
              <a:alpha val="50000"/>
            </a:prstClr>
          </a:innerShdw>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altLang="zh-CN" sz="1600" kern="1200" dirty="0">
              <a:latin typeface="+mn-lt"/>
              <a:ea typeface="+mn-ea"/>
              <a:cs typeface="+mn-ea"/>
              <a:sym typeface="+mn-lt"/>
            </a:rPr>
            <a:t>1299 </a:t>
          </a:r>
          <a:r>
            <a:rPr lang="zh-CN" altLang="en-US" sz="1600" kern="1200" dirty="0">
              <a:latin typeface="+mn-lt"/>
              <a:ea typeface="+mn-ea"/>
              <a:cs typeface="+mn-ea"/>
              <a:sym typeface="+mn-lt"/>
            </a:rPr>
            <a:t>其他行为性危险有害因素</a:t>
          </a:r>
        </a:p>
      </dsp:txBody>
      <dsp:txXfrm>
        <a:off x="2097381" y="4749210"/>
        <a:ext cx="3690824" cy="6124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447266-4B16-402E-8348-FA727FF0551F}">
      <dsp:nvSpPr>
        <dsp:cNvPr id="0" name=""/>
        <dsp:cNvSpPr/>
      </dsp:nvSpPr>
      <dsp:spPr>
        <a:xfrm>
          <a:off x="306364" y="947366"/>
          <a:ext cx="5245213" cy="3496834"/>
        </a:xfrm>
        <a:prstGeom prst="swooshArrow">
          <a:avLst>
            <a:gd name="adj1" fmla="val 25000"/>
            <a:gd name="adj2" fmla="val 25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2A7839ED-B818-4213-8296-9CD32CC5956E}">
      <dsp:nvSpPr>
        <dsp:cNvPr id="0" name=""/>
        <dsp:cNvSpPr/>
      </dsp:nvSpPr>
      <dsp:spPr>
        <a:xfrm>
          <a:off x="699730" y="3651207"/>
          <a:ext cx="174254" cy="174254"/>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C4EB2C22-F351-41DB-B8B7-0171179F1779}">
      <dsp:nvSpPr>
        <dsp:cNvPr id="0" name=""/>
        <dsp:cNvSpPr/>
      </dsp:nvSpPr>
      <dsp:spPr>
        <a:xfrm>
          <a:off x="1044164" y="3705565"/>
          <a:ext cx="3510736" cy="3169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334" tIns="0" rIns="0" bIns="0" numCol="1" spcCol="1270" anchor="t" anchorCtr="0">
          <a:noAutofit/>
        </a:bodyPr>
        <a:lstStyle/>
        <a:p>
          <a:pPr marL="0" lvl="0" indent="0" algn="l" defTabSz="1066800">
            <a:lnSpc>
              <a:spcPct val="90000"/>
            </a:lnSpc>
            <a:spcBef>
              <a:spcPct val="0"/>
            </a:spcBef>
            <a:spcAft>
              <a:spcPct val="35000"/>
            </a:spcAft>
            <a:buNone/>
          </a:pPr>
          <a:r>
            <a:rPr lang="zh-CN" altLang="en-US" sz="2400" b="0" kern="1200" dirty="0">
              <a:solidFill>
                <a:schemeClr val="tx1"/>
              </a:solidFill>
              <a:latin typeface="+mn-lt"/>
              <a:ea typeface="+mn-ea"/>
              <a:cs typeface="+mn-ea"/>
              <a:sym typeface="+mn-lt"/>
            </a:rPr>
            <a:t>事故频发倾向理论</a:t>
          </a:r>
        </a:p>
      </dsp:txBody>
      <dsp:txXfrm>
        <a:off x="1044164" y="3705565"/>
        <a:ext cx="3510736" cy="316994"/>
      </dsp:txXfrm>
    </dsp:sp>
    <dsp:sp modelId="{1110D061-47A3-4577-BA83-489085A03C59}">
      <dsp:nvSpPr>
        <dsp:cNvPr id="0" name=""/>
        <dsp:cNvSpPr/>
      </dsp:nvSpPr>
      <dsp:spPr>
        <a:xfrm>
          <a:off x="1520322" y="2825016"/>
          <a:ext cx="272746" cy="272746"/>
        </a:xfrm>
        <a:prstGeom prst="ellipse">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B045F6A-C9BF-4219-AF8D-971BEA29281B}">
      <dsp:nvSpPr>
        <dsp:cNvPr id="0" name=""/>
        <dsp:cNvSpPr/>
      </dsp:nvSpPr>
      <dsp:spPr>
        <a:xfrm>
          <a:off x="750158" y="4091838"/>
          <a:ext cx="3947528" cy="5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523" tIns="0" rIns="0" bIns="0" numCol="1" spcCol="1270" anchor="t" anchorCtr="0">
          <a:noAutofit/>
        </a:bodyPr>
        <a:lstStyle/>
        <a:p>
          <a:pPr marL="0" lvl="0" indent="0" algn="l" defTabSz="1066800">
            <a:lnSpc>
              <a:spcPct val="90000"/>
            </a:lnSpc>
            <a:spcBef>
              <a:spcPct val="0"/>
            </a:spcBef>
            <a:spcAft>
              <a:spcPct val="35000"/>
            </a:spcAft>
            <a:buNone/>
          </a:pPr>
          <a:r>
            <a:rPr lang="zh-CN" altLang="en-US" sz="2400" b="0" kern="1200" dirty="0">
              <a:solidFill>
                <a:prstClr val="black"/>
              </a:solidFill>
              <a:latin typeface="+mn-lt"/>
              <a:ea typeface="+mn-ea"/>
              <a:cs typeface="+mn-ea"/>
              <a:sym typeface="+mn-lt"/>
            </a:rPr>
            <a:t>海因里希事故因果连锁理论</a:t>
          </a:r>
        </a:p>
      </dsp:txBody>
      <dsp:txXfrm>
        <a:off x="750158" y="4091838"/>
        <a:ext cx="3947528" cy="550134"/>
      </dsp:txXfrm>
    </dsp:sp>
    <dsp:sp modelId="{A036511B-050F-4B29-B941-BD212372018E}">
      <dsp:nvSpPr>
        <dsp:cNvPr id="0" name=""/>
        <dsp:cNvSpPr/>
      </dsp:nvSpPr>
      <dsp:spPr>
        <a:xfrm>
          <a:off x="1891144" y="2416638"/>
          <a:ext cx="363661" cy="363661"/>
        </a:xfrm>
        <a:prstGeom prst="ellipse">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294D7D9-E899-42EA-9801-268C99051F51}">
      <dsp:nvSpPr>
        <dsp:cNvPr id="0" name=""/>
        <dsp:cNvSpPr/>
      </dsp:nvSpPr>
      <dsp:spPr>
        <a:xfrm>
          <a:off x="2737925" y="2638694"/>
          <a:ext cx="3578132" cy="410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2697" tIns="0" rIns="0" bIns="0" numCol="1" spcCol="1270" anchor="t" anchorCtr="0">
          <a:noAutofit/>
        </a:bodyPr>
        <a:lstStyle/>
        <a:p>
          <a:pPr marL="0" lvl="0" indent="0" algn="l" defTabSz="1066800">
            <a:lnSpc>
              <a:spcPct val="90000"/>
            </a:lnSpc>
            <a:spcBef>
              <a:spcPct val="0"/>
            </a:spcBef>
            <a:spcAft>
              <a:spcPct val="35000"/>
            </a:spcAft>
            <a:buNone/>
          </a:pPr>
          <a:r>
            <a:rPr lang="zh-CN" altLang="en-US" sz="2400" b="0" kern="1200" dirty="0">
              <a:solidFill>
                <a:schemeClr val="tx1"/>
              </a:solidFill>
              <a:latin typeface="+mn-lt"/>
              <a:ea typeface="+mn-ea"/>
              <a:cs typeface="+mn-ea"/>
              <a:sym typeface="+mn-lt"/>
            </a:rPr>
            <a:t>能量意外释放理论</a:t>
          </a:r>
        </a:p>
      </dsp:txBody>
      <dsp:txXfrm>
        <a:off x="2737925" y="2638694"/>
        <a:ext cx="3578132" cy="410538"/>
      </dsp:txXfrm>
    </dsp:sp>
    <dsp:sp modelId="{735A9347-548C-49F1-B9F0-AB2570F7C9E4}">
      <dsp:nvSpPr>
        <dsp:cNvPr id="0" name=""/>
        <dsp:cNvSpPr/>
      </dsp:nvSpPr>
      <dsp:spPr>
        <a:xfrm>
          <a:off x="2335130" y="2125074"/>
          <a:ext cx="469729" cy="469729"/>
        </a:xfrm>
        <a:prstGeom prst="ellipse">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8A22B23C-2408-42E8-B40F-08A3EECD3DC7}">
      <dsp:nvSpPr>
        <dsp:cNvPr id="0" name=""/>
        <dsp:cNvSpPr/>
      </dsp:nvSpPr>
      <dsp:spPr>
        <a:xfrm>
          <a:off x="3229317" y="2164450"/>
          <a:ext cx="2403940" cy="450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900" tIns="0" rIns="0" bIns="0" numCol="1" spcCol="1270" anchor="t" anchorCtr="0">
          <a:noAutofit/>
        </a:bodyPr>
        <a:lstStyle/>
        <a:p>
          <a:pPr marL="0" lvl="0" indent="0" algn="l" defTabSz="1066800">
            <a:lnSpc>
              <a:spcPct val="90000"/>
            </a:lnSpc>
            <a:spcBef>
              <a:spcPct val="0"/>
            </a:spcBef>
            <a:spcAft>
              <a:spcPct val="35000"/>
            </a:spcAft>
            <a:buNone/>
          </a:pPr>
          <a:r>
            <a:rPr lang="zh-CN" altLang="en-US" sz="2400" b="0" kern="1200" dirty="0">
              <a:latin typeface="+mn-lt"/>
              <a:ea typeface="+mn-ea"/>
              <a:cs typeface="+mn-ea"/>
              <a:sym typeface="+mn-lt"/>
            </a:rPr>
            <a:t>轨道交叉理论</a:t>
          </a:r>
        </a:p>
      </dsp:txBody>
      <dsp:txXfrm>
        <a:off x="3229317" y="2164450"/>
        <a:ext cx="2403940" cy="450314"/>
      </dsp:txXfrm>
    </dsp:sp>
    <dsp:sp modelId="{E5A2EF35-D682-487B-A154-3F10CA2FB56D}">
      <dsp:nvSpPr>
        <dsp:cNvPr id="0" name=""/>
        <dsp:cNvSpPr/>
      </dsp:nvSpPr>
      <dsp:spPr>
        <a:xfrm>
          <a:off x="4459944" y="1385172"/>
          <a:ext cx="598526" cy="598526"/>
        </a:xfrm>
        <a:prstGeom prst="ellipse">
          <a:avLst/>
        </a:prstGeom>
        <a:gradFill rotWithShape="0">
          <a:gsLst>
            <a:gs pos="0">
              <a:schemeClr val="tx2">
                <a:lumMod val="50000"/>
              </a:schemeClr>
            </a:gs>
            <a:gs pos="100000">
              <a:schemeClr val="tx1">
                <a:lumMod val="50000"/>
                <a:lumOff val="50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A63EC43-2FB0-463B-9D3D-2F575163581D}">
      <dsp:nvSpPr>
        <dsp:cNvPr id="0" name=""/>
        <dsp:cNvSpPr/>
      </dsp:nvSpPr>
      <dsp:spPr>
        <a:xfrm>
          <a:off x="5114577" y="1463188"/>
          <a:ext cx="2329828" cy="4282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7147" tIns="0" rIns="0" bIns="0" numCol="1" spcCol="1270" anchor="t" anchorCtr="0">
          <a:noAutofit/>
        </a:bodyPr>
        <a:lstStyle/>
        <a:p>
          <a:pPr marL="0" lvl="0" indent="0" algn="l" defTabSz="1066800">
            <a:lnSpc>
              <a:spcPct val="90000"/>
            </a:lnSpc>
            <a:spcBef>
              <a:spcPct val="0"/>
            </a:spcBef>
            <a:spcAft>
              <a:spcPct val="35000"/>
            </a:spcAft>
            <a:buNone/>
          </a:pPr>
          <a:r>
            <a:rPr lang="zh-CN" altLang="en-US" sz="2400" b="0" kern="1200" dirty="0">
              <a:latin typeface="+mn-lt"/>
              <a:ea typeface="+mn-ea"/>
              <a:cs typeface="+mn-ea"/>
              <a:sym typeface="+mn-lt"/>
            </a:rPr>
            <a:t>系统安全理论</a:t>
          </a:r>
        </a:p>
      </dsp:txBody>
      <dsp:txXfrm>
        <a:off x="5114577" y="1463188"/>
        <a:ext cx="2329828" cy="42828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38:52.463"/>
    </inkml:context>
    <inkml:brush xml:id="br0">
      <inkml:brushProperty name="width" value="0.05292" units="cm"/>
      <inkml:brushProperty name="height" value="0.05292" units="cm"/>
      <inkml:brushProperty name="color" value="#FF0000"/>
    </inkml:brush>
  </inkml:definitions>
  <inkml:trace contextRef="#ctx0" brushRef="#br0">1228 18966 0,'28'0'78</inkml:trace>
</inkml:ink>
</file>

<file path=ppt/ink/ink2.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40:48.069"/>
    </inkml:context>
    <inkml:brush xml:id="br0">
      <inkml:brushProperty name="width" value="0.05292" units="cm"/>
      <inkml:brushProperty name="height" value="0.05292" units="cm"/>
      <inkml:brushProperty name="color" value="#FF0000"/>
    </inkml:brush>
  </inkml:definitions>
  <inkml:trace contextRef="#ctx0" brushRef="#br0">29175 12012 0,'0'18'15,"0"-18"1,0 0 31</inkml:trace>
  <inkml:trace contextRef="#ctx0" brushRef="#br0" timeOffset="341">29175 12030 0,'0'0'16,"0"0"15,0 17-15,0-17-1,0 18 1,0-18 31,0 0-32,0 0 1,0 18 31</inkml:trace>
</inkml:ink>
</file>

<file path=ppt/ink/ink3.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41:19.332"/>
    </inkml:context>
    <inkml:brush xml:id="br0">
      <inkml:brushProperty name="width" value="0.05292" units="cm"/>
      <inkml:brushProperty name="height" value="0.05292" units="cm"/>
      <inkml:brushProperty name="color" value="#FF0000"/>
    </inkml:brush>
  </inkml:definitions>
  <inkml:trace contextRef="#ctx0" brushRef="#br0">29016 5644 0,'0'-17'31,"0"17"16,0 0-47,18 0 16,-18 0 30,0 0-46,17 0 63,-17 0-63,0 0 0,0 0 47,0 0-32,0 0 16,0-18-31,0 1 32,0 17-32,18 0 46,-36 0-30,18-18 0,0 36 15,0-18-16,0 0 1</inkml:trace>
  <inkml:trace contextRef="#ctx0" brushRef="#br0" timeOffset="26591">31750 16581 0,'71'123'15,"-71"-141"16,70 107-15,36-19 0</inkml:trace>
</inkml:ink>
</file>

<file path=ppt/ink/ink4.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43:08.572"/>
    </inkml:context>
    <inkml:brush xml:id="br0">
      <inkml:brushProperty name="width" value="0.05292" units="cm"/>
      <inkml:brushProperty name="height" value="0.05292" units="cm"/>
      <inkml:brushProperty name="color" value="#FF0000"/>
    </inkml:brush>
  </inkml:definitions>
  <inkml:trace contextRef="#ctx0" brushRef="#br0">26705 10231 0,'36'-18'31,"-36"18"-15</inkml:trace>
  <inkml:trace contextRef="#ctx0" brushRef="#br0" timeOffset="13113">29845 12823 0,'18'0'47,"-18"0"-32,0 0-15</inkml:trace>
</inkml:ink>
</file>

<file path=ppt/ink/ink5.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43:27.946"/>
    </inkml:context>
    <inkml:brush xml:id="br0">
      <inkml:brushProperty name="width" value="0.05292" units="cm"/>
      <inkml:brushProperty name="height" value="0.05292" units="cm"/>
      <inkml:brushProperty name="color" value="#FF0000"/>
    </inkml:brush>
  </inkml:definitions>
  <inkml:trace contextRef="#ctx0" brushRef="#br0">15487 19032 0,'18'19086'0,"-18"-19086"47,0-18-31,0 18-1,0 18 17,0-36-17,0 18 63,-18 0-78,18 0 0,0 0 16,0 0-1,0 0 17,18 18-1,-18-18-31,0 0 31,0 17 0,0 1-15,17-18-1,-17-18 17,0 18-17,0 0 1,0 18 31,0 0-16,18-18-31</inkml:trace>
  <inkml:trace contextRef="#ctx0" brushRef="#br0" timeOffset="1901">21572 9208 0,'18'0'15,"-18"0"16,18 0-15,-18 0 0,0 0-1,17 0 16,-17 0 1,0-18-17,0 36 16,0-18-15,0 0 0,18 0 15,-18 0-16,0 0 1</inkml:trace>
  <inkml:trace contextRef="#ctx0" brushRef="#br0" timeOffset="3659">21643 9208 0,'0'0'31,"0"0"-16,0 0 17,0 0-17,0 0 16,0-18-15,0 18 0,0 18 15,0-18-16,0 0 17,0 0-1,0 0-31,0 0 31,0 0-31,0 0 47,0 0 0,0 0-32,-18 0-15,18 0 16,0 0 15,0 0-15,18 0 15,-18 0-16,0 0 1,-18 0 15,18 0 0,18 0-15,-18 0 0,0 0 30,0 17-46,0-17 32,0-17-17,0 17 1,-18 0 15,18-18-15,0 36 30,0-18-46,18 0 32,-36 0-32,18 0 31,18 0-16,-18 0 32,0 0-47,0 0 31,-18 0 1,36 0-17,-36 0 16,18 0-31,18 0 32,-18 0-1,0 0-16,0 0 1,-18 0 0,36 0 30,-18 0-46,0 0 32,0 17-17,0-34 1,0 17 15,0 0-15,-18 0 15,18 0 0,0 0-15,0 0-1,0 0 1,18 0 31,-18 17-47,0-34 31,18-1 0,-1 0-15</inkml:trace>
  <inkml:trace contextRef="#ctx0" brushRef="#br0" timeOffset="6400">12594 14270 0,'0'-35'32,"0"35"-17,0 0 1,18-18 31,17 0-47</inkml:trace>
  <inkml:trace contextRef="#ctx0" brushRef="#br0" timeOffset="7984">17268 19032 0</inkml:trace>
</inkml:ink>
</file>

<file path=ppt/ink/ink6.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44:53.625"/>
    </inkml:context>
    <inkml:brush xml:id="br0">
      <inkml:brushProperty name="width" value="0.05292" units="cm"/>
      <inkml:brushProperty name="height" value="0.05292" units="cm"/>
      <inkml:brushProperty name="color" value="#FF0000"/>
    </inkml:brush>
  </inkml:definitions>
  <inkml:trace contextRef="#ctx0" brushRef="#br0">24059 13917 0,'-17'-18'16,"34"36"31,-17-18-47,0 0 31,0 0-16,-17 0 17,17-18-17,0 18 16,0 0-15,0 0 0,0 0 15,0 0 0,17 0-15,-17 0 15,18 0-16,0 0 1,-18-17 0</inkml:trace>
  <inkml:trace contextRef="#ctx0" brushRef="#br0" timeOffset="1516">29210 14235 0,'18'17'15,"-36"-34"-15,18-1 32,0 18-17,0 0 1</inkml:trace>
</inkml:ink>
</file>

<file path=ppt/ink/ink7.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45:33.078"/>
    </inkml:context>
    <inkml:brush xml:id="br0">
      <inkml:brushProperty name="width" value="0.05292" units="cm"/>
      <inkml:brushProperty name="height" value="0.05292" units="cm"/>
      <inkml:brushProperty name="color" value="#FF0000"/>
    </inkml:brush>
  </inkml:definitions>
  <inkml:trace contextRef="#ctx0" brushRef="#br0">18521 11148 0</inkml:trace>
</inkml:ink>
</file>

<file path=ppt/ink/ink8.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46:05.482"/>
    </inkml:context>
    <inkml:brush xml:id="br0">
      <inkml:brushProperty name="width" value="0.05292" units="cm"/>
      <inkml:brushProperty name="height" value="0.05292" units="cm"/>
      <inkml:brushProperty name="color" value="#FF0000"/>
    </inkml:brush>
  </inkml:definitions>
  <inkml:trace contextRef="#ctx0" brushRef="#br0">23407 10054 0,'0'0'0,"0"0"16,0 0 46,0 0-62,0 0 16,17 0 62,-17 18-78,0-18 15,0 0 95,0-18-95,0 18-15,18 18 0,-18-18 16</inkml:trace>
  <inkml:trace contextRef="#ctx0" brushRef="#br0" timeOffset="3739">29298 10142 0,'-17'0'15,"34"18"32,-17-18-31,0 0-16,0 18 46,18-1-46,-18 1 32,-18-18-17,18 0 16,0 0-31,18 0 32,-18 0 30,17 0-62,-17 0 62,18 0-62,-18 0 16,18 0 46,-18-18-62,17 18 0,1 18 32,0-18-32,-18 0 0,0 0 31,0 0 0,0 0-15,17 0 15,-17 0-16,18 18 1,-18-18 15,0 0 0,0-18-31,0 18 32,18 0-1,-18 0-16,0 0 63,0 18-78,0-18 16,0 0-16,0 0 16,0 0-1,0 0 16,0 0-15,0 0 15,0 0-15,0 0 15,0 0-15,0 0 15,0 0-16,0 0 17,0 0-1,0 0-31,0 0 31,0 0-15,0 0 15,0 0-16,0 0 17,0 0-32,0 0 31,0 0-16,0 17 48,0-34-63,0 17 15,0 0-15,0 0 63,0 0-63,-18 0 31,18 17-31,0-17 62,18 0-62,-36 0 16,0-17 0,18 17 15,-17 0-16,17 0 48,-18 0-63,18 0 15,0 0 32</inkml:trace>
  <inkml:trace contextRef="#ctx0" brushRef="#br0" timeOffset="5413">14640 19032 0,'0'19368'15,"0"-19368"17</inkml:trace>
  <inkml:trace contextRef="#ctx0" brushRef="#br0" timeOffset="6307">15064 19032 0,'17'22596'16</inkml:trace>
  <inkml:trace contextRef="#ctx0" brushRef="#br0" timeOffset="7523">28593 9701 0</inkml:trace>
</inkml:ink>
</file>

<file path=ppt/ink/ink9.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48:55.580"/>
    </inkml:context>
    <inkml:brush xml:id="br0">
      <inkml:brushProperty name="width" value="0.05292" units="cm"/>
      <inkml:brushProperty name="height" value="0.05292" units="cm"/>
      <inkml:brushProperty name="color" value="#FF0000"/>
    </inkml:brush>
  </inkml:definitions>
  <inkml:trace contextRef="#ctx0" brushRef="#br0">23530 6015 0,'-17'-18'31,"34"18"1,-17 0-17,0 0 16,0 0-15,0 0 0,0 0 15,0 0 0,0 0-31,0 0 31,0 0-15,0 0 15,0 0-15,18 0 15,-18 18-16,18-18 17,-36 0-1,18-18-31,-18 18 62,36 0-62,-18 0 0,0 0 63,-18 0-63,36 0 0,-18 18 31,0-18-16,-18-18 17,18 18-1,0 0 0,-17 18-31</inkml:trace>
</inkml:ink>
</file>

<file path=ppt/ink/ink10.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50:05.212"/>
    </inkml:context>
    <inkml:brush xml:id="br0">
      <inkml:brushProperty name="width" value="0.05292" units="cm"/>
      <inkml:brushProperty name="height" value="0.05292" units="cm"/>
      <inkml:brushProperty name="color" value="#FF0000"/>
    </inkml:brush>
  </inkml:definitions>
  <inkml:trace contextRef="#ctx0" brushRef="#br0">22313 15928 0,'18'0'16</inkml:trace>
</inkml:ink>
</file>

<file path=ppt/ink/ink11.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51:53.976"/>
    </inkml:context>
    <inkml:brush xml:id="br0">
      <inkml:brushProperty name="width" value="0.05292" units="cm"/>
      <inkml:brushProperty name="height" value="0.05292" units="cm"/>
      <inkml:brushProperty name="color" value="#FF0000"/>
    </inkml:brush>
  </inkml:definitions>
  <inkml:trace contextRef="#ctx0" brushRef="#br0">31009 17868 0,'0'-53'171,"0"71"-140,-17-36 141,34 1 0,18 34-79,-17 1 48,-18-53-126,0 17 16,0 18-15,0 18 78,0-18 15,0-18-94,53 71 141</inkml:trace>
</inkml:ink>
</file>

<file path=ppt/ink/ink12.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55:37.871"/>
    </inkml:context>
    <inkml:brush xml:id="br0">
      <inkml:brushProperty name="width" value="0.05292" units="cm"/>
      <inkml:brushProperty name="height" value="0.05292" units="cm"/>
      <inkml:brushProperty name="color" value="#FF0000"/>
    </inkml:brush>
  </inkml:definitions>
  <inkml:trace contextRef="#ctx0" brushRef="#br0">29386 11042 0,'-17'0'31,"34"0"-31,-34 0 31,17 0-15,-18-18 15,0 18-15,1 0-1,-1 0 32,18-17-47,-17 17 31</inkml:trace>
</inkml:ink>
</file>

<file path=ppt/ink/ink13.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56:29.184"/>
    </inkml:context>
    <inkml:brush xml:id="br0">
      <inkml:brushProperty name="width" value="0.05292" units="cm"/>
      <inkml:brushProperty name="height" value="0.05292" units="cm"/>
      <inkml:brushProperty name="color" value="#FF0000"/>
    </inkml:brush>
  </inkml:definitions>
  <inkml:trace contextRef="#ctx0" brushRef="#br0">28434 11148 0,'-18'-18'32,"36"18"-17,-18 18 1,0-1 15,0-17 0,0 18-15,0-18-1,0 0 1,0 0 15,0 0 0,0 0-15,18 0 15,-18 0-31,0 0 94,0 0-79,17 18-15,-17-18 47,-17-18-47,34 18 16</inkml:trace>
</inkml:ink>
</file>

<file path=ppt/ink/ink14.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56:50.564"/>
    </inkml:context>
    <inkml:brush xml:id="br0">
      <inkml:brushProperty name="width" value="0.05292" units="cm"/>
      <inkml:brushProperty name="height" value="0.05292" units="cm"/>
      <inkml:brushProperty name="color" value="#FF0000"/>
    </inkml:brush>
  </inkml:definitions>
  <inkml:trace contextRef="#ctx0" brushRef="#br0">26123 9137 0,'18'18'15,"-18"-18"16,0-18-15,0 18 0,0 0 30,0 0-30,0 0 31,17 18-47,-17-18 15,18 0 32,-18 0-31,18 0-16,17 0 31</inkml:trace>
  <inkml:trace contextRef="#ctx0" brushRef="#br0" timeOffset="4954">30074 10231 0,'0'17'31,"0"-17"-31,0 18 31,0-18-15,0-18 15,-17 18-16,17 0 17,0 18-17</inkml:trace>
  <inkml:trace contextRef="#ctx0" brushRef="#br0" timeOffset="12568">30215 12735 0,'-35'36'31</inkml:trace>
  <inkml:trace contextRef="#ctx0" brushRef="#br0" timeOffset="15877">28258 14023 0,'70'35'16,"-88"-52"0,36 17 15,-18 0-16,0 0 1,0 0 0,0 0 30,0 0-46,-18 0 47,18 0-47</inkml:trace>
</inkml:ink>
</file>

<file path=ppt/ink/ink15.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57:26.116"/>
    </inkml:context>
    <inkml:brush xml:id="br0">
      <inkml:brushProperty name="width" value="0.05292" units="cm"/>
      <inkml:brushProperty name="height" value="0.05292" units="cm"/>
      <inkml:brushProperty name="color" value="#FF0000"/>
    </inkml:brush>
  </inkml:definitions>
  <inkml:trace contextRef="#ctx0" brushRef="#br0">17780 10619 0,'-18'0'0,"18"0"31,-17 17 0,-1-17-15,0-17-1,18-1 17</inkml:trace>
</inkml:ink>
</file>

<file path=ppt/ink/ink16.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58:15.973"/>
    </inkml:context>
    <inkml:brush xml:id="br0">
      <inkml:brushProperty name="width" value="0.05292" units="cm"/>
      <inkml:brushProperty name="height" value="0.05292" units="cm"/>
      <inkml:brushProperty name="color" value="#FF0000"/>
    </inkml:brush>
  </inkml:definitions>
  <inkml:trace contextRef="#ctx0" brushRef="#br0">12735 7990 0,'36'53'15,"-54"-70"16,36-1-15,-36 18 15,18 0-15,18 18 15,-18-18-15,0-18-1,0 18 16,0 0-15,-18 0 15,36 0 0,-18 18-31,0-36 47,17 0-47,54 18 31</inkml:trace>
  <inkml:trace contextRef="#ctx0" brushRef="#br0" timeOffset="2010">19385 7902 0,'0'-35'16,"0"53"0,18-18 15,-18 0-16,0 0 32,0 0-47,17 17 16,-17 1 15,0-36-15,0 18-1,0 0 16,0 0 1,0 0-17,0 0 16,0 0-15,0 0 0,-17 0 30,17 0-46,0 0 32,-18 0-32,18 0 46,18 18-30,-18-18 0,0 0 15,-18-18-16,18 18 1,0 0 31,0 0-32,0 18 1,0-18 15,-17-18-15,-1 1-1,36 34 32,-18-17-47</inkml:trace>
</inkml:ink>
</file>

<file path=ppt/ink/ink17.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5:59:38.914"/>
    </inkml:context>
    <inkml:brush xml:id="br0">
      <inkml:brushProperty name="width" value="0.05292" units="cm"/>
      <inkml:brushProperty name="height" value="0.05292" units="cm"/>
      <inkml:brushProperty name="color" value="#FF0000"/>
    </inkml:brush>
  </inkml:definitions>
  <inkml:trace contextRef="#ctx0" brushRef="#br0">22666 13829 0,'-18'-35'31,"18"52"-15,18-17 15,-18 0-31,0 0 47,0 0-32,0 0 1,0 0 15,0 0-31,18 0 31,-18 0 1,0-17-1,0 17-16,17 17 1,-17-17 0,18-17 30,-18 17-46,0 0 32,0 17-17,0-17 1,18 0 15,-18 0 0,-18 0-15,36 0-1,-18 18 17,0-18-17,-18-18 16,18 18-15,0 0 31,0 0-32,0 0-15,0-17 32</inkml:trace>
</inkml:ink>
</file>

<file path=ppt/ink/ink18.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6:00:14.106"/>
    </inkml:context>
    <inkml:brush xml:id="br0">
      <inkml:brushProperty name="width" value="0.05292" units="cm"/>
      <inkml:brushProperty name="height" value="0.05292" units="cm"/>
      <inkml:brushProperty name="color" value="#FF0000"/>
    </inkml:brush>
  </inkml:definitions>
  <inkml:trace contextRef="#ctx0" brushRef="#br0">18486 9454 0,'0'0'31,"0"0"16,0 0-47,-18 0 15,18 0 63,0 0-78,0 18 0,0-18 31,0-18-31,0 18 32,0 18-32,0-36 46,0 18-30,0 18 31,18-18-32,-18 18 1,0-18 15,0 0-31,0-18 31,17 36-15,-17-18 0,0 0 15,-17 0-16,17-18 1,0 18 15,0 0 16,0 0-47,-18 0 62,18 0-62,-18-18 16,18 18-16,0 18 31,18-18 0,-36-18-31,18 18 32,0 0-17,18 0 16,-36 0 1,18 0-1,0 0-31,0 0 109,18 0-109,-18 0 16,0 0 30,0 0-46,0 0 0,0-17 16,18 34 0,-18 1-1,0-18 1,0-18-1,0 18 1,0 18 15,0-18 0,0-18-15,0 36 31,0-18-47,0 0 15,0-18 1,0 36 0,17-18 15,-17 0 0,-17-18-15,17 36-1,17-18 16,-17 0-15,0 0 15,0 0 0,0 0-31,18 0 32,-18 0-17,0 18 1,0-36 46,0 18-62,0 18 16,0-36-1,-18 18 17,18 0-1,0 0-31,0 18 31,0-36 0,-17 18-15</inkml:trace>
  <inkml:trace contextRef="#ctx0" brushRef="#br0" timeOffset="1656">9419 10936 0,'0'0'47,"0"18"-31,0-18-16,0 17 109,0-17-109,18 0 0,-18 0 31,0 0-31,0 0 16,0-17-16,0 34 62,0-17-62,0-17 16,0 17-1,0 17 16,0-17 16,0 0-47,0 0 16,0-17-1,0 17 1,0 0 31,17 0-47,-17 17 78,0-17-78,0 0 15,0 18 1,18-18 0,-18 0 15,18 18-31,-1-1 47</inkml:trace>
  <inkml:trace contextRef="#ctx0" brushRef="#br0" timeOffset="3511">18662 10336 0,'-18'0'0,"18"0"16,0 0 15,0 0-31,0 0 31,0 0-15,18 0-1,-36 0 17,18 0-1,0 0-16,0 0 32,0 0-47,0 0 94,0 0-79,0 0 17,0 0-17,0 0-15,0 0 0,0 18 0,0-18 16,0 0-1,0 0 17,-17 0-1,17-18-16</inkml:trace>
</inkml:ink>
</file>

<file path=ppt/ink/ink19.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6:00:42.985"/>
    </inkml:context>
    <inkml:brush xml:id="br0">
      <inkml:brushProperty name="width" value="0.05292" units="cm"/>
      <inkml:brushProperty name="height" value="0.05292" units="cm"/>
      <inkml:brushProperty name="color" value="#FF0000"/>
    </inkml:brush>
  </inkml:definitions>
  <inkml:trace contextRef="#ctx0" brushRef="#br0">30709 4992 0,'-17'0'16,"34"0"15,1 17-31,-18-17 31,0 0-15,0 0 15,0 0 16,0 0-47,18-17 16,-1 17 93</inkml:trace>
</inkml:ink>
</file>

<file path=ppt/ink/ink20.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12T06:01:49.407"/>
    </inkml:context>
    <inkml:brush xml:id="br0">
      <inkml:brushProperty name="width" value="0.05292" units="cm"/>
      <inkml:brushProperty name="height" value="0.05292" units="cm"/>
      <inkml:brushProperty name="color" value="#FF0000"/>
    </inkml:brush>
  </inkml:definitions>
  <inkml:trace contextRef="#ctx0" brushRef="#br0">27305 6544 0,'-18'-18'0</inkml:trace>
  <inkml:trace contextRef="#ctx0" brushRef="#br0" timeOffset="5499">27781 7214 0,'0'0'31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9115" cy="513588"/>
          </a:xfrm>
          <a:prstGeom prst="rect">
            <a:avLst/>
          </a:prstGeom>
        </p:spPr>
        <p:txBody>
          <a:bodyPr vert="horz" lIns="99094" tIns="49547" rIns="99094" bIns="49547" rtlCol="0"/>
          <a:lstStyle>
            <a:lvl1pPr algn="l">
              <a:defRPr sz="1300"/>
            </a:lvl1pPr>
          </a:lstStyle>
          <a:p>
            <a:endParaRPr lang="zh-CN" altLang="en-US"/>
          </a:p>
        </p:txBody>
      </p:sp>
      <p:sp>
        <p:nvSpPr>
          <p:cNvPr id="3" name="日期占位符 2"/>
          <p:cNvSpPr>
            <a:spLocks noGrp="1"/>
          </p:cNvSpPr>
          <p:nvPr>
            <p:ph type="dt" idx="1"/>
          </p:nvPr>
        </p:nvSpPr>
        <p:spPr>
          <a:xfrm>
            <a:off x="4024891" y="0"/>
            <a:ext cx="3079115" cy="513588"/>
          </a:xfrm>
          <a:prstGeom prst="rect">
            <a:avLst/>
          </a:prstGeom>
        </p:spPr>
        <p:txBody>
          <a:bodyPr vert="horz" lIns="99094" tIns="49547" rIns="99094" bIns="49547" rtlCol="0"/>
          <a:lstStyle>
            <a:lvl1pPr algn="r">
              <a:defRPr sz="1300"/>
            </a:lvl1pPr>
          </a:lstStyle>
          <a:p>
            <a:fld id="{32AE3F38-3AE9-4A78-8EA1-85E492A28814}" type="datetimeFigureOut">
              <a:rPr lang="zh-CN" altLang="en-US" smtClean="0"/>
              <a:pPr/>
              <a:t>2022/2/10</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9094" tIns="49547" rIns="99094" bIns="49547" rtlCol="0" anchor="ctr"/>
          <a:lstStyle/>
          <a:p>
            <a:endParaRPr lang="zh-CN" altLang="en-US"/>
          </a:p>
        </p:txBody>
      </p:sp>
      <p:sp>
        <p:nvSpPr>
          <p:cNvPr id="5" name="备注占位符 4"/>
          <p:cNvSpPr>
            <a:spLocks noGrp="1"/>
          </p:cNvSpPr>
          <p:nvPr>
            <p:ph type="body" sz="quarter" idx="3"/>
          </p:nvPr>
        </p:nvSpPr>
        <p:spPr>
          <a:xfrm>
            <a:off x="710565" y="4926171"/>
            <a:ext cx="5684520" cy="4030504"/>
          </a:xfrm>
          <a:prstGeom prst="rect">
            <a:avLst/>
          </a:prstGeom>
        </p:spPr>
        <p:txBody>
          <a:bodyPr vert="horz" lIns="99094" tIns="49547" rIns="99094" bIns="49547"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2614"/>
            <a:ext cx="3079115" cy="513587"/>
          </a:xfrm>
          <a:prstGeom prst="rect">
            <a:avLst/>
          </a:prstGeom>
        </p:spPr>
        <p:txBody>
          <a:bodyPr vert="horz" lIns="99094" tIns="49547" rIns="99094" bIns="49547" rtlCol="0" anchor="b"/>
          <a:lstStyle>
            <a:lvl1pPr algn="l">
              <a:defRPr sz="1300"/>
            </a:lvl1pPr>
          </a:lstStyle>
          <a:p>
            <a:endParaRPr lang="zh-CN" altLang="en-US"/>
          </a:p>
        </p:txBody>
      </p:sp>
      <p:sp>
        <p:nvSpPr>
          <p:cNvPr id="7" name="灯片编号占位符 6"/>
          <p:cNvSpPr>
            <a:spLocks noGrp="1"/>
          </p:cNvSpPr>
          <p:nvPr>
            <p:ph type="sldNum" sz="quarter" idx="5"/>
          </p:nvPr>
        </p:nvSpPr>
        <p:spPr>
          <a:xfrm>
            <a:off x="4024891" y="9722614"/>
            <a:ext cx="3079115" cy="513587"/>
          </a:xfrm>
          <a:prstGeom prst="rect">
            <a:avLst/>
          </a:prstGeom>
        </p:spPr>
        <p:txBody>
          <a:bodyPr vert="horz" lIns="99094" tIns="49547" rIns="99094" bIns="49547" rtlCol="0" anchor="b"/>
          <a:lstStyle>
            <a:lvl1pPr algn="r">
              <a:defRPr sz="1300"/>
            </a:lvl1pPr>
          </a:lstStyle>
          <a:p>
            <a:fld id="{65371F44-524A-4CB2-AF96-40BC9A7C6684}"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eaLnBrk="1" hangingPunct="1">
              <a:lnSpc>
                <a:spcPct val="130000"/>
              </a:lnSpc>
              <a:spcBef>
                <a:spcPts val="0"/>
              </a:spcBef>
              <a:spcAft>
                <a:spcPts val="0"/>
              </a:spcAft>
              <a:defRPr/>
            </a:pP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cs typeface="Times New Roman" pitchFamily="18" charset="0"/>
              </a:rPr>
              <a:t>美国著名心理学家</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cs typeface="Times New Roman" pitchFamily="18" charset="0"/>
              </a:rPr>
              <a:t>马斯洛</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cs typeface="Times New Roman" pitchFamily="18" charset="0"/>
              </a:rPr>
              <a:t>（</a:t>
            </a:r>
            <a:r>
              <a:rPr lang="en-US" altLang="zh-CN" sz="1200" dirty="0">
                <a:solidFill>
                  <a:schemeClr val="bg1"/>
                </a:solidFill>
                <a:effectLst>
                  <a:outerShdw blurRad="38100" dist="38100" dir="2700000" algn="tl">
                    <a:srgbClr val="000000"/>
                  </a:outerShdw>
                </a:effectLst>
                <a:latin typeface="Times New Roman" pitchFamily="18" charset="0"/>
                <a:ea typeface="宋体" pitchFamily="2" charset="-122"/>
                <a:cs typeface="Times New Roman" pitchFamily="18" charset="0"/>
              </a:rPr>
              <a:t>Abraham H. Maslow 1908—1970</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cs typeface="Times New Roman" pitchFamily="18" charset="0"/>
              </a:rPr>
              <a:t>）的</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cs typeface="Times New Roman" pitchFamily="18" charset="0"/>
              </a:rPr>
              <a:t>需要层次理论</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cs typeface="Times New Roman" pitchFamily="18" charset="0"/>
              </a:rPr>
              <a:t>核心是人通过“自我实现”，满足多层次的需要，达到“高峰体验”，重新找回被排斥的人的价值，实现完美人格。</a:t>
            </a:r>
          </a:p>
          <a:p>
            <a:pPr eaLnBrk="1" hangingPunct="1">
              <a:lnSpc>
                <a:spcPct val="130000"/>
              </a:lnSpc>
              <a:spcBef>
                <a:spcPts val="0"/>
              </a:spcBef>
              <a:spcAft>
                <a:spcPts val="0"/>
              </a:spcAft>
              <a:buFont typeface="Wingdings" pitchFamily="2" charset="2"/>
              <a:buNone/>
              <a:defRPr/>
            </a:pP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cs typeface="Times New Roman" pitchFamily="18" charset="0"/>
              </a:rPr>
              <a:t>         </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cs typeface="Times New Roman" pitchFamily="18" charset="0"/>
              </a:rPr>
              <a:t>   生理</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cs typeface="Times New Roman" pitchFamily="18" charset="0"/>
              </a:rPr>
              <a:t>的需要；</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cs typeface="Times New Roman" pitchFamily="18" charset="0"/>
              </a:rPr>
              <a:t>安全</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cs typeface="Times New Roman" pitchFamily="18" charset="0"/>
              </a:rPr>
              <a:t>需要；</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cs typeface="Times New Roman" pitchFamily="18" charset="0"/>
              </a:rPr>
              <a:t>社交</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cs typeface="Times New Roman" pitchFamily="18" charset="0"/>
              </a:rPr>
              <a:t>的需要；</a:t>
            </a:r>
          </a:p>
          <a:p>
            <a:pPr eaLnBrk="1" hangingPunct="1">
              <a:lnSpc>
                <a:spcPct val="130000"/>
              </a:lnSpc>
              <a:spcBef>
                <a:spcPts val="0"/>
              </a:spcBef>
              <a:spcAft>
                <a:spcPts val="0"/>
              </a:spcAft>
              <a:buFont typeface="Wingdings" pitchFamily="2" charset="2"/>
              <a:buNone/>
              <a:defRPr/>
            </a:pP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cs typeface="Times New Roman" pitchFamily="18" charset="0"/>
              </a:rPr>
              <a:t>            </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cs typeface="Times New Roman" pitchFamily="18" charset="0"/>
              </a:rPr>
              <a:t>尊重</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cs typeface="Times New Roman" pitchFamily="18" charset="0"/>
              </a:rPr>
              <a:t>的需要；</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cs typeface="Times New Roman" pitchFamily="18" charset="0"/>
              </a:rPr>
              <a:t>自我</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cs typeface="Times New Roman" pitchFamily="18" charset="0"/>
              </a:rPr>
              <a:t>实现的需要</a:t>
            </a:r>
            <a:r>
              <a:rPr lang="zh-CN" altLang="en-US" sz="800" dirty="0">
                <a:latin typeface="Times New Roman" pitchFamily="18" charset="0"/>
                <a:ea typeface="宋体" pitchFamily="2" charset="-122"/>
                <a:cs typeface="Times New Roman" pitchFamily="18" charset="0"/>
              </a:rPr>
              <a:t> </a:t>
            </a:r>
            <a:r>
              <a:rPr lang="zh-CN" altLang="en-US" sz="1050" dirty="0">
                <a:solidFill>
                  <a:schemeClr val="bg1"/>
                </a:solidFill>
                <a:effectLst>
                  <a:outerShdw blurRad="38100" dist="38100" dir="2700000" algn="tl">
                    <a:srgbClr val="000000">
                      <a:alpha val="43137"/>
                    </a:srgbClr>
                  </a:outerShdw>
                </a:effectLst>
                <a:latin typeface="Times New Roman" pitchFamily="18" charset="0"/>
                <a:ea typeface="宋体" pitchFamily="2" charset="-122"/>
                <a:cs typeface="Times New Roman" pitchFamily="18" charset="0"/>
              </a:rPr>
              <a:t>（五个方面）</a:t>
            </a:r>
          </a:p>
          <a:p>
            <a:r>
              <a:rPr lang="zh-CN" altLang="en-US" dirty="0"/>
              <a:t>大学生要实现自我价值，自我实现，首先要满足安全需要。</a:t>
            </a:r>
          </a:p>
          <a:p>
            <a:endParaRPr lang="zh-CN" altLang="en-US" dirty="0"/>
          </a:p>
        </p:txBody>
      </p:sp>
      <p:sp>
        <p:nvSpPr>
          <p:cNvPr id="4" name="灯片编号占位符 3"/>
          <p:cNvSpPr>
            <a:spLocks noGrp="1"/>
          </p:cNvSpPr>
          <p:nvPr>
            <p:ph type="sldNum" sz="quarter" idx="5"/>
          </p:nvPr>
        </p:nvSpPr>
        <p:spPr/>
        <p:txBody>
          <a:bodyPr/>
          <a:lstStyle/>
          <a:p>
            <a:fld id="{65371F44-524A-4CB2-AF96-40BC9A7C6684}" type="slidenum">
              <a:rPr lang="zh-CN" altLang="en-US" smtClean="0"/>
              <a:pPr/>
              <a:t>2</a:t>
            </a:fld>
            <a:endParaRPr lang="zh-CN" altLang="en-US"/>
          </a:p>
        </p:txBody>
      </p:sp>
    </p:spTree>
    <p:extLst>
      <p:ext uri="{BB962C8B-B14F-4D97-AF65-F5344CB8AC3E}">
        <p14:creationId xmlns:p14="http://schemas.microsoft.com/office/powerpoint/2010/main" val="3541521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Arial"/>
                <a:ea typeface="微软雅黑"/>
                <a:cs typeface="+mn-cs"/>
              </a:rPr>
              <a:t>安全是一个</a:t>
            </a:r>
            <a:r>
              <a:rPr kumimoji="0" lang="zh-CN" altLang="en-US" sz="1200" b="1" i="0" u="none" strike="noStrike" kern="1200" cap="none" spc="0" normalizeH="0" baseline="0" noProof="0" dirty="0">
                <a:ln>
                  <a:noFill/>
                </a:ln>
                <a:solidFill>
                  <a:srgbClr val="FF0000"/>
                </a:solidFill>
                <a:effectLst/>
                <a:uLnTx/>
                <a:uFillTx/>
                <a:latin typeface="Arial"/>
                <a:ea typeface="微软雅黑"/>
                <a:cs typeface="+mn-cs"/>
              </a:rPr>
              <a:t>相对的概念</a:t>
            </a:r>
            <a:r>
              <a:rPr kumimoji="0" lang="zh-CN" altLang="en-US" sz="1200" b="0" i="0" u="none" strike="noStrike" kern="1200" cap="none" spc="0" normalizeH="0" baseline="0" noProof="0" dirty="0">
                <a:ln>
                  <a:noFill/>
                </a:ln>
                <a:solidFill>
                  <a:prstClr val="black"/>
                </a:solidFill>
                <a:effectLst/>
                <a:uLnTx/>
                <a:uFillTx/>
                <a:latin typeface="Arial"/>
                <a:ea typeface="微软雅黑"/>
                <a:cs typeface="+mn-cs"/>
              </a:rPr>
              <a:t>，绝对的无风险、无危险在理论上是不存在的。采取措施将</a:t>
            </a:r>
            <a:r>
              <a:rPr kumimoji="0" lang="zh-CN" altLang="en-US" sz="1200" b="1" i="0" u="none" strike="noStrike" kern="1200" cap="none" spc="0" normalizeH="0" baseline="0" noProof="0" dirty="0">
                <a:ln>
                  <a:noFill/>
                </a:ln>
                <a:solidFill>
                  <a:srgbClr val="FF0000"/>
                </a:solidFill>
                <a:effectLst/>
                <a:uLnTx/>
                <a:uFillTx/>
                <a:latin typeface="Arial"/>
                <a:ea typeface="微软雅黑"/>
                <a:cs typeface="+mn-cs"/>
              </a:rPr>
              <a:t>不可接受的风险</a:t>
            </a:r>
            <a:r>
              <a:rPr kumimoji="0" lang="zh-CN" altLang="en-US" sz="1200" b="0" i="0" u="none" strike="noStrike" kern="1200" cap="none" spc="0" normalizeH="0" baseline="0" noProof="0" dirty="0">
                <a:ln>
                  <a:noFill/>
                </a:ln>
                <a:solidFill>
                  <a:prstClr val="black"/>
                </a:solidFill>
                <a:effectLst/>
                <a:uLnTx/>
                <a:uFillTx/>
                <a:latin typeface="Arial"/>
                <a:ea typeface="微软雅黑"/>
                <a:cs typeface="+mn-cs"/>
              </a:rPr>
              <a:t>降低至</a:t>
            </a:r>
            <a:r>
              <a:rPr kumimoji="0" lang="zh-CN" altLang="en-US" sz="1200" b="1" i="0" u="none" strike="noStrike" kern="1200" cap="none" spc="0" normalizeH="0" baseline="0" noProof="0" dirty="0">
                <a:ln>
                  <a:noFill/>
                </a:ln>
                <a:solidFill>
                  <a:srgbClr val="FF0000"/>
                </a:solidFill>
                <a:effectLst/>
                <a:uLnTx/>
                <a:uFillTx/>
                <a:latin typeface="Arial"/>
                <a:ea typeface="微软雅黑"/>
                <a:cs typeface="+mn-cs"/>
              </a:rPr>
              <a:t>可接受的程度</a:t>
            </a:r>
            <a:r>
              <a:rPr kumimoji="0" lang="zh-CN" altLang="en-US" sz="1200" b="0" i="0" u="none" strike="noStrike" kern="1200" cap="none" spc="0" normalizeH="0" baseline="0" noProof="0" dirty="0">
                <a:ln>
                  <a:noFill/>
                </a:ln>
                <a:solidFill>
                  <a:prstClr val="black"/>
                </a:solidFill>
                <a:effectLst/>
                <a:uLnTx/>
                <a:uFillTx/>
                <a:latin typeface="Arial"/>
                <a:ea typeface="微软雅黑"/>
                <a:cs typeface="+mn-cs"/>
              </a:rPr>
              <a:t>，达到相对安全的状态。</a:t>
            </a:r>
            <a:endParaRPr kumimoji="0" lang="en-US" altLang="zh-CN" sz="1200" b="0" i="0" u="none" strike="noStrike" kern="1200" cap="none" spc="0" normalizeH="0" baseline="0" noProof="0" dirty="0">
              <a:ln>
                <a:noFill/>
              </a:ln>
              <a:solidFill>
                <a:prstClr val="black"/>
              </a:solidFill>
              <a:effectLst/>
              <a:uLnTx/>
              <a:uFillTx/>
              <a:latin typeface="Arial"/>
              <a:ea typeface="微软雅黑"/>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Arial"/>
                <a:ea typeface="微软雅黑"/>
                <a:cs typeface="+mn-cs"/>
              </a:rPr>
              <a:t>本质安全：在设计阶段就考虑安全，是预防为主的最高境界</a:t>
            </a:r>
            <a:endParaRPr kumimoji="0" lang="en-US" altLang="zh-CN" sz="1200" b="0" i="0" u="none" strike="noStrike" kern="1200" cap="none" spc="0" normalizeH="0" baseline="0" noProof="0" dirty="0">
              <a:ln>
                <a:noFill/>
              </a:ln>
              <a:solidFill>
                <a:prstClr val="black"/>
              </a:solidFill>
              <a:effectLst/>
              <a:uLnTx/>
              <a:uFillTx/>
              <a:latin typeface="Arial"/>
              <a:ea typeface="微软雅黑"/>
              <a:cs typeface="+mn-cs"/>
            </a:endParaRPr>
          </a:p>
          <a:p>
            <a:endParaRPr lang="zh-CN" altLang="en-US" dirty="0"/>
          </a:p>
        </p:txBody>
      </p:sp>
      <p:sp>
        <p:nvSpPr>
          <p:cNvPr id="4" name="灯片编号占位符 3"/>
          <p:cNvSpPr>
            <a:spLocks noGrp="1"/>
          </p:cNvSpPr>
          <p:nvPr>
            <p:ph type="sldNum" sz="quarter" idx="5"/>
          </p:nvPr>
        </p:nvSpPr>
        <p:spPr/>
        <p:txBody>
          <a:bodyPr/>
          <a:lstStyle/>
          <a:p>
            <a:fld id="{65371F44-524A-4CB2-AF96-40BC9A7C6684}" type="slidenum">
              <a:rPr lang="zh-CN" altLang="en-US" smtClean="0"/>
              <a:pPr/>
              <a:t>3</a:t>
            </a:fld>
            <a:endParaRPr lang="zh-CN" altLang="en-US"/>
          </a:p>
        </p:txBody>
      </p:sp>
    </p:spTree>
    <p:extLst>
      <p:ext uri="{BB962C8B-B14F-4D97-AF65-F5344CB8AC3E}">
        <p14:creationId xmlns:p14="http://schemas.microsoft.com/office/powerpoint/2010/main" val="1471895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2289"/>
          <p:cNvSpPr>
            <a:spLocks noGrp="1" noRot="1" noChangeAspect="1" noTextEdit="1"/>
          </p:cNvSpPr>
          <p:nvPr>
            <p:ph type="sldImg"/>
          </p:nvPr>
        </p:nvSpPr>
        <p:spPr>
          <a:xfrm>
            <a:off x="146050" y="769938"/>
            <a:ext cx="6813550" cy="3833812"/>
          </a:xfrm>
          <a:ln w="12700">
            <a:solidFill>
              <a:srgbClr val="000000">
                <a:alpha val="100000"/>
              </a:srgbClr>
            </a:solidFill>
          </a:ln>
        </p:spPr>
      </p:sp>
      <p:sp>
        <p:nvSpPr>
          <p:cNvPr id="12291" name="文本占位符 12290"/>
          <p:cNvSpPr>
            <a:spLocks noGrp="1"/>
          </p:cNvSpPr>
          <p:nvPr>
            <p:ph type="body" idx="1"/>
          </p:nvPr>
        </p:nvSpPr>
        <p:spPr>
          <a:xfrm>
            <a:off x="947420" y="4862195"/>
            <a:ext cx="5210810" cy="4606290"/>
          </a:xfrm>
        </p:spPr>
        <p:txBody>
          <a:bodyPr vert="horz" wrap="square" lIns="99782" tIns="49891" rIns="99782" bIns="49891" anchor="t"/>
          <a:lstStyle/>
          <a:p>
            <a:r>
              <a:rPr lang="zh-CN" altLang="en-US" dirty="0"/>
              <a:t>过程安全是美国首先提出和使用，</a:t>
            </a:r>
            <a:r>
              <a:rPr lang="en-US" altLang="zh-CN" dirty="0"/>
              <a:t>1992</a:t>
            </a:r>
            <a:r>
              <a:rPr lang="zh-CN" altLang="en-US" dirty="0"/>
              <a:t>年美国专门针对高危险化学品企业制定了一部过程安全管理的行政法规。</a:t>
            </a:r>
            <a:endParaRPr lang="en-US" altLang="zh-CN" dirty="0"/>
          </a:p>
          <a:p>
            <a:r>
              <a:rPr lang="zh-CN" altLang="en-US" dirty="0"/>
              <a:t>过程安全关注的是承载</a:t>
            </a:r>
            <a:r>
              <a:rPr kumimoji="0" lang="zh-CN" altLang="en-US" sz="1200" b="1" i="0" u="none" strike="noStrike" kern="1200" cap="none" spc="0" normalizeH="0" baseline="0" noProof="0" dirty="0">
                <a:ln>
                  <a:noFill/>
                </a:ln>
                <a:solidFill>
                  <a:prstClr val="black"/>
                </a:solidFill>
                <a:effectLst/>
                <a:uLnTx/>
                <a:uFillTx/>
                <a:latin typeface="Arial"/>
                <a:ea typeface="微软雅黑"/>
                <a:cs typeface="+mn-cs"/>
              </a:rPr>
              <a:t>危险化学品的生产、储存、使用、处置和转移等生产经营活动的装置和设施的安全。如装置和设施本身是否存在影响安全的设计缺陷，如何预防可能发生的意外泄露事故。</a:t>
            </a:r>
            <a:endParaRPr lang="zh-CN" altLang="en-US" dirty="0"/>
          </a:p>
        </p:txBody>
      </p:sp>
      <p:sp>
        <p:nvSpPr>
          <p:cNvPr id="2" name="灯片编号占位符 1"/>
          <p:cNvSpPr>
            <a:spLocks noGrp="1"/>
          </p:cNvSpPr>
          <p:nvPr>
            <p:ph type="sldNum" sz="quarter" idx="2"/>
          </p:nvPr>
        </p:nvSpPr>
        <p:spPr/>
        <p:txBody>
          <a:bodyPr/>
          <a:lstStyle/>
          <a:p>
            <a:pPr lvl="0" algn="r"/>
            <a:fld id="{9A0DB2DC-4C9A-4742-B13C-FB6460FD3503}" type="slidenum">
              <a:rPr lang="zh-CN" altLang="en-US" dirty="0"/>
              <a:pPr lvl="0" algn="r"/>
              <a:t>4</a:t>
            </a:fld>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2289"/>
          <p:cNvSpPr>
            <a:spLocks noGrp="1" noRot="1" noChangeAspect="1" noTextEdit="1"/>
          </p:cNvSpPr>
          <p:nvPr>
            <p:ph type="sldImg"/>
          </p:nvPr>
        </p:nvSpPr>
        <p:spPr>
          <a:xfrm>
            <a:off x="146050" y="769938"/>
            <a:ext cx="6813550" cy="3833812"/>
          </a:xfrm>
          <a:ln w="12700">
            <a:solidFill>
              <a:srgbClr val="000000">
                <a:alpha val="100000"/>
              </a:srgbClr>
            </a:solidFill>
          </a:ln>
        </p:spPr>
      </p:sp>
      <p:sp>
        <p:nvSpPr>
          <p:cNvPr id="12291" name="文本占位符 12290"/>
          <p:cNvSpPr>
            <a:spLocks noGrp="1"/>
          </p:cNvSpPr>
          <p:nvPr>
            <p:ph type="body" idx="1"/>
          </p:nvPr>
        </p:nvSpPr>
        <p:spPr>
          <a:xfrm>
            <a:off x="947420" y="4862195"/>
            <a:ext cx="5210810" cy="4606290"/>
          </a:xfrm>
        </p:spPr>
        <p:txBody>
          <a:bodyPr vert="horz" wrap="square" lIns="99782" tIns="49891" rIns="99782" bIns="49891" anchor="t"/>
          <a:lstStyle/>
          <a:p>
            <a:pPr lvl="0"/>
            <a:endParaRPr lang="zh-CN" altLang="en-US" dirty="0">
              <a:latin typeface="宋体" panose="02010600030101010101" pitchFamily="2" charset="-122"/>
            </a:endParaRPr>
          </a:p>
        </p:txBody>
      </p:sp>
      <p:sp>
        <p:nvSpPr>
          <p:cNvPr id="2" name="灯片编号占位符 1"/>
          <p:cNvSpPr>
            <a:spLocks noGrp="1"/>
          </p:cNvSpPr>
          <p:nvPr>
            <p:ph type="sldNum" sz="quarter" idx="2"/>
          </p:nvPr>
        </p:nvSpPr>
        <p:spPr/>
        <p:txBody>
          <a:bodyPr/>
          <a:lstStyle/>
          <a:p>
            <a:pPr lvl="0" algn="r"/>
            <a:fld id="{9A0DB2DC-4C9A-4742-B13C-FB6460FD3503}" type="slidenum">
              <a:rPr lang="zh-CN" altLang="en-US" dirty="0"/>
              <a:pPr lvl="0" algn="r"/>
              <a:t>8</a:t>
            </a:fld>
            <a:endParaRPr lang="zh-CN" altLang="en-US" dirty="0"/>
          </a:p>
        </p:txBody>
      </p:sp>
    </p:spTree>
    <p:extLst>
      <p:ext uri="{BB962C8B-B14F-4D97-AF65-F5344CB8AC3E}">
        <p14:creationId xmlns:p14="http://schemas.microsoft.com/office/powerpoint/2010/main" val="41476145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180975">
              <a:lnSpc>
                <a:spcPct val="125000"/>
              </a:lnSpc>
              <a:spcBef>
                <a:spcPct val="10000"/>
              </a:spcBef>
              <a:spcAft>
                <a:spcPct val="5000"/>
              </a:spcAft>
              <a:buClr>
                <a:schemeClr val="tx1"/>
              </a:buClr>
            </a:pPr>
            <a:r>
              <a:rPr lang="en-US" altLang="zh-CN" sz="1200" dirty="0">
                <a:latin typeface="微软雅黑" panose="020B0503020204020204" pitchFamily="34" charset="-122"/>
                <a:ea typeface="微软雅黑" panose="020B0503020204020204" pitchFamily="34" charset="-122"/>
              </a:rPr>
              <a:t>a</a:t>
            </a:r>
            <a:r>
              <a:rPr lang="zh-CN" altLang="en-US" sz="1200" dirty="0">
                <a:latin typeface="微软雅黑" panose="020B0503020204020204" pitchFamily="34" charset="-122"/>
                <a:ea typeface="微软雅黑" panose="020B0503020204020204" pitchFamily="34" charset="-122"/>
              </a:rPr>
              <a:t>、对照、经验法：</a:t>
            </a:r>
            <a:endParaRPr lang="en-US" altLang="zh-CN" sz="1200" dirty="0">
              <a:latin typeface="微软雅黑" panose="020B0503020204020204" pitchFamily="34" charset="-122"/>
              <a:ea typeface="微软雅黑" panose="020B0503020204020204" pitchFamily="34" charset="-122"/>
            </a:endParaRPr>
          </a:p>
          <a:p>
            <a:pPr marL="180975">
              <a:lnSpc>
                <a:spcPct val="125000"/>
              </a:lnSpc>
              <a:spcBef>
                <a:spcPct val="10000"/>
              </a:spcBef>
              <a:spcAft>
                <a:spcPct val="5000"/>
              </a:spcAft>
              <a:buClr>
                <a:schemeClr val="tx1"/>
              </a:buClr>
            </a:pPr>
            <a:r>
              <a:rPr lang="zh-CN" altLang="en-US" sz="1200" dirty="0">
                <a:latin typeface="微软雅黑" panose="020B0503020204020204" pitchFamily="34" charset="-122"/>
                <a:ea typeface="微软雅黑" panose="020B0503020204020204" pitchFamily="34" charset="-122"/>
              </a:rPr>
              <a:t>是对照有关标准、法规、检查表或依靠分析人员的观察分析能力，借助于经验判断能力进行分析的方法。</a:t>
            </a:r>
            <a:br>
              <a:rPr lang="zh-CN" altLang="en-US" sz="1200" dirty="0">
                <a:latin typeface="微软雅黑" panose="020B0503020204020204" pitchFamily="34" charset="-122"/>
                <a:ea typeface="微软雅黑" panose="020B0503020204020204" pitchFamily="34" charset="-122"/>
              </a:rPr>
            </a:br>
            <a:r>
              <a:rPr lang="en-US" altLang="zh-CN" sz="1200" dirty="0">
                <a:latin typeface="微软雅黑" panose="020B0503020204020204" pitchFamily="34" charset="-122"/>
                <a:ea typeface="微软雅黑" panose="020B0503020204020204" pitchFamily="34" charset="-122"/>
              </a:rPr>
              <a:t>b</a:t>
            </a:r>
            <a:r>
              <a:rPr lang="zh-CN" altLang="en-US" sz="1200" dirty="0">
                <a:latin typeface="微软雅黑" panose="020B0503020204020204" pitchFamily="34" charset="-122"/>
                <a:ea typeface="微软雅黑" panose="020B0503020204020204" pitchFamily="34" charset="-122"/>
              </a:rPr>
              <a:t>、类比法：是利用相同或相似工程或作业条件的</a:t>
            </a:r>
            <a:r>
              <a:rPr lang="zh-CN" altLang="en-US" sz="1200" b="1" dirty="0">
                <a:latin typeface="微软雅黑" panose="020B0503020204020204" pitchFamily="34" charset="-122"/>
                <a:ea typeface="微软雅黑" panose="020B0503020204020204" pitchFamily="34" charset="-122"/>
              </a:rPr>
              <a:t>经验</a:t>
            </a:r>
            <a:r>
              <a:rPr lang="zh-CN" altLang="en-US" sz="1200" dirty="0">
                <a:latin typeface="微软雅黑" panose="020B0503020204020204" pitchFamily="34" charset="-122"/>
                <a:ea typeface="微软雅黑" panose="020B0503020204020204" pitchFamily="34" charset="-122"/>
              </a:rPr>
              <a:t>和劳动安全卫生的</a:t>
            </a:r>
            <a:r>
              <a:rPr lang="zh-CN" altLang="en-US" sz="1200" b="1" dirty="0">
                <a:latin typeface="微软雅黑" panose="020B0503020204020204" pitchFamily="34" charset="-122"/>
                <a:ea typeface="微软雅黑" panose="020B0503020204020204" pitchFamily="34" charset="-122"/>
              </a:rPr>
              <a:t>统计资料</a:t>
            </a:r>
            <a:r>
              <a:rPr lang="zh-CN" altLang="en-US" sz="1200" dirty="0">
                <a:latin typeface="微软雅黑" panose="020B0503020204020204" pitchFamily="34" charset="-122"/>
                <a:ea typeface="微软雅黑" panose="020B0503020204020204" pitchFamily="34" charset="-122"/>
              </a:rPr>
              <a:t>来类推、分析评价对象的危险、有害因素。</a:t>
            </a:r>
            <a:br>
              <a:rPr lang="zh-CN" altLang="en-US" sz="1200" dirty="0">
                <a:latin typeface="微软雅黑" panose="020B0503020204020204" pitchFamily="34" charset="-122"/>
                <a:ea typeface="微软雅黑" panose="020B0503020204020204" pitchFamily="34" charset="-122"/>
              </a:rPr>
            </a:br>
            <a:r>
              <a:rPr lang="en-US" altLang="zh-CN" sz="1200" dirty="0">
                <a:latin typeface="微软雅黑" panose="020B0503020204020204" pitchFamily="34" charset="-122"/>
                <a:ea typeface="微软雅黑" panose="020B0503020204020204" pitchFamily="34" charset="-122"/>
              </a:rPr>
              <a:t>C</a:t>
            </a:r>
            <a:r>
              <a:rPr lang="zh-CN" altLang="en-US" sz="1200" dirty="0">
                <a:latin typeface="微软雅黑" panose="020B0503020204020204" pitchFamily="34" charset="-122"/>
                <a:ea typeface="微软雅黑" panose="020B0503020204020204" pitchFamily="34" charset="-122"/>
              </a:rPr>
              <a:t>、案例法：收集整理国内外相同或相似工程发生事故的原因和后果；相类似的工艺条件、设备发生事故的原因和后果对评价对象的危险、有害因素进行分析的方法。</a:t>
            </a:r>
            <a:endParaRPr lang="zh-CN" altLang="en-US" sz="1200" dirty="0">
              <a:latin typeface="微软雅黑" panose="020B0503020204020204" pitchFamily="34" charset="-122"/>
              <a:ea typeface="微软雅黑" panose="020B0503020204020204" pitchFamily="34" charset="-122"/>
              <a:cs typeface="Times New Roman" pitchFamily="18" charset="0"/>
            </a:endParaRPr>
          </a:p>
          <a:p>
            <a:endParaRPr lang="zh-CN" altLang="en-US" dirty="0"/>
          </a:p>
          <a:p>
            <a:endParaRPr lang="zh-CN" altLang="en-US" dirty="0"/>
          </a:p>
        </p:txBody>
      </p:sp>
      <p:sp>
        <p:nvSpPr>
          <p:cNvPr id="4" name="灯片编号占位符 3"/>
          <p:cNvSpPr>
            <a:spLocks noGrp="1"/>
          </p:cNvSpPr>
          <p:nvPr>
            <p:ph type="sldNum" sz="quarter" idx="5"/>
          </p:nvPr>
        </p:nvSpPr>
        <p:spPr/>
        <p:txBody>
          <a:bodyPr/>
          <a:lstStyle/>
          <a:p>
            <a:fld id="{65371F44-524A-4CB2-AF96-40BC9A7C6684}" type="slidenum">
              <a:rPr lang="zh-CN" altLang="en-US" smtClean="0"/>
              <a:pPr/>
              <a:t>14</a:t>
            </a:fld>
            <a:endParaRPr lang="zh-CN" altLang="en-US"/>
          </a:p>
        </p:txBody>
      </p:sp>
    </p:spTree>
    <p:extLst>
      <p:ext uri="{BB962C8B-B14F-4D97-AF65-F5344CB8AC3E}">
        <p14:creationId xmlns:p14="http://schemas.microsoft.com/office/powerpoint/2010/main" val="4077426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180975">
              <a:lnSpc>
                <a:spcPct val="125000"/>
              </a:lnSpc>
              <a:spcBef>
                <a:spcPct val="10000"/>
              </a:spcBef>
              <a:spcAft>
                <a:spcPct val="5000"/>
              </a:spcAft>
              <a:buClr>
                <a:schemeClr val="tx1"/>
              </a:buClr>
            </a:pPr>
            <a:r>
              <a:rPr lang="en-US" altLang="zh-CN" sz="1200" dirty="0">
                <a:latin typeface="微软雅黑" panose="020B0503020204020204" pitchFamily="34" charset="-122"/>
                <a:ea typeface="微软雅黑" panose="020B0503020204020204" pitchFamily="34" charset="-122"/>
              </a:rPr>
              <a:t>a</a:t>
            </a:r>
            <a:r>
              <a:rPr lang="zh-CN" altLang="en-US" sz="1200" dirty="0">
                <a:latin typeface="微软雅黑" panose="020B0503020204020204" pitchFamily="34" charset="-122"/>
                <a:ea typeface="微软雅黑" panose="020B0503020204020204" pitchFamily="34" charset="-122"/>
              </a:rPr>
              <a:t>、对照、经验法：</a:t>
            </a:r>
            <a:endParaRPr lang="en-US" altLang="zh-CN" sz="1200" dirty="0">
              <a:latin typeface="微软雅黑" panose="020B0503020204020204" pitchFamily="34" charset="-122"/>
              <a:ea typeface="微软雅黑" panose="020B0503020204020204" pitchFamily="34" charset="-122"/>
            </a:endParaRPr>
          </a:p>
          <a:p>
            <a:pPr marL="180975">
              <a:lnSpc>
                <a:spcPct val="125000"/>
              </a:lnSpc>
              <a:spcBef>
                <a:spcPct val="10000"/>
              </a:spcBef>
              <a:spcAft>
                <a:spcPct val="5000"/>
              </a:spcAft>
              <a:buClr>
                <a:schemeClr val="tx1"/>
              </a:buClr>
            </a:pPr>
            <a:r>
              <a:rPr lang="zh-CN" altLang="en-US" sz="1200" dirty="0">
                <a:latin typeface="微软雅黑" panose="020B0503020204020204" pitchFamily="34" charset="-122"/>
                <a:ea typeface="微软雅黑" panose="020B0503020204020204" pitchFamily="34" charset="-122"/>
              </a:rPr>
              <a:t>是对照有关标准、法规、检查表或依靠分析人员的观察分析能力，借助于经验判断能力进行分析的方法。</a:t>
            </a:r>
            <a:br>
              <a:rPr lang="zh-CN" altLang="en-US" sz="1200" dirty="0">
                <a:latin typeface="微软雅黑" panose="020B0503020204020204" pitchFamily="34" charset="-122"/>
                <a:ea typeface="微软雅黑" panose="020B0503020204020204" pitchFamily="34" charset="-122"/>
              </a:rPr>
            </a:br>
            <a:r>
              <a:rPr lang="en-US" altLang="zh-CN" sz="1200" dirty="0">
                <a:latin typeface="微软雅黑" panose="020B0503020204020204" pitchFamily="34" charset="-122"/>
                <a:ea typeface="微软雅黑" panose="020B0503020204020204" pitchFamily="34" charset="-122"/>
              </a:rPr>
              <a:t>b</a:t>
            </a:r>
            <a:r>
              <a:rPr lang="zh-CN" altLang="en-US" sz="1200" dirty="0">
                <a:latin typeface="微软雅黑" panose="020B0503020204020204" pitchFamily="34" charset="-122"/>
                <a:ea typeface="微软雅黑" panose="020B0503020204020204" pitchFamily="34" charset="-122"/>
              </a:rPr>
              <a:t>、类比法：是利用相同或相似工程或作业条件的</a:t>
            </a:r>
            <a:r>
              <a:rPr lang="zh-CN" altLang="en-US" sz="1200" b="1" dirty="0">
                <a:latin typeface="微软雅黑" panose="020B0503020204020204" pitchFamily="34" charset="-122"/>
                <a:ea typeface="微软雅黑" panose="020B0503020204020204" pitchFamily="34" charset="-122"/>
              </a:rPr>
              <a:t>经验</a:t>
            </a:r>
            <a:r>
              <a:rPr lang="zh-CN" altLang="en-US" sz="1200" dirty="0">
                <a:latin typeface="微软雅黑" panose="020B0503020204020204" pitchFamily="34" charset="-122"/>
                <a:ea typeface="微软雅黑" panose="020B0503020204020204" pitchFamily="34" charset="-122"/>
              </a:rPr>
              <a:t>和劳动安全卫生的</a:t>
            </a:r>
            <a:r>
              <a:rPr lang="zh-CN" altLang="en-US" sz="1200" b="1" dirty="0">
                <a:latin typeface="微软雅黑" panose="020B0503020204020204" pitchFamily="34" charset="-122"/>
                <a:ea typeface="微软雅黑" panose="020B0503020204020204" pitchFamily="34" charset="-122"/>
              </a:rPr>
              <a:t>统计资料</a:t>
            </a:r>
            <a:r>
              <a:rPr lang="zh-CN" altLang="en-US" sz="1200" dirty="0">
                <a:latin typeface="微软雅黑" panose="020B0503020204020204" pitchFamily="34" charset="-122"/>
                <a:ea typeface="微软雅黑" panose="020B0503020204020204" pitchFamily="34" charset="-122"/>
              </a:rPr>
              <a:t>来类推、分析评价对象的危险、有害因素。</a:t>
            </a:r>
            <a:br>
              <a:rPr lang="zh-CN" altLang="en-US" sz="1200" dirty="0">
                <a:latin typeface="微软雅黑" panose="020B0503020204020204" pitchFamily="34" charset="-122"/>
                <a:ea typeface="微软雅黑" panose="020B0503020204020204" pitchFamily="34" charset="-122"/>
              </a:rPr>
            </a:br>
            <a:r>
              <a:rPr lang="en-US" altLang="zh-CN" sz="1200" dirty="0">
                <a:latin typeface="微软雅黑" panose="020B0503020204020204" pitchFamily="34" charset="-122"/>
                <a:ea typeface="微软雅黑" panose="020B0503020204020204" pitchFamily="34" charset="-122"/>
              </a:rPr>
              <a:t>C</a:t>
            </a:r>
            <a:r>
              <a:rPr lang="zh-CN" altLang="en-US" sz="1200" dirty="0">
                <a:latin typeface="微软雅黑" panose="020B0503020204020204" pitchFamily="34" charset="-122"/>
                <a:ea typeface="微软雅黑" panose="020B0503020204020204" pitchFamily="34" charset="-122"/>
              </a:rPr>
              <a:t>、案例法：收集整理国内外相同或相似工程发生事故的原因和后果；相类似的工艺条件、设备发生事故的原因和后果对评价对象的危险、有害因素进行分析的方法。</a:t>
            </a:r>
            <a:endParaRPr lang="zh-CN" altLang="en-US" sz="1200" dirty="0">
              <a:latin typeface="微软雅黑" panose="020B0503020204020204" pitchFamily="34" charset="-122"/>
              <a:ea typeface="微软雅黑" panose="020B0503020204020204" pitchFamily="34" charset="-122"/>
              <a:cs typeface="Times New Roman" pitchFamily="18" charset="0"/>
            </a:endParaRPr>
          </a:p>
          <a:p>
            <a:endParaRPr lang="zh-CN" altLang="en-US" dirty="0"/>
          </a:p>
          <a:p>
            <a:endParaRPr lang="zh-CN" altLang="en-US" dirty="0"/>
          </a:p>
        </p:txBody>
      </p:sp>
      <p:sp>
        <p:nvSpPr>
          <p:cNvPr id="4" name="灯片编号占位符 3"/>
          <p:cNvSpPr>
            <a:spLocks noGrp="1"/>
          </p:cNvSpPr>
          <p:nvPr>
            <p:ph type="sldNum" sz="quarter" idx="5"/>
          </p:nvPr>
        </p:nvSpPr>
        <p:spPr/>
        <p:txBody>
          <a:bodyPr/>
          <a:lstStyle/>
          <a:p>
            <a:fld id="{65371F44-524A-4CB2-AF96-40BC9A7C6684}" type="slidenum">
              <a:rPr lang="zh-CN" altLang="en-US" smtClean="0"/>
              <a:pPr/>
              <a:t>15</a:t>
            </a:fld>
            <a:endParaRPr lang="zh-CN" altLang="en-US"/>
          </a:p>
        </p:txBody>
      </p:sp>
    </p:spTree>
    <p:extLst>
      <p:ext uri="{BB962C8B-B14F-4D97-AF65-F5344CB8AC3E}">
        <p14:creationId xmlns:p14="http://schemas.microsoft.com/office/powerpoint/2010/main" val="9881901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2289"/>
          <p:cNvSpPr>
            <a:spLocks noGrp="1" noRot="1" noChangeAspect="1" noTextEdit="1"/>
          </p:cNvSpPr>
          <p:nvPr>
            <p:ph type="sldImg"/>
          </p:nvPr>
        </p:nvSpPr>
        <p:spPr>
          <a:xfrm>
            <a:off x="146050" y="769938"/>
            <a:ext cx="6813550" cy="3833812"/>
          </a:xfrm>
          <a:ln w="12700">
            <a:solidFill>
              <a:srgbClr val="000000">
                <a:alpha val="100000"/>
              </a:srgbClr>
            </a:solidFill>
          </a:ln>
        </p:spPr>
      </p:sp>
      <p:sp>
        <p:nvSpPr>
          <p:cNvPr id="12291" name="文本占位符 12290"/>
          <p:cNvSpPr>
            <a:spLocks noGrp="1"/>
          </p:cNvSpPr>
          <p:nvPr>
            <p:ph type="body" idx="1"/>
          </p:nvPr>
        </p:nvSpPr>
        <p:spPr>
          <a:xfrm>
            <a:off x="947420" y="4862195"/>
            <a:ext cx="5210810" cy="4606290"/>
          </a:xfrm>
        </p:spPr>
        <p:txBody>
          <a:bodyPr vert="horz" wrap="square" lIns="99782" tIns="49891" rIns="99782" bIns="49891" anchor="t"/>
          <a:lstStyle/>
          <a:p>
            <a:pPr lvl="0"/>
            <a:endParaRPr lang="zh-CN" altLang="en-US" dirty="0">
              <a:latin typeface="宋体" panose="02010600030101010101" pitchFamily="2" charset="-122"/>
            </a:endParaRPr>
          </a:p>
        </p:txBody>
      </p:sp>
      <p:sp>
        <p:nvSpPr>
          <p:cNvPr id="2" name="灯片编号占位符 1"/>
          <p:cNvSpPr>
            <a:spLocks noGrp="1"/>
          </p:cNvSpPr>
          <p:nvPr>
            <p:ph type="sldNum" sz="quarter" idx="2"/>
          </p:nvPr>
        </p:nvSpPr>
        <p:spPr/>
        <p:txBody>
          <a:bodyPr/>
          <a:lstStyle/>
          <a:p>
            <a:pPr lvl="0" algn="r"/>
            <a:fld id="{9A0DB2DC-4C9A-4742-B13C-FB6460FD3503}" type="slidenum">
              <a:rPr lang="zh-CN" altLang="en-US" dirty="0"/>
              <a:pPr lvl="0" algn="r"/>
              <a:t>16</a:t>
            </a:fld>
            <a:endParaRPr lang="zh-CN" altLang="en-US" dirty="0"/>
          </a:p>
        </p:txBody>
      </p:sp>
    </p:spTree>
    <p:extLst>
      <p:ext uri="{BB962C8B-B14F-4D97-AF65-F5344CB8AC3E}">
        <p14:creationId xmlns:p14="http://schemas.microsoft.com/office/powerpoint/2010/main" val="670083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1939</a:t>
            </a:r>
            <a:r>
              <a:rPr lang="zh-CN" altLang="en-US" dirty="0"/>
              <a:t>年，法默和查姆勃明确提出了事故频发倾向的概念</a:t>
            </a:r>
          </a:p>
          <a:p>
            <a:endParaRPr lang="zh-CN" altLang="en-US" dirty="0"/>
          </a:p>
        </p:txBody>
      </p:sp>
      <p:sp>
        <p:nvSpPr>
          <p:cNvPr id="4" name="灯片编号占位符 3"/>
          <p:cNvSpPr>
            <a:spLocks noGrp="1"/>
          </p:cNvSpPr>
          <p:nvPr>
            <p:ph type="sldNum" sz="quarter" idx="5"/>
          </p:nvPr>
        </p:nvSpPr>
        <p:spPr/>
        <p:txBody>
          <a:bodyPr/>
          <a:lstStyle/>
          <a:p>
            <a:fld id="{65371F44-524A-4CB2-AF96-40BC9A7C6684}" type="slidenum">
              <a:rPr lang="zh-CN" altLang="en-US" smtClean="0"/>
              <a:pPr/>
              <a:t>20</a:t>
            </a:fld>
            <a:endParaRPr lang="zh-CN" altLang="en-US"/>
          </a:p>
        </p:txBody>
      </p:sp>
    </p:spTree>
    <p:extLst>
      <p:ext uri="{BB962C8B-B14F-4D97-AF65-F5344CB8AC3E}">
        <p14:creationId xmlns:p14="http://schemas.microsoft.com/office/powerpoint/2010/main" val="2007905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30000"/>
              </a:lnSpc>
              <a:spcBef>
                <a:spcPts val="0"/>
              </a:spcBef>
              <a:spcAft>
                <a:spcPts val="0"/>
              </a:spcAft>
              <a:buClr>
                <a:srgbClr val="FFFF00"/>
              </a:buClr>
              <a:buSzPct val="85000"/>
              <a:buFont typeface="Wingdings" pitchFamily="2" charset="2"/>
              <a:buNone/>
              <a:tabLst/>
              <a:defRPr/>
            </a:pPr>
            <a:r>
              <a:rPr lang="en-US" altLang="zh-CN" sz="1200" dirty="0">
                <a:solidFill>
                  <a:schemeClr val="tx1">
                    <a:lumMod val="85000"/>
                    <a:lumOff val="15000"/>
                  </a:schemeClr>
                </a:solidFill>
                <a:cs typeface="+mn-ea"/>
                <a:sym typeface="+mn-lt"/>
              </a:rPr>
              <a:t>1931</a:t>
            </a:r>
            <a:r>
              <a:rPr lang="zh-CN" altLang="en-US" sz="1200" dirty="0">
                <a:solidFill>
                  <a:schemeClr val="tx1">
                    <a:lumMod val="85000"/>
                    <a:lumOff val="15000"/>
                  </a:schemeClr>
                </a:solidFill>
                <a:cs typeface="+mn-ea"/>
                <a:sym typeface="+mn-lt"/>
              </a:rPr>
              <a:t>年，海因里希在</a:t>
            </a:r>
            <a:r>
              <a:rPr lang="en-US" altLang="zh-CN" sz="1200" dirty="0">
                <a:solidFill>
                  <a:schemeClr val="tx1">
                    <a:lumMod val="85000"/>
                    <a:lumOff val="15000"/>
                  </a:schemeClr>
                </a:solidFill>
                <a:cs typeface="+mn-ea"/>
                <a:sym typeface="+mn-lt"/>
              </a:rPr>
              <a:t>《</a:t>
            </a:r>
            <a:r>
              <a:rPr lang="zh-CN" altLang="en-US" sz="1200" dirty="0">
                <a:solidFill>
                  <a:schemeClr val="tx1">
                    <a:lumMod val="85000"/>
                    <a:lumOff val="15000"/>
                  </a:schemeClr>
                </a:solidFill>
                <a:cs typeface="+mn-ea"/>
                <a:sym typeface="+mn-lt"/>
              </a:rPr>
              <a:t>工业事故预防</a:t>
            </a:r>
            <a:r>
              <a:rPr lang="en-US" altLang="zh-CN" sz="1200" dirty="0">
                <a:solidFill>
                  <a:schemeClr val="tx1">
                    <a:lumMod val="85000"/>
                    <a:lumOff val="15000"/>
                  </a:schemeClr>
                </a:solidFill>
                <a:cs typeface="+mn-ea"/>
                <a:sym typeface="+mn-lt"/>
              </a:rPr>
              <a:t>》</a:t>
            </a:r>
            <a:r>
              <a:rPr lang="zh-CN" altLang="en-US" sz="1200" dirty="0">
                <a:solidFill>
                  <a:schemeClr val="tx1">
                    <a:lumMod val="85000"/>
                    <a:lumOff val="15000"/>
                  </a:schemeClr>
                </a:solidFill>
                <a:cs typeface="+mn-ea"/>
                <a:sym typeface="+mn-lt"/>
              </a:rPr>
              <a:t>中第一次提出了事故因果连锁理论，阐述导致伤亡事故各种</a:t>
            </a:r>
            <a:r>
              <a:rPr lang="zh-CN" altLang="en-US" sz="1200" dirty="0">
                <a:solidFill>
                  <a:srgbClr val="3DA4C3"/>
                </a:solidFill>
                <a:cs typeface="+mn-ea"/>
                <a:sym typeface="+mn-lt"/>
              </a:rPr>
              <a:t>原因因素</a:t>
            </a:r>
            <a:r>
              <a:rPr lang="zh-CN" altLang="en-US" sz="1200" dirty="0">
                <a:solidFill>
                  <a:schemeClr val="tx1">
                    <a:lumMod val="85000"/>
                    <a:lumOff val="15000"/>
                  </a:schemeClr>
                </a:solidFill>
                <a:cs typeface="+mn-ea"/>
                <a:sym typeface="+mn-lt"/>
              </a:rPr>
              <a:t>间及与</a:t>
            </a:r>
            <a:r>
              <a:rPr lang="zh-CN" altLang="en-US" sz="1200" dirty="0">
                <a:solidFill>
                  <a:srgbClr val="3DA4C3"/>
                </a:solidFill>
                <a:cs typeface="+mn-ea"/>
                <a:sym typeface="+mn-lt"/>
              </a:rPr>
              <a:t>伤害间的关系</a:t>
            </a:r>
            <a:r>
              <a:rPr lang="zh-CN" altLang="en-US" sz="1200" dirty="0">
                <a:solidFill>
                  <a:schemeClr val="tx1">
                    <a:lumMod val="85000"/>
                    <a:lumOff val="15000"/>
                  </a:schemeClr>
                </a:solidFill>
                <a:cs typeface="+mn-ea"/>
                <a:sym typeface="+mn-lt"/>
              </a:rPr>
              <a:t>，认为伤亡事故的发生</a:t>
            </a:r>
            <a:r>
              <a:rPr lang="zh-CN" altLang="en-US" sz="1200" dirty="0">
                <a:solidFill>
                  <a:srgbClr val="3DA4C3"/>
                </a:solidFill>
                <a:cs typeface="+mn-ea"/>
                <a:sym typeface="+mn-lt"/>
              </a:rPr>
              <a:t>不是一个孤立的事件</a:t>
            </a:r>
            <a:r>
              <a:rPr lang="zh-CN" altLang="en-US" sz="1200" dirty="0">
                <a:solidFill>
                  <a:schemeClr val="tx1">
                    <a:lumMod val="85000"/>
                    <a:lumOff val="15000"/>
                  </a:schemeClr>
                </a:solidFill>
                <a:cs typeface="+mn-ea"/>
                <a:sym typeface="+mn-lt"/>
              </a:rPr>
              <a:t>，尽管伤害可能在某瞬间突然发生，却是</a:t>
            </a:r>
            <a:r>
              <a:rPr lang="zh-CN" altLang="en-US" sz="1200" dirty="0">
                <a:solidFill>
                  <a:srgbClr val="3DA4C3"/>
                </a:solidFill>
                <a:cs typeface="+mn-ea"/>
                <a:sym typeface="+mn-lt"/>
              </a:rPr>
              <a:t>一系列事件相继发生</a:t>
            </a:r>
            <a:r>
              <a:rPr lang="zh-CN" altLang="en-US" sz="1200" dirty="0">
                <a:solidFill>
                  <a:schemeClr val="tx1">
                    <a:lumMod val="85000"/>
                    <a:lumOff val="15000"/>
                  </a:schemeClr>
                </a:solidFill>
                <a:cs typeface="+mn-ea"/>
                <a:sym typeface="+mn-lt"/>
              </a:rPr>
              <a:t>的结果。</a:t>
            </a:r>
          </a:p>
          <a:p>
            <a:pPr marL="0" marR="0" lvl="0" indent="0" algn="l" defTabSz="914400" rtl="0" eaLnBrk="1" fontAlgn="auto" latinLnBrk="0" hangingPunct="1">
              <a:lnSpc>
                <a:spcPct val="130000"/>
              </a:lnSpc>
              <a:spcBef>
                <a:spcPts val="0"/>
              </a:spcBef>
              <a:spcAft>
                <a:spcPts val="0"/>
              </a:spcAft>
              <a:buClr>
                <a:srgbClr val="FFFF00"/>
              </a:buClr>
              <a:buSzPct val="85000"/>
              <a:buFont typeface="Wingdings" pitchFamily="2" charset="2"/>
              <a:buNone/>
              <a:tabLst/>
              <a:defRPr/>
            </a:pPr>
            <a:r>
              <a:rPr kumimoji="0" lang="zh-CN" altLang="en-US" sz="1200" b="1" i="0" u="none" strike="noStrike" kern="1200" cap="none" spc="0" normalizeH="0" baseline="0" noProof="0" dirty="0">
                <a:ln>
                  <a:noFill/>
                </a:ln>
                <a:solidFill>
                  <a:srgbClr val="FFFF00"/>
                </a:solidFill>
                <a:effectLst/>
                <a:uLnTx/>
                <a:uFillTx/>
                <a:latin typeface="Arial"/>
                <a:ea typeface="微软雅黑"/>
                <a:cs typeface="+mn-cs"/>
              </a:rPr>
              <a:t>防止人的不安全行为或消除物的不安全状态，中断事故连锁进程而避免事故的发生。</a:t>
            </a:r>
          </a:p>
          <a:p>
            <a:pPr marL="0" indent="0" eaLnBrk="1" hangingPunct="1">
              <a:lnSpc>
                <a:spcPct val="130000"/>
              </a:lnSpc>
              <a:spcBef>
                <a:spcPts val="0"/>
              </a:spcBef>
              <a:spcAft>
                <a:spcPts val="0"/>
              </a:spcAft>
              <a:buClr>
                <a:srgbClr val="FFFF00"/>
              </a:buClr>
              <a:buSzPct val="85000"/>
              <a:buFont typeface="Wingdings" pitchFamily="2" charset="2"/>
              <a:buNone/>
              <a:defRPr/>
            </a:pPr>
            <a:endParaRPr lang="en-US" altLang="zh-CN" sz="1200" dirty="0">
              <a:solidFill>
                <a:schemeClr val="bg1"/>
              </a:solidFill>
              <a:effectLst>
                <a:outerShdw blurRad="38100" dist="38100" dir="2700000" algn="tl">
                  <a:srgbClr val="000000"/>
                </a:outerShdw>
              </a:effectLst>
              <a:latin typeface="Times New Roman" pitchFamily="18" charset="0"/>
              <a:ea typeface="宋体" pitchFamily="2" charset="-122"/>
            </a:endParaRPr>
          </a:p>
          <a:p>
            <a:pPr marL="269875" indent="-269875" eaLnBrk="1" hangingPunct="1">
              <a:lnSpc>
                <a:spcPct val="130000"/>
              </a:lnSpc>
              <a:spcBef>
                <a:spcPts val="0"/>
              </a:spcBef>
              <a:spcAft>
                <a:spcPts val="0"/>
              </a:spcAft>
              <a:buClr>
                <a:srgbClr val="FFFF00"/>
              </a:buClr>
              <a:buSzPct val="85000"/>
              <a:buFont typeface="Wingdings" pitchFamily="2" charset="2"/>
              <a:buChar char="u"/>
              <a:defRPr/>
            </a:pP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如果移去连锁中的一颗骨牌，则连锁被破坏，事故过程被中止海因里希安全理论是这一时期的代表性理论。</a:t>
            </a:r>
          </a:p>
          <a:p>
            <a:pPr marL="269875" indent="-269875" eaLnBrk="1" hangingPunct="1">
              <a:lnSpc>
                <a:spcPct val="130000"/>
              </a:lnSpc>
              <a:spcBef>
                <a:spcPts val="0"/>
              </a:spcBef>
              <a:spcAft>
                <a:spcPts val="0"/>
              </a:spcAft>
              <a:buClr>
                <a:srgbClr val="FFFF00"/>
              </a:buClr>
              <a:buSzPct val="85000"/>
              <a:buFont typeface="Wingdings" pitchFamily="2" charset="2"/>
              <a:buChar char="u"/>
              <a:defRPr/>
            </a:pP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人的不安全行为、物的不安全状态是</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事故的直接原因</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a:t>
            </a:r>
          </a:p>
          <a:p>
            <a:pPr marL="269875" indent="-269875" eaLnBrk="1" hangingPunct="1">
              <a:lnSpc>
                <a:spcPct val="130000"/>
              </a:lnSpc>
              <a:spcBef>
                <a:spcPts val="0"/>
              </a:spcBef>
              <a:spcAft>
                <a:spcPts val="0"/>
              </a:spcAft>
              <a:buClr>
                <a:srgbClr val="FFFF00"/>
              </a:buClr>
              <a:buSzPct val="85000"/>
              <a:buFont typeface="Wingdings" pitchFamily="2" charset="2"/>
              <a:buChar char="u"/>
              <a:defRPr/>
            </a:pP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事故预防工作中心</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就是消除人的不安全行为和物的不安全状态</a:t>
            </a:r>
          </a:p>
          <a:p>
            <a:pPr marL="269875" indent="-269875" eaLnBrk="1" hangingPunct="1">
              <a:lnSpc>
                <a:spcPct val="130000"/>
              </a:lnSpc>
              <a:spcBef>
                <a:spcPts val="0"/>
              </a:spcBef>
              <a:spcAft>
                <a:spcPts val="0"/>
              </a:spcAft>
              <a:buClr>
                <a:srgbClr val="FFFF00"/>
              </a:buClr>
              <a:buSzPct val="85000"/>
              <a:buFont typeface="Wingdings" pitchFamily="2" charset="2"/>
              <a:buChar char="u"/>
              <a:defRPr/>
            </a:pP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海因里希理论也有明显的不足，</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把工业事故的责任归因于工人</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对事故致因连锁关系描述过于简单化、绝对化，也过多地考虑了人的因素。</a:t>
            </a:r>
          </a:p>
          <a:p>
            <a:pPr marL="269875" indent="-269875" eaLnBrk="1" hangingPunct="1">
              <a:lnSpc>
                <a:spcPct val="130000"/>
              </a:lnSpc>
              <a:spcBef>
                <a:spcPts val="0"/>
              </a:spcBef>
              <a:spcAft>
                <a:spcPts val="0"/>
              </a:spcAft>
              <a:buClr>
                <a:srgbClr val="FFFF00"/>
              </a:buClr>
              <a:buSzPct val="85000"/>
              <a:buFont typeface="Wingdings" pitchFamily="2" charset="2"/>
              <a:buChar char="u"/>
              <a:defRPr/>
            </a:pP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尽管如此，由于其的形象化和其在事故致因研究中的先导作用，使其有着重要的历史地位。</a:t>
            </a:r>
            <a:endParaRPr lang="en-US" altLang="zh-CN" sz="1200" dirty="0">
              <a:solidFill>
                <a:schemeClr val="bg1"/>
              </a:solidFill>
              <a:effectLst>
                <a:outerShdw blurRad="38100" dist="38100" dir="2700000" algn="tl">
                  <a:srgbClr val="000000"/>
                </a:outerShdw>
              </a:effectLst>
              <a:latin typeface="Times New Roman" pitchFamily="18" charset="0"/>
              <a:ea typeface="宋体" pitchFamily="2" charset="-122"/>
            </a:endParaRPr>
          </a:p>
          <a:p>
            <a:pPr marL="269875" indent="-269875" eaLnBrk="1" hangingPunct="1">
              <a:lnSpc>
                <a:spcPct val="130000"/>
              </a:lnSpc>
              <a:spcBef>
                <a:spcPts val="0"/>
              </a:spcBef>
              <a:spcAft>
                <a:spcPts val="0"/>
              </a:spcAft>
              <a:buClr>
                <a:srgbClr val="FFFF00"/>
              </a:buClr>
              <a:buSzPct val="85000"/>
              <a:buFont typeface="Wingdings" pitchFamily="2" charset="2"/>
              <a:buChar char="u"/>
              <a:defRPr/>
            </a:pP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后来，</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博德</a:t>
            </a:r>
            <a:r>
              <a:rPr lang="en-US" altLang="zh-CN" sz="1200" dirty="0">
                <a:solidFill>
                  <a:schemeClr val="bg1"/>
                </a:solidFill>
                <a:effectLst>
                  <a:outerShdw blurRad="38100" dist="38100" dir="2700000" algn="tl">
                    <a:srgbClr val="000000"/>
                  </a:outerShdw>
                </a:effectLst>
                <a:latin typeface="Times New Roman" pitchFamily="18" charset="0"/>
                <a:ea typeface="宋体" pitchFamily="2" charset="-122"/>
              </a:rPr>
              <a:t>(Frank </a:t>
            </a:r>
            <a:r>
              <a:rPr lang="en-US" altLang="zh-CN" sz="1200" dirty="0" err="1">
                <a:solidFill>
                  <a:schemeClr val="bg1"/>
                </a:solidFill>
                <a:effectLst>
                  <a:outerShdw blurRad="38100" dist="38100" dir="2700000" algn="tl">
                    <a:srgbClr val="000000"/>
                  </a:outerShdw>
                </a:effectLst>
                <a:latin typeface="Times New Roman" pitchFamily="18" charset="0"/>
                <a:ea typeface="宋体" pitchFamily="2" charset="-122"/>
              </a:rPr>
              <a:t>BLrd</a:t>
            </a:r>
            <a:r>
              <a:rPr lang="en-US" altLang="zh-CN" sz="1200" dirty="0">
                <a:solidFill>
                  <a:schemeClr val="bg1"/>
                </a:solidFill>
                <a:effectLst>
                  <a:outerShdw blurRad="38100" dist="38100" dir="2700000" algn="tl">
                    <a:srgbClr val="000000"/>
                  </a:outerShdw>
                </a:effectLst>
                <a:latin typeface="Times New Roman" pitchFamily="18" charset="0"/>
                <a:ea typeface="宋体" pitchFamily="2" charset="-122"/>
              </a:rPr>
              <a:t>)</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、亚当斯</a:t>
            </a:r>
            <a:r>
              <a:rPr lang="en-US" altLang="zh-CN" sz="1200" dirty="0">
                <a:solidFill>
                  <a:schemeClr val="bg1"/>
                </a:solidFill>
                <a:effectLst>
                  <a:outerShdw blurRad="38100" dist="38100" dir="2700000" algn="tl">
                    <a:srgbClr val="000000"/>
                  </a:outerShdw>
                </a:effectLst>
                <a:latin typeface="Times New Roman" pitchFamily="18" charset="0"/>
                <a:ea typeface="宋体" pitchFamily="2" charset="-122"/>
              </a:rPr>
              <a:t>(Edward Adams)</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等人都在此基础上进行了进一步的修改和完善，使因果连锁的思想得以进一步发扬光大，收到了较好的效果。 </a:t>
            </a:r>
          </a:p>
          <a:p>
            <a:endParaRPr lang="zh-CN" altLang="en-US" dirty="0"/>
          </a:p>
          <a:p>
            <a:endParaRPr lang="zh-CN" altLang="en-US" dirty="0"/>
          </a:p>
        </p:txBody>
      </p:sp>
      <p:sp>
        <p:nvSpPr>
          <p:cNvPr id="4" name="灯片编号占位符 3"/>
          <p:cNvSpPr>
            <a:spLocks noGrp="1"/>
          </p:cNvSpPr>
          <p:nvPr>
            <p:ph type="sldNum" sz="quarter" idx="5"/>
          </p:nvPr>
        </p:nvSpPr>
        <p:spPr/>
        <p:txBody>
          <a:bodyPr/>
          <a:lstStyle/>
          <a:p>
            <a:fld id="{65371F44-524A-4CB2-AF96-40BC9A7C6684}" type="slidenum">
              <a:rPr lang="zh-CN" altLang="en-US" smtClean="0"/>
              <a:pPr/>
              <a:t>21</a:t>
            </a:fld>
            <a:endParaRPr lang="zh-CN" altLang="en-US"/>
          </a:p>
        </p:txBody>
      </p:sp>
    </p:spTree>
    <p:extLst>
      <p:ext uri="{BB962C8B-B14F-4D97-AF65-F5344CB8AC3E}">
        <p14:creationId xmlns:p14="http://schemas.microsoft.com/office/powerpoint/2010/main" val="21304031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174625" indent="-174625" eaLnBrk="1" hangingPunct="1">
              <a:lnSpc>
                <a:spcPct val="130000"/>
              </a:lnSpc>
              <a:spcBef>
                <a:spcPts val="0"/>
              </a:spcBef>
              <a:spcAft>
                <a:spcPts val="0"/>
              </a:spcAft>
              <a:buFont typeface="Wingdings" pitchFamily="2" charset="2"/>
              <a:buNone/>
              <a:defRPr/>
            </a:pPr>
            <a:r>
              <a:rPr lang="zh-CN" altLang="en-US" sz="1200" dirty="0">
                <a:latin typeface="+mn-ea"/>
                <a:ea typeface="+mn-ea"/>
                <a:cs typeface="Times New Roman" pitchFamily="18" charset="0"/>
              </a:rPr>
              <a:t>海因里希事故连锁理论把</a:t>
            </a:r>
            <a:r>
              <a:rPr lang="zh-CN" altLang="en-US" sz="1200" b="1" dirty="0">
                <a:latin typeface="+mn-ea"/>
                <a:ea typeface="+mn-ea"/>
                <a:cs typeface="Times New Roman" pitchFamily="18" charset="0"/>
              </a:rPr>
              <a:t>遗传与社会环境</a:t>
            </a:r>
            <a:r>
              <a:rPr lang="zh-CN" altLang="en-US" sz="1200" dirty="0">
                <a:latin typeface="+mn-ea"/>
                <a:ea typeface="+mn-ea"/>
                <a:cs typeface="Times New Roman" pitchFamily="18" charset="0"/>
              </a:rPr>
              <a:t>看作是事故的</a:t>
            </a:r>
            <a:r>
              <a:rPr lang="zh-CN" altLang="en-US" sz="1200" b="1" dirty="0">
                <a:solidFill>
                  <a:srgbClr val="FF0000"/>
                </a:solidFill>
                <a:latin typeface="+mn-ea"/>
                <a:ea typeface="+mn-ea"/>
                <a:cs typeface="Times New Roman" pitchFamily="18" charset="0"/>
              </a:rPr>
              <a:t>根本原因</a:t>
            </a:r>
            <a:r>
              <a:rPr lang="zh-CN" altLang="en-US" sz="1200" dirty="0">
                <a:latin typeface="+mn-ea"/>
                <a:ea typeface="+mn-ea"/>
                <a:cs typeface="Times New Roman" pitchFamily="18" charset="0"/>
              </a:rPr>
              <a:t>。博德认为，这不应是影响人的行为的主要因素。</a:t>
            </a:r>
            <a:r>
              <a:rPr lang="zh-CN" altLang="en-US" sz="1200" dirty="0">
                <a:latin typeface="+mn-ea"/>
                <a:ea typeface="+mn-ea"/>
              </a:rPr>
              <a:t>事故的</a:t>
            </a:r>
            <a:r>
              <a:rPr lang="zh-CN" altLang="en-US" sz="1200" b="1" dirty="0">
                <a:latin typeface="+mn-ea"/>
                <a:ea typeface="+mn-ea"/>
              </a:rPr>
              <a:t>直接原因</a:t>
            </a:r>
            <a:r>
              <a:rPr lang="zh-CN" altLang="en-US" sz="1200" dirty="0">
                <a:latin typeface="+mn-ea"/>
                <a:ea typeface="+mn-ea"/>
              </a:rPr>
              <a:t>是人的不安全行为、物的不安全状态；</a:t>
            </a:r>
            <a:r>
              <a:rPr lang="zh-CN" altLang="en-US" sz="1200" b="1" dirty="0">
                <a:latin typeface="+mn-ea"/>
                <a:ea typeface="+mn-ea"/>
              </a:rPr>
              <a:t>间接原因</a:t>
            </a:r>
            <a:r>
              <a:rPr lang="zh-CN" altLang="en-US" sz="1200" dirty="0">
                <a:latin typeface="+mn-ea"/>
                <a:ea typeface="+mn-ea"/>
              </a:rPr>
              <a:t>包括个人因素及与工作有关的因素。</a:t>
            </a:r>
            <a:r>
              <a:rPr lang="zh-CN" altLang="en-US" sz="1200" b="1" dirty="0">
                <a:solidFill>
                  <a:srgbClr val="FF0000"/>
                </a:solidFill>
                <a:latin typeface="+mn-ea"/>
                <a:ea typeface="+mn-ea"/>
              </a:rPr>
              <a:t>根本原因是管理的缺陷</a:t>
            </a:r>
            <a:r>
              <a:rPr lang="zh-CN" altLang="en-US" sz="1200" dirty="0">
                <a:latin typeface="+mn-ea"/>
                <a:ea typeface="+mn-ea"/>
              </a:rPr>
              <a:t>，即管理上存在的问题或缺陷是导致间接原因存在的原因，间接原因的存在又导致直接原因存在，最终导致事故发生。</a:t>
            </a:r>
            <a:endParaRPr lang="en-US" altLang="zh-CN" sz="1200" dirty="0">
              <a:latin typeface="+mn-ea"/>
              <a:ea typeface="+mn-ea"/>
            </a:endParaRPr>
          </a:p>
          <a:p>
            <a:pPr marL="174625" indent="-174625" eaLnBrk="1" hangingPunct="1">
              <a:lnSpc>
                <a:spcPct val="130000"/>
              </a:lnSpc>
              <a:spcBef>
                <a:spcPts val="0"/>
              </a:spcBef>
              <a:spcAft>
                <a:spcPts val="0"/>
              </a:spcAft>
              <a:buFont typeface="Wingdings" pitchFamily="2" charset="2"/>
              <a:buNone/>
              <a:defRPr/>
            </a:pP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博德等人在海因里希模型基础上把</a:t>
            </a:r>
            <a:r>
              <a:rPr lang="en-US" altLang="zh-CN" sz="1200" dirty="0">
                <a:solidFill>
                  <a:srgbClr val="FFFF00"/>
                </a:solidFill>
                <a:effectLst>
                  <a:outerShdw blurRad="38100" dist="38100" dir="2700000" algn="tl">
                    <a:srgbClr val="000000"/>
                  </a:outerShdw>
                </a:effectLst>
                <a:latin typeface="Times New Roman" pitchFamily="18" charset="0"/>
                <a:ea typeface="宋体" pitchFamily="2" charset="-122"/>
              </a:rPr>
              <a:t>5</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块骨牌依次改为：</a:t>
            </a:r>
          </a:p>
          <a:p>
            <a:pPr marL="174625" indent="-174625" eaLnBrk="1" hangingPunct="1">
              <a:lnSpc>
                <a:spcPct val="130000"/>
              </a:lnSpc>
              <a:spcBef>
                <a:spcPts val="0"/>
              </a:spcBef>
              <a:spcAft>
                <a:spcPts val="0"/>
              </a:spcAft>
              <a:buFont typeface="Wingdings" pitchFamily="2" charset="2"/>
              <a:buNone/>
              <a:defRPr/>
            </a:pP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a:t>
            </a:r>
            <a:r>
              <a:rPr lang="en-US" altLang="zh-CN" sz="1200" dirty="0">
                <a:solidFill>
                  <a:srgbClr val="FFFF00"/>
                </a:solidFill>
                <a:effectLst>
                  <a:outerShdw blurRad="38100" dist="38100" dir="2700000" algn="tl">
                    <a:srgbClr val="000000"/>
                  </a:outerShdw>
                </a:effectLst>
                <a:latin typeface="Times New Roman" pitchFamily="18" charset="0"/>
                <a:ea typeface="宋体" pitchFamily="2" charset="-122"/>
              </a:rPr>
              <a:t>1</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社会要素</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 </a:t>
            </a:r>
            <a:r>
              <a:rPr lang="en-US" altLang="zh-CN" sz="1200" dirty="0">
                <a:solidFill>
                  <a:schemeClr val="bg1"/>
                </a:solidFill>
                <a:effectLst>
                  <a:outerShdw blurRad="38100" dist="38100" dir="2700000" algn="tl">
                    <a:srgbClr val="000000"/>
                  </a:outerShdw>
                </a:effectLst>
                <a:latin typeface="Times New Roman" pitchFamily="18" charset="0"/>
                <a:ea typeface="宋体" pitchFamily="2" charset="-122"/>
              </a:rPr>
              <a:t>(M)</a:t>
            </a:r>
          </a:p>
          <a:p>
            <a:pPr marL="174625" indent="-174625" eaLnBrk="1" hangingPunct="1">
              <a:lnSpc>
                <a:spcPct val="130000"/>
              </a:lnSpc>
              <a:spcBef>
                <a:spcPts val="0"/>
              </a:spcBef>
              <a:spcAft>
                <a:spcPts val="0"/>
              </a:spcAft>
              <a:buFont typeface="Wingdings" pitchFamily="2" charset="2"/>
              <a:buNone/>
              <a:defRPr/>
            </a:pP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a:t>
            </a:r>
            <a:r>
              <a:rPr lang="en-US" altLang="zh-CN" sz="1200" dirty="0">
                <a:solidFill>
                  <a:srgbClr val="FFFF00"/>
                </a:solidFill>
                <a:effectLst>
                  <a:outerShdw blurRad="38100" dist="38100" dir="2700000" algn="tl">
                    <a:srgbClr val="000000"/>
                  </a:outerShdw>
                </a:effectLst>
                <a:latin typeface="Times New Roman" pitchFamily="18" charset="0"/>
                <a:ea typeface="宋体" pitchFamily="2" charset="-122"/>
              </a:rPr>
              <a:t>2</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工作</a:t>
            </a:r>
            <a:r>
              <a:rPr lang="zh-CN" altLang="zh-CN" sz="1200" dirty="0">
                <a:solidFill>
                  <a:schemeClr val="bg1"/>
                </a:solidFill>
                <a:effectLst>
                  <a:outerShdw blurRad="38100" dist="38100" dir="2700000" algn="tl">
                    <a:srgbClr val="000000"/>
                  </a:outerShdw>
                </a:effectLst>
                <a:latin typeface="Times New Roman" pitchFamily="18" charset="0"/>
                <a:ea typeface="宋体" pitchFamily="2" charset="-122"/>
              </a:rPr>
              <a:t>/</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或人为因素 </a:t>
            </a:r>
            <a:r>
              <a:rPr lang="en-US" altLang="zh-CN" sz="1200" dirty="0">
                <a:solidFill>
                  <a:schemeClr val="bg1"/>
                </a:solidFill>
                <a:effectLst>
                  <a:outerShdw blurRad="38100" dist="38100" dir="2700000" algn="tl">
                    <a:srgbClr val="000000"/>
                  </a:outerShdw>
                </a:effectLst>
                <a:latin typeface="Times New Roman" pitchFamily="18" charset="0"/>
                <a:ea typeface="宋体" pitchFamily="2" charset="-122"/>
              </a:rPr>
              <a:t>(P)</a:t>
            </a:r>
          </a:p>
          <a:p>
            <a:pPr marL="174625" indent="-174625" eaLnBrk="1" hangingPunct="1">
              <a:lnSpc>
                <a:spcPct val="130000"/>
              </a:lnSpc>
              <a:spcBef>
                <a:spcPts val="0"/>
              </a:spcBef>
              <a:spcAft>
                <a:spcPts val="0"/>
              </a:spcAft>
              <a:buFont typeface="Wingdings" pitchFamily="2" charset="2"/>
              <a:buNone/>
              <a:defRPr/>
            </a:pP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a:t>
            </a:r>
            <a:r>
              <a:rPr lang="en-US" altLang="zh-CN" sz="1200" dirty="0">
                <a:solidFill>
                  <a:srgbClr val="FFFF00"/>
                </a:solidFill>
                <a:effectLst>
                  <a:outerShdw blurRad="38100" dist="38100" dir="2700000" algn="tl">
                    <a:srgbClr val="000000"/>
                  </a:outerShdw>
                </a:effectLst>
                <a:latin typeface="Times New Roman" pitchFamily="18" charset="0"/>
                <a:ea typeface="宋体" pitchFamily="2" charset="-122"/>
              </a:rPr>
              <a:t>3</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人的不安全行为和物的不安全状态 </a:t>
            </a:r>
            <a:r>
              <a:rPr lang="en-US" altLang="zh-CN" sz="1200" dirty="0">
                <a:solidFill>
                  <a:schemeClr val="bg1"/>
                </a:solidFill>
                <a:effectLst>
                  <a:outerShdw blurRad="38100" dist="38100" dir="2700000" algn="tl">
                    <a:srgbClr val="000000"/>
                  </a:outerShdw>
                </a:effectLst>
                <a:latin typeface="Times New Roman" pitchFamily="18" charset="0"/>
                <a:ea typeface="宋体" pitchFamily="2" charset="-122"/>
              </a:rPr>
              <a:t>(H)</a:t>
            </a:r>
          </a:p>
          <a:p>
            <a:pPr marL="174625" indent="-174625" eaLnBrk="1" hangingPunct="1">
              <a:lnSpc>
                <a:spcPct val="130000"/>
              </a:lnSpc>
              <a:spcBef>
                <a:spcPts val="0"/>
              </a:spcBef>
              <a:spcAft>
                <a:spcPts val="0"/>
              </a:spcAft>
              <a:buFont typeface="Wingdings" pitchFamily="2" charset="2"/>
              <a:buNone/>
              <a:defRPr/>
            </a:pP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a:t>
            </a:r>
            <a:r>
              <a:rPr lang="en-US" altLang="zh-CN" sz="1200" dirty="0">
                <a:solidFill>
                  <a:srgbClr val="FFFF00"/>
                </a:solidFill>
                <a:effectLst>
                  <a:outerShdw blurRad="38100" dist="38100" dir="2700000" algn="tl">
                    <a:srgbClr val="000000"/>
                  </a:outerShdw>
                </a:effectLst>
                <a:latin typeface="Times New Roman" pitchFamily="18" charset="0"/>
                <a:ea typeface="宋体" pitchFamily="2" charset="-122"/>
              </a:rPr>
              <a:t>4</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事故 </a:t>
            </a:r>
            <a:r>
              <a:rPr lang="en-US" altLang="zh-CN" sz="1200" dirty="0">
                <a:solidFill>
                  <a:schemeClr val="bg1"/>
                </a:solidFill>
                <a:effectLst>
                  <a:outerShdw blurRad="38100" dist="38100" dir="2700000" algn="tl">
                    <a:srgbClr val="000000"/>
                  </a:outerShdw>
                </a:effectLst>
                <a:latin typeface="Times New Roman" pitchFamily="18" charset="0"/>
                <a:ea typeface="宋体" pitchFamily="2" charset="-122"/>
              </a:rPr>
              <a:t>(D)</a:t>
            </a:r>
          </a:p>
          <a:p>
            <a:pPr marL="174625" indent="-174625" eaLnBrk="1" hangingPunct="1">
              <a:lnSpc>
                <a:spcPct val="130000"/>
              </a:lnSpc>
              <a:spcBef>
                <a:spcPts val="0"/>
              </a:spcBef>
              <a:spcAft>
                <a:spcPts val="0"/>
              </a:spcAft>
              <a:buFont typeface="Wingdings" pitchFamily="2" charset="2"/>
              <a:buNone/>
              <a:defRPr/>
            </a:pP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a:t>
            </a:r>
            <a:r>
              <a:rPr lang="en-US" altLang="zh-CN" sz="1200" dirty="0">
                <a:solidFill>
                  <a:srgbClr val="FFFF00"/>
                </a:solidFill>
                <a:effectLst>
                  <a:outerShdw blurRad="38100" dist="38100" dir="2700000" algn="tl">
                    <a:srgbClr val="000000"/>
                  </a:outerShdw>
                </a:effectLst>
                <a:latin typeface="Times New Roman" pitchFamily="18" charset="0"/>
                <a:ea typeface="宋体" pitchFamily="2" charset="-122"/>
              </a:rPr>
              <a:t>5</a:t>
            </a:r>
            <a:r>
              <a:rPr lang="zh-CN" altLang="en-US" sz="1200" dirty="0">
                <a:solidFill>
                  <a:srgbClr val="FFFF00"/>
                </a:solidFill>
                <a:effectLst>
                  <a:outerShdw blurRad="38100" dist="38100" dir="2700000" algn="tl">
                    <a:srgbClr val="000000"/>
                  </a:outerShdw>
                </a:effectLst>
                <a:latin typeface="Times New Roman" pitchFamily="18" charset="0"/>
                <a:ea typeface="宋体" pitchFamily="2" charset="-122"/>
              </a:rPr>
              <a:t>）</a:t>
            </a: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伤害 </a:t>
            </a:r>
            <a:r>
              <a:rPr lang="en-US" altLang="zh-CN" sz="1200" dirty="0">
                <a:solidFill>
                  <a:schemeClr val="bg1"/>
                </a:solidFill>
                <a:effectLst>
                  <a:outerShdw blurRad="38100" dist="38100" dir="2700000" algn="tl">
                    <a:srgbClr val="000000"/>
                  </a:outerShdw>
                </a:effectLst>
                <a:latin typeface="Times New Roman" pitchFamily="18" charset="0"/>
                <a:ea typeface="宋体" pitchFamily="2" charset="-122"/>
              </a:rPr>
              <a:t>(A)</a:t>
            </a:r>
          </a:p>
          <a:p>
            <a:pPr marL="174625" indent="-174625" eaLnBrk="1" hangingPunct="1">
              <a:lnSpc>
                <a:spcPct val="130000"/>
              </a:lnSpc>
              <a:spcBef>
                <a:spcPts val="0"/>
              </a:spcBef>
              <a:spcAft>
                <a:spcPts val="0"/>
              </a:spcAft>
              <a:buFont typeface="Wingdings" pitchFamily="2" charset="2"/>
              <a:buNone/>
              <a:defRPr/>
            </a:pPr>
            <a:r>
              <a:rPr lang="zh-CN" altLang="en-US" sz="1200" dirty="0">
                <a:solidFill>
                  <a:schemeClr val="bg1"/>
                </a:solidFill>
                <a:effectLst>
                  <a:outerShdw blurRad="38100" dist="38100" dir="2700000" algn="tl">
                    <a:srgbClr val="000000"/>
                  </a:outerShdw>
                </a:effectLst>
                <a:latin typeface="Times New Roman" pitchFamily="18" charset="0"/>
                <a:ea typeface="宋体" pitchFamily="2" charset="-122"/>
              </a:rPr>
              <a:t>人们用多米诺骨牌来形象地描述这种事故因果连锁关系。在多米诺骨牌系列中，一颗骨牌被碰倒了，则将发生连锁反应，其余的几颗骨牌相继被碰倒</a:t>
            </a:r>
          </a:p>
          <a:p>
            <a:endParaRPr lang="zh-CN" altLang="en-US" dirty="0"/>
          </a:p>
          <a:p>
            <a:endParaRPr lang="zh-CN" altLang="en-US" dirty="0"/>
          </a:p>
        </p:txBody>
      </p:sp>
      <p:sp>
        <p:nvSpPr>
          <p:cNvPr id="4" name="灯片编号占位符 3"/>
          <p:cNvSpPr>
            <a:spLocks noGrp="1"/>
          </p:cNvSpPr>
          <p:nvPr>
            <p:ph type="sldNum" sz="quarter" idx="5"/>
          </p:nvPr>
        </p:nvSpPr>
        <p:spPr/>
        <p:txBody>
          <a:bodyPr/>
          <a:lstStyle/>
          <a:p>
            <a:fld id="{65371F44-524A-4CB2-AF96-40BC9A7C6684}" type="slidenum">
              <a:rPr lang="zh-CN" altLang="en-US" smtClean="0"/>
              <a:pPr/>
              <a:t>22</a:t>
            </a:fld>
            <a:endParaRPr lang="zh-CN" altLang="en-US"/>
          </a:p>
        </p:txBody>
      </p:sp>
    </p:spTree>
    <p:extLst>
      <p:ext uri="{BB962C8B-B14F-4D97-AF65-F5344CB8AC3E}">
        <p14:creationId xmlns:p14="http://schemas.microsoft.com/office/powerpoint/2010/main" val="35320165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2289"/>
          <p:cNvSpPr>
            <a:spLocks noGrp="1" noRot="1" noChangeAspect="1" noTextEdit="1"/>
          </p:cNvSpPr>
          <p:nvPr>
            <p:ph type="sldImg"/>
          </p:nvPr>
        </p:nvSpPr>
        <p:spPr>
          <a:xfrm>
            <a:off x="146050" y="769938"/>
            <a:ext cx="6813550" cy="3833812"/>
          </a:xfrm>
          <a:ln w="12700">
            <a:solidFill>
              <a:srgbClr val="000000">
                <a:alpha val="100000"/>
              </a:srgbClr>
            </a:solidFill>
          </a:ln>
        </p:spPr>
      </p:sp>
      <p:sp>
        <p:nvSpPr>
          <p:cNvPr id="12291" name="文本占位符 12290"/>
          <p:cNvSpPr>
            <a:spLocks noGrp="1"/>
          </p:cNvSpPr>
          <p:nvPr>
            <p:ph type="body" idx="1"/>
          </p:nvPr>
        </p:nvSpPr>
        <p:spPr>
          <a:xfrm>
            <a:off x="947420" y="4862195"/>
            <a:ext cx="5210810" cy="4606290"/>
          </a:xfrm>
        </p:spPr>
        <p:txBody>
          <a:bodyPr vert="horz" wrap="square" lIns="99782" tIns="49891" rIns="99782" bIns="49891" anchor="t"/>
          <a:lstStyle/>
          <a:p>
            <a:pPr lvl="0"/>
            <a:endParaRPr lang="zh-CN" altLang="en-US" dirty="0">
              <a:latin typeface="宋体" panose="02010600030101010101" pitchFamily="2" charset="-122"/>
            </a:endParaRPr>
          </a:p>
        </p:txBody>
      </p:sp>
      <p:sp>
        <p:nvSpPr>
          <p:cNvPr id="2" name="灯片编号占位符 1"/>
          <p:cNvSpPr>
            <a:spLocks noGrp="1"/>
          </p:cNvSpPr>
          <p:nvPr>
            <p:ph type="sldNum" sz="quarter" idx="2"/>
          </p:nvPr>
        </p:nvSpPr>
        <p:spPr/>
        <p:txBody>
          <a:bodyPr/>
          <a:lstStyle/>
          <a:p>
            <a:pPr lvl="0" algn="r"/>
            <a:fld id="{9A0DB2DC-4C9A-4742-B13C-FB6460FD3503}" type="slidenum">
              <a:rPr lang="zh-CN" altLang="en-US" dirty="0"/>
              <a:pPr lvl="0" algn="r"/>
              <a:t>23</a:t>
            </a:fld>
            <a:endParaRPr lang="zh-CN" altLang="en-US" dirty="0"/>
          </a:p>
        </p:txBody>
      </p:sp>
    </p:spTree>
    <p:extLst>
      <p:ext uri="{BB962C8B-B14F-4D97-AF65-F5344CB8AC3E}">
        <p14:creationId xmlns:p14="http://schemas.microsoft.com/office/powerpoint/2010/main" val="989728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在此之前，美国空军也发生了大量的飞行事故，空军官员一般都把事故责任归咎于飞行员的操作失误。在导弹试验开始的第一年半里就发生了四次爆炸，造成了惨重的损失。但导弹上没有飞行员，不可能把导弹的爆炸责任再推到飞行员身上，这种事故纯粹是物的故障造成的，很明显，应归咎到导弹投入试验、发射构思、设计、制造及维护等方面的问题。于是，美国开始了系统安全的理论研究。对于这种复杂系统，保留工业安全原有的概念和方法中正确成分的前提下，吸收其他领域科学技术和管理方法，形成了系统安全理论。</a:t>
            </a:r>
          </a:p>
        </p:txBody>
      </p:sp>
      <p:sp>
        <p:nvSpPr>
          <p:cNvPr id="4" name="灯片编号占位符 3"/>
          <p:cNvSpPr>
            <a:spLocks noGrp="1"/>
          </p:cNvSpPr>
          <p:nvPr>
            <p:ph type="sldNum" sz="quarter" idx="5"/>
          </p:nvPr>
        </p:nvSpPr>
        <p:spPr/>
        <p:txBody>
          <a:bodyPr/>
          <a:lstStyle/>
          <a:p>
            <a:fld id="{65371F44-524A-4CB2-AF96-40BC9A7C6684}" type="slidenum">
              <a:rPr lang="zh-CN" altLang="en-US" smtClean="0"/>
              <a:pPr/>
              <a:t>24</a:t>
            </a:fld>
            <a:endParaRPr lang="zh-CN" altLang="en-US"/>
          </a:p>
        </p:txBody>
      </p:sp>
    </p:spTree>
    <p:extLst>
      <p:ext uri="{BB962C8B-B14F-4D97-AF65-F5344CB8AC3E}">
        <p14:creationId xmlns:p14="http://schemas.microsoft.com/office/powerpoint/2010/main" val="2327181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在此之前，美国空军也发生了大量的飞行事故，空军官员一般都把事故责任归咎于飞行员的操作失误。在导弹试验开始的第一年半里就发生了四次爆炸，造成了惨重的损失。但导弹上没有飞行员，不可能把导弹的爆炸责任再推到飞行员身上，这种事故纯粹是物的故障造成的，很明显，应归咎到导弹投入试验、发射构思、设计、制造及维护等方面的问题。于是，美国开始了系统安全的理论研究。对于这种复杂系统，保留工业安全原有的概念和方法中正确成分的前提下，吸收其他领域科学技术和管理方法，形成了系统安全理论。</a:t>
            </a:r>
          </a:p>
        </p:txBody>
      </p:sp>
      <p:sp>
        <p:nvSpPr>
          <p:cNvPr id="4" name="灯片编号占位符 3"/>
          <p:cNvSpPr>
            <a:spLocks noGrp="1"/>
          </p:cNvSpPr>
          <p:nvPr>
            <p:ph type="sldNum" sz="quarter" idx="5"/>
          </p:nvPr>
        </p:nvSpPr>
        <p:spPr/>
        <p:txBody>
          <a:bodyPr/>
          <a:lstStyle/>
          <a:p>
            <a:fld id="{65371F44-524A-4CB2-AF96-40BC9A7C6684}" type="slidenum">
              <a:rPr lang="zh-CN" altLang="en-US" smtClean="0"/>
              <a:pPr/>
              <a:t>25</a:t>
            </a:fld>
            <a:endParaRPr lang="zh-CN" altLang="en-US"/>
          </a:p>
        </p:txBody>
      </p:sp>
    </p:spTree>
    <p:extLst>
      <p:ext uri="{BB962C8B-B14F-4D97-AF65-F5344CB8AC3E}">
        <p14:creationId xmlns:p14="http://schemas.microsoft.com/office/powerpoint/2010/main" val="21283146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2289"/>
          <p:cNvSpPr>
            <a:spLocks noGrp="1" noRot="1" noChangeAspect="1" noTextEdit="1"/>
          </p:cNvSpPr>
          <p:nvPr>
            <p:ph type="sldImg"/>
          </p:nvPr>
        </p:nvSpPr>
        <p:spPr>
          <a:xfrm>
            <a:off x="146050" y="769938"/>
            <a:ext cx="6813550" cy="3833812"/>
          </a:xfrm>
          <a:ln w="12700">
            <a:solidFill>
              <a:srgbClr val="000000">
                <a:alpha val="100000"/>
              </a:srgbClr>
            </a:solidFill>
          </a:ln>
        </p:spPr>
      </p:sp>
      <p:sp>
        <p:nvSpPr>
          <p:cNvPr id="12291" name="文本占位符 12290"/>
          <p:cNvSpPr>
            <a:spLocks noGrp="1"/>
          </p:cNvSpPr>
          <p:nvPr>
            <p:ph type="body" idx="1"/>
          </p:nvPr>
        </p:nvSpPr>
        <p:spPr>
          <a:xfrm>
            <a:off x="947420" y="4862195"/>
            <a:ext cx="5210810" cy="4606290"/>
          </a:xfrm>
        </p:spPr>
        <p:txBody>
          <a:bodyPr vert="horz" wrap="square" lIns="99782" tIns="49891" rIns="99782" bIns="49891" anchor="t"/>
          <a:lstStyle/>
          <a:p>
            <a:r>
              <a:rPr lang="zh-CN" altLang="en-US" dirty="0"/>
              <a:t>系统安全理论主要用于新开发的系统。</a:t>
            </a:r>
          </a:p>
        </p:txBody>
      </p:sp>
      <p:sp>
        <p:nvSpPr>
          <p:cNvPr id="2" name="灯片编号占位符 1"/>
          <p:cNvSpPr>
            <a:spLocks noGrp="1"/>
          </p:cNvSpPr>
          <p:nvPr>
            <p:ph type="sldNum" sz="quarter" idx="2"/>
          </p:nvPr>
        </p:nvSpPr>
        <p:spPr/>
        <p:txBody>
          <a:bodyPr/>
          <a:lstStyle/>
          <a:p>
            <a:pPr lvl="0" algn="r"/>
            <a:fld id="{9A0DB2DC-4C9A-4742-B13C-FB6460FD3503}" type="slidenum">
              <a:rPr lang="zh-CN" altLang="en-US" dirty="0"/>
              <a:pPr lvl="0" algn="r"/>
              <a:t>26</a:t>
            </a:fld>
            <a:endParaRPr lang="zh-CN" altLang="en-US" dirty="0"/>
          </a:p>
        </p:txBody>
      </p:sp>
    </p:spTree>
    <p:extLst>
      <p:ext uri="{BB962C8B-B14F-4D97-AF65-F5344CB8AC3E}">
        <p14:creationId xmlns:p14="http://schemas.microsoft.com/office/powerpoint/2010/main" val="26622829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1.</a:t>
            </a:r>
            <a:r>
              <a:rPr lang="zh-CN" altLang="en-US" sz="1200" dirty="0"/>
              <a:t>改变了以往人们只注重操作人员的不安全行为而忽略硬件故障在事故致因中作用的传统观念，开始考虑如何通过</a:t>
            </a:r>
            <a:r>
              <a:rPr lang="zh-CN" altLang="en-US" sz="1200" b="1" dirty="0"/>
              <a:t>改善物的系统的可靠性</a:t>
            </a:r>
            <a:r>
              <a:rPr lang="zh-CN" altLang="en-US" sz="1200" dirty="0"/>
              <a:t>来提高复杂系统的安全性，从而避免事故。</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2.</a:t>
            </a:r>
            <a:r>
              <a:rPr lang="zh-CN" altLang="en-US" sz="1200" dirty="0"/>
              <a:t>没有任何一种事物是绝对安全的，任何事物中都潜伏着危险因素。</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3.</a:t>
            </a:r>
            <a:r>
              <a:rPr lang="zh-CN" altLang="en-US" sz="1200" dirty="0"/>
              <a:t>不可能根除一切危险源和危险，可以减少来自现有危险源的危险性，应减少总的危险性而不是只消除几种选定的危险。</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4.</a:t>
            </a:r>
            <a:r>
              <a:rPr lang="zh-CN" altLang="en-US" dirty="0"/>
              <a:t>由于人的认识能力有限，有时不能完全认识危险源和危险，即使认识了现有的危险源，随着生产技术的发展、新技术、新工艺、新材料和新能源的出现，又会产生新的危险源。对于认识了的危险源，由于不能全部根除，</a:t>
            </a:r>
            <a:r>
              <a:rPr lang="zh-CN" altLang="en-US" b="1" dirty="0"/>
              <a:t>只能把危险降低到可接受的程度，即可接受的危险。</a:t>
            </a:r>
          </a:p>
          <a:p>
            <a:endParaRPr lang="zh-CN" altLang="en-US" dirty="0"/>
          </a:p>
        </p:txBody>
      </p:sp>
      <p:sp>
        <p:nvSpPr>
          <p:cNvPr id="4" name="灯片编号占位符 3"/>
          <p:cNvSpPr>
            <a:spLocks noGrp="1"/>
          </p:cNvSpPr>
          <p:nvPr>
            <p:ph type="sldNum" sz="quarter" idx="5"/>
          </p:nvPr>
        </p:nvSpPr>
        <p:spPr/>
        <p:txBody>
          <a:bodyPr/>
          <a:lstStyle/>
          <a:p>
            <a:fld id="{65371F44-524A-4CB2-AF96-40BC9A7C6684}" type="slidenum">
              <a:rPr lang="zh-CN" altLang="en-US" smtClean="0"/>
              <a:pPr/>
              <a:t>27</a:t>
            </a:fld>
            <a:endParaRPr lang="zh-CN" altLang="en-US"/>
          </a:p>
        </p:txBody>
      </p:sp>
    </p:spTree>
    <p:extLst>
      <p:ext uri="{BB962C8B-B14F-4D97-AF65-F5344CB8AC3E}">
        <p14:creationId xmlns:p14="http://schemas.microsoft.com/office/powerpoint/2010/main" val="31310019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1.</a:t>
            </a:r>
            <a:r>
              <a:rPr lang="zh-CN" altLang="en-US" sz="1200" dirty="0"/>
              <a:t>改变了以往人们只注重操作人员的不安全行为而忽略硬件故障在事故致因中作用的传统观念，开始考虑如何通过</a:t>
            </a:r>
            <a:r>
              <a:rPr lang="zh-CN" altLang="en-US" sz="1200" b="1" dirty="0"/>
              <a:t>改善物的系统的可靠性</a:t>
            </a:r>
            <a:r>
              <a:rPr lang="zh-CN" altLang="en-US" sz="1200" dirty="0"/>
              <a:t>来提高复杂系统的安全性，从而避免事故。</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2.</a:t>
            </a:r>
            <a:r>
              <a:rPr lang="zh-CN" altLang="en-US" sz="1200" dirty="0"/>
              <a:t>没有任何一种事物是绝对安全的，任何事物中都潜伏着危险因素。</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3.</a:t>
            </a:r>
            <a:r>
              <a:rPr lang="zh-CN" altLang="en-US" sz="1200" dirty="0"/>
              <a:t>不可能根除一切危险源和危险，可以减少来自现有危险源的危险性，应减少总的危险性而不是只消除几种选定的危险。</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4.</a:t>
            </a:r>
            <a:r>
              <a:rPr lang="zh-CN" altLang="en-US" dirty="0"/>
              <a:t>由于人的认识能力有限，有时不能完全认识危险源和危险，即使认识了现有的危险源，随着生产技术的发展、新技术、新工艺、新材料和新能源的出现，又会产生新的危险源。对于认识了的危险源，由于不能全部根除，</a:t>
            </a:r>
            <a:r>
              <a:rPr lang="zh-CN" altLang="en-US" b="1" dirty="0"/>
              <a:t>只能把危险降低到可接受的程度，即可接受的危险。</a:t>
            </a:r>
          </a:p>
          <a:p>
            <a:endParaRPr lang="zh-CN" altLang="en-US" dirty="0"/>
          </a:p>
        </p:txBody>
      </p:sp>
      <p:sp>
        <p:nvSpPr>
          <p:cNvPr id="4" name="灯片编号占位符 3"/>
          <p:cNvSpPr>
            <a:spLocks noGrp="1"/>
          </p:cNvSpPr>
          <p:nvPr>
            <p:ph type="sldNum" sz="quarter" idx="5"/>
          </p:nvPr>
        </p:nvSpPr>
        <p:spPr/>
        <p:txBody>
          <a:bodyPr/>
          <a:lstStyle/>
          <a:p>
            <a:fld id="{65371F44-524A-4CB2-AF96-40BC9A7C6684}" type="slidenum">
              <a:rPr lang="zh-CN" altLang="en-US" smtClean="0"/>
              <a:pPr/>
              <a:t>28</a:t>
            </a:fld>
            <a:endParaRPr lang="zh-CN" altLang="en-US"/>
          </a:p>
        </p:txBody>
      </p:sp>
    </p:spTree>
    <p:extLst>
      <p:ext uri="{BB962C8B-B14F-4D97-AF65-F5344CB8AC3E}">
        <p14:creationId xmlns:p14="http://schemas.microsoft.com/office/powerpoint/2010/main" val="820824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a:blip r:embed="rId2"/>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bg>
      <p:bgPr>
        <a:blipFill>
          <a:blip r:embed="rId2"/>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61CD8F-4F84-4F3E-B81A-86315DAB28E9}" type="datetimeFigureOut">
              <a:rPr lang="zh-CN" altLang="en-US" smtClean="0"/>
              <a:pPr/>
              <a:t>2022/2/10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A061CD8F-4F84-4F3E-B81A-86315DAB28E9}" type="datetimeFigureOut">
              <a:rPr lang="zh-CN" altLang="en-US" smtClean="0"/>
              <a:pPr/>
              <a:t>2022/2/10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A061CD8F-4F84-4F3E-B81A-86315DAB28E9}" type="datetimeFigureOut">
              <a:rPr lang="zh-CN" altLang="en-US" smtClean="0"/>
              <a:pPr/>
              <a:t>2022/2/10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A061CD8F-4F84-4F3E-B81A-86315DAB28E9}" type="datetimeFigureOut">
              <a:rPr lang="zh-CN" altLang="en-US" smtClean="0"/>
              <a:pPr/>
              <a:t>2022/2/10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A061CD8F-4F84-4F3E-B81A-86315DAB28E9}" type="datetimeFigureOut">
              <a:rPr lang="zh-CN" altLang="en-US" smtClean="0"/>
              <a:pPr/>
              <a:t>2022/2/10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061CD8F-4F84-4F3E-B81A-86315DAB28E9}" type="datetimeFigureOut">
              <a:rPr lang="zh-CN" altLang="en-US" smtClean="0"/>
              <a:pPr/>
              <a:t>2022/2/10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061CD8F-4F84-4F3E-B81A-86315DAB28E9}" type="datetimeFigureOut">
              <a:rPr lang="zh-CN" altLang="en-US" smtClean="0"/>
              <a:pPr/>
              <a:t>2022/2/10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061CD8F-4F84-4F3E-B81A-86315DAB28E9}" type="datetimeFigureOut">
              <a:rPr lang="zh-CN" altLang="en-US" smtClean="0"/>
              <a:pPr/>
              <a:t>2022/2/10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61CD8F-4F84-4F3E-B81A-86315DAB28E9}" type="datetimeFigureOut">
              <a:rPr lang="zh-CN" altLang="en-US" smtClean="0"/>
              <a:pPr/>
              <a:t>2022/2/10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61CD8F-4F84-4F3E-B81A-86315DAB28E9}" type="datetimeFigureOut">
              <a:rPr lang="zh-CN" altLang="en-US" smtClean="0"/>
              <a:pPr/>
              <a:t>2022/2/10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61CD8F-4F84-4F3E-B81A-86315DAB28E9}" type="datetimeFigureOut">
              <a:rPr lang="zh-CN" altLang="en-US" smtClean="0"/>
              <a:pPr/>
              <a:t>2022/2/10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EF1DB7-9863-4279-A321-CFD61F3DC4C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6.emf"/><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customXml" Target="../ink/ink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customXml" Target="../ink/ink3.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8.emf"/><Relationship Id="rId4" Type="http://schemas.openxmlformats.org/officeDocument/2006/relationships/customXml" Target="../ink/ink4.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0.emf"/><Relationship Id="rId4" Type="http://schemas.openxmlformats.org/officeDocument/2006/relationships/customXml" Target="../ink/ink5.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customXml" Target="../ink/ink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8" Type="http://schemas.openxmlformats.org/officeDocument/2006/relationships/customXml" Target="../ink/ink7.xml"/><Relationship Id="rId3" Type="http://schemas.openxmlformats.org/officeDocument/2006/relationships/diagramLayout" Target="../diagrams/layout2.xml"/><Relationship Id="rId7" Type="http://schemas.openxmlformats.org/officeDocument/2006/relationships/image" Target="../media/image3.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13.emf"/></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5.emf"/><Relationship Id="rId4" Type="http://schemas.openxmlformats.org/officeDocument/2006/relationships/customXml" Target="../ink/ink8.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ustomXml" Target="../ink/ink9.xm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6.emf"/></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10" Type="http://schemas.openxmlformats.org/officeDocument/2006/relationships/image" Target="../media/image17.emf"/><Relationship Id="rId4" Type="http://schemas.openxmlformats.org/officeDocument/2006/relationships/diagramLayout" Target="../diagrams/layout3.xml"/><Relationship Id="rId9" Type="http://schemas.openxmlformats.org/officeDocument/2006/relationships/customXml" Target="../ink/ink10.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em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customXml" Target="../ink/ink11.xml"/><Relationship Id="rId5" Type="http://schemas.openxmlformats.org/officeDocument/2006/relationships/image" Target="../media/image3.jpe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amuseum.cdstm.cn/AMuseum/space/images/dddd_3_1.jpg"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10.jpeg"/></Relationships>
</file>

<file path=ppt/slides/_rels/slide25.xml.rels><?xml version="1.0" encoding="UTF-8" standalone="yes"?>
<Relationships xmlns="http://schemas.openxmlformats.org/package/2006/relationships"><Relationship Id="rId3" Type="http://schemas.openxmlformats.org/officeDocument/2006/relationships/hyperlink" Target="http://amuseum.cdstm.cn/AMuseum/space/images/dddd_3_1.jpg"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10.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23.emf"/><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customXml" Target="../ink/ink12.xml"/><Relationship Id="rId5" Type="http://schemas.openxmlformats.org/officeDocument/2006/relationships/image" Target="../media/image3.jpeg"/><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4.emf"/><Relationship Id="rId4" Type="http://schemas.openxmlformats.org/officeDocument/2006/relationships/customXml" Target="../ink/ink13.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5.emf"/><Relationship Id="rId4" Type="http://schemas.openxmlformats.org/officeDocument/2006/relationships/customXml" Target="../ink/ink14.xml"/></Relationships>
</file>

<file path=ppt/slides/_rels/slide29.xml.rels><?xml version="1.0" encoding="UTF-8" standalone="yes"?>
<Relationships xmlns="http://schemas.openxmlformats.org/package/2006/relationships"><Relationship Id="rId3" Type="http://schemas.openxmlformats.org/officeDocument/2006/relationships/customXml" Target="../ink/ink15.xm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6.emf"/></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27.emf"/><Relationship Id="rId4" Type="http://schemas.openxmlformats.org/officeDocument/2006/relationships/customXml" Target="../ink/ink16.xml"/></Relationships>
</file>

<file path=ppt/slides/_rels/slide31.xml.rels><?xml version="1.0" encoding="UTF-8" standalone="yes"?>
<Relationships xmlns="http://schemas.openxmlformats.org/package/2006/relationships"><Relationship Id="rId3" Type="http://schemas.openxmlformats.org/officeDocument/2006/relationships/customXml" Target="../ink/ink17.xm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8.emf"/></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customXml" Target="../ink/ink18.xm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9.emf"/></Relationships>
</file>

<file path=ppt/slides/_rels/slide34.xml.rels><?xml version="1.0" encoding="UTF-8" standalone="yes"?>
<Relationships xmlns="http://schemas.openxmlformats.org/package/2006/relationships"><Relationship Id="rId3" Type="http://schemas.openxmlformats.org/officeDocument/2006/relationships/customXml" Target="../ink/ink19.xm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30.emf"/></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customXml" Target="../ink/ink20.xm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3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801105" y="2254001"/>
            <a:ext cx="5027923" cy="1744793"/>
            <a:chOff x="3801105" y="2254001"/>
            <a:chExt cx="5027923" cy="1744793"/>
          </a:xfrm>
        </p:grpSpPr>
        <p:sp>
          <p:nvSpPr>
            <p:cNvPr id="6" name="圆角矩形 4"/>
            <p:cNvSpPr/>
            <p:nvPr/>
          </p:nvSpPr>
          <p:spPr>
            <a:xfrm>
              <a:off x="3801105" y="2254001"/>
              <a:ext cx="4619564" cy="1744793"/>
            </a:xfrm>
            <a:prstGeom prst="roundRect">
              <a:avLst>
                <a:gd name="adj" fmla="val 10535"/>
              </a:avLst>
            </a:prstGeom>
            <a:solidFill>
              <a:srgbClr val="F7F7F7"/>
            </a:solidFill>
            <a:ln w="19050">
              <a:gradFill flip="none" rotWithShape="1">
                <a:gsLst>
                  <a:gs pos="0">
                    <a:schemeClr val="bg1"/>
                  </a:gs>
                  <a:gs pos="100000">
                    <a:schemeClr val="bg1">
                      <a:lumMod val="85000"/>
                    </a:schemeClr>
                  </a:gs>
                </a:gsLst>
                <a:lin ang="2700000" scaled="1"/>
                <a:tileRect/>
              </a:gradFill>
            </a:ln>
            <a:effectLst>
              <a:glow rad="63500">
                <a:schemeClr val="accent3">
                  <a:satMod val="175000"/>
                  <a:alpha val="40000"/>
                </a:schemeClr>
              </a:glow>
              <a:outerShdw blurRad="50800" dist="50800" dir="1200000" algn="tl" rotWithShape="0">
                <a:schemeClr val="bg1">
                  <a:lumMod val="95000"/>
                  <a:alpha val="4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p:cNvSpPr/>
            <p:nvPr/>
          </p:nvSpPr>
          <p:spPr>
            <a:xfrm>
              <a:off x="4537093" y="2415043"/>
              <a:ext cx="4291935" cy="1446550"/>
            </a:xfrm>
            <a:prstGeom prst="rect">
              <a:avLst/>
            </a:prstGeom>
          </p:spPr>
          <p:txBody>
            <a:bodyPr wrap="square">
              <a:spAutoFit/>
            </a:bodyPr>
            <a:lstStyle/>
            <a:p>
              <a:pPr algn="ctr">
                <a:spcBef>
                  <a:spcPct val="20000"/>
                </a:spcBef>
              </a:pPr>
              <a:r>
                <a:rPr kumimoji="1" lang="zh-CN" altLang="en-US" sz="4000" b="1" dirty="0">
                  <a:solidFill>
                    <a:srgbClr val="3DA4C3"/>
                  </a:solidFill>
                  <a:cs typeface="+mn-ea"/>
                  <a:sym typeface="+mn-lt"/>
                </a:rPr>
                <a:t>安全相关</a:t>
              </a:r>
            </a:p>
            <a:p>
              <a:pPr algn="ctr">
                <a:spcBef>
                  <a:spcPct val="20000"/>
                </a:spcBef>
              </a:pPr>
              <a:r>
                <a:rPr kumimoji="1" lang="zh-CN" altLang="en-US" sz="4000" b="1" dirty="0">
                  <a:solidFill>
                    <a:srgbClr val="3DA4C3"/>
                  </a:solidFill>
                  <a:cs typeface="+mn-ea"/>
                  <a:sym typeface="+mn-lt"/>
                </a:rPr>
                <a:t>概念和理论</a:t>
              </a:r>
            </a:p>
          </p:txBody>
        </p:sp>
      </p:grpSp>
      <p:sp>
        <p:nvSpPr>
          <p:cNvPr id="7" name="KSO_Shape"/>
          <p:cNvSpPr>
            <a:spLocks/>
          </p:cNvSpPr>
          <p:nvPr/>
        </p:nvSpPr>
        <p:spPr bwMode="auto">
          <a:xfrm>
            <a:off x="3983710" y="2480534"/>
            <a:ext cx="1314154" cy="1449660"/>
          </a:xfrm>
          <a:custGeom>
            <a:avLst/>
            <a:gdLst>
              <a:gd name="T0" fmla="*/ 89364 w 4002"/>
              <a:gd name="T1" fmla="*/ 167384 h 4410"/>
              <a:gd name="T2" fmla="*/ 195866 w 4002"/>
              <a:gd name="T3" fmla="*/ 137990 h 4410"/>
              <a:gd name="T4" fmla="*/ 270948 w 4002"/>
              <a:gd name="T5" fmla="*/ 47357 h 4410"/>
              <a:gd name="T6" fmla="*/ 293391 w 4002"/>
              <a:gd name="T7" fmla="*/ 0 h 4410"/>
              <a:gd name="T8" fmla="*/ 345214 w 4002"/>
              <a:gd name="T9" fmla="*/ 0 h 4410"/>
              <a:gd name="T10" fmla="*/ 1287820 w 4002"/>
              <a:gd name="T11" fmla="*/ 0 h 4410"/>
              <a:gd name="T12" fmla="*/ 1339643 w 4002"/>
              <a:gd name="T13" fmla="*/ 0 h 4410"/>
              <a:gd name="T14" fmla="*/ 1362086 w 4002"/>
              <a:gd name="T15" fmla="*/ 47357 h 4410"/>
              <a:gd name="T16" fmla="*/ 1437168 w 4002"/>
              <a:gd name="T17" fmla="*/ 137990 h 4410"/>
              <a:gd name="T18" fmla="*/ 1543670 w 4002"/>
              <a:gd name="T19" fmla="*/ 167384 h 4410"/>
              <a:gd name="T20" fmla="*/ 1622017 w 4002"/>
              <a:gd name="T21" fmla="*/ 169017 h 4410"/>
              <a:gd name="T22" fmla="*/ 1623649 w 4002"/>
              <a:gd name="T23" fmla="*/ 247810 h 4410"/>
              <a:gd name="T24" fmla="*/ 1433087 w 4002"/>
              <a:gd name="T25" fmla="*/ 1303144 h 4410"/>
              <a:gd name="T26" fmla="*/ 839776 w 4002"/>
              <a:gd name="T27" fmla="*/ 1793865 h 4410"/>
              <a:gd name="T28" fmla="*/ 816517 w 4002"/>
              <a:gd name="T29" fmla="*/ 1800397 h 4410"/>
              <a:gd name="T30" fmla="*/ 792850 w 4002"/>
              <a:gd name="T31" fmla="*/ 1793865 h 4410"/>
              <a:gd name="T32" fmla="*/ 199947 w 4002"/>
              <a:gd name="T33" fmla="*/ 1303144 h 4410"/>
              <a:gd name="T34" fmla="*/ 9385 w 4002"/>
              <a:gd name="T35" fmla="*/ 247810 h 4410"/>
              <a:gd name="T36" fmla="*/ 11017 w 4002"/>
              <a:gd name="T37" fmla="*/ 169017 h 4410"/>
              <a:gd name="T38" fmla="*/ 89364 w 4002"/>
              <a:gd name="T39" fmla="*/ 167384 h 4410"/>
              <a:gd name="T40" fmla="*/ 822638 w 4002"/>
              <a:gd name="T41" fmla="*/ 1486450 h 4410"/>
              <a:gd name="T42" fmla="*/ 776528 w 4002"/>
              <a:gd name="T43" fmla="*/ 1532175 h 4410"/>
              <a:gd name="T44" fmla="*/ 822638 w 4002"/>
              <a:gd name="T45" fmla="*/ 1577899 h 4410"/>
              <a:gd name="T46" fmla="*/ 868340 w 4002"/>
              <a:gd name="T47" fmla="*/ 1532175 h 4410"/>
              <a:gd name="T48" fmla="*/ 822638 w 4002"/>
              <a:gd name="T49" fmla="*/ 1486450 h 4410"/>
              <a:gd name="T50" fmla="*/ 1252727 w 4002"/>
              <a:gd name="T51" fmla="*/ 275979 h 4410"/>
              <a:gd name="T52" fmla="*/ 1206617 w 4002"/>
              <a:gd name="T53" fmla="*/ 321704 h 4410"/>
              <a:gd name="T54" fmla="*/ 1252727 w 4002"/>
              <a:gd name="T55" fmla="*/ 367428 h 4410"/>
              <a:gd name="T56" fmla="*/ 1298429 w 4002"/>
              <a:gd name="T57" fmla="*/ 321704 h 4410"/>
              <a:gd name="T58" fmla="*/ 1252727 w 4002"/>
              <a:gd name="T59" fmla="*/ 275979 h 4410"/>
              <a:gd name="T60" fmla="*/ 390916 w 4002"/>
              <a:gd name="T61" fmla="*/ 275979 h 4410"/>
              <a:gd name="T62" fmla="*/ 345214 w 4002"/>
              <a:gd name="T63" fmla="*/ 321704 h 4410"/>
              <a:gd name="T64" fmla="*/ 390916 w 4002"/>
              <a:gd name="T65" fmla="*/ 367428 h 4410"/>
              <a:gd name="T66" fmla="*/ 436618 w 4002"/>
              <a:gd name="T67" fmla="*/ 321704 h 4410"/>
              <a:gd name="T68" fmla="*/ 390916 w 4002"/>
              <a:gd name="T69" fmla="*/ 275979 h 4410"/>
              <a:gd name="T70" fmla="*/ 441107 w 4002"/>
              <a:gd name="T71" fmla="*/ 416827 h 4410"/>
              <a:gd name="T72" fmla="*/ 362352 w 4002"/>
              <a:gd name="T73" fmla="*/ 451120 h 4410"/>
              <a:gd name="T74" fmla="*/ 483953 w 4002"/>
              <a:gd name="T75" fmla="*/ 1136169 h 4410"/>
              <a:gd name="T76" fmla="*/ 816517 w 4002"/>
              <a:gd name="T77" fmla="*/ 1440726 h 4410"/>
              <a:gd name="T78" fmla="*/ 1148673 w 4002"/>
              <a:gd name="T79" fmla="*/ 1136169 h 4410"/>
              <a:gd name="T80" fmla="*/ 1270682 w 4002"/>
              <a:gd name="T81" fmla="*/ 451120 h 4410"/>
              <a:gd name="T82" fmla="*/ 1191927 w 4002"/>
              <a:gd name="T83" fmla="*/ 416827 h 4410"/>
              <a:gd name="T84" fmla="*/ 1114805 w 4002"/>
              <a:gd name="T85" fmla="*/ 331910 h 4410"/>
              <a:gd name="T86" fmla="*/ 518229 w 4002"/>
              <a:gd name="T87" fmla="*/ 331910 h 4410"/>
              <a:gd name="T88" fmla="*/ 441107 w 4002"/>
              <a:gd name="T89" fmla="*/ 416827 h 4410"/>
              <a:gd name="T90" fmla="*/ 477832 w 4002"/>
              <a:gd name="T91" fmla="*/ 539711 h 4410"/>
              <a:gd name="T92" fmla="*/ 686756 w 4002"/>
              <a:gd name="T93" fmla="*/ 1277016 h 4410"/>
              <a:gd name="T94" fmla="*/ 569236 w 4002"/>
              <a:gd name="T95" fmla="*/ 431524 h 4410"/>
              <a:gd name="T96" fmla="*/ 477832 w 4002"/>
              <a:gd name="T97" fmla="*/ 539711 h 4410"/>
              <a:gd name="T98" fmla="*/ 284006 w 4002"/>
              <a:gd name="T99" fmla="*/ 276796 h 4410"/>
              <a:gd name="T100" fmla="*/ 172199 w 4002"/>
              <a:gd name="T101" fmla="*/ 322112 h 4410"/>
              <a:gd name="T102" fmla="*/ 345214 w 4002"/>
              <a:gd name="T103" fmla="*/ 1226801 h 4410"/>
              <a:gd name="T104" fmla="*/ 816517 w 4002"/>
              <a:gd name="T105" fmla="*/ 1628931 h 4410"/>
              <a:gd name="T106" fmla="*/ 1287820 w 4002"/>
              <a:gd name="T107" fmla="*/ 1226801 h 4410"/>
              <a:gd name="T108" fmla="*/ 1460427 w 4002"/>
              <a:gd name="T109" fmla="*/ 322112 h 4410"/>
              <a:gd name="T110" fmla="*/ 1349028 w 4002"/>
              <a:gd name="T111" fmla="*/ 276796 h 4410"/>
              <a:gd name="T112" fmla="*/ 1239261 w 4002"/>
              <a:gd name="T113" fmla="*/ 164526 h 4410"/>
              <a:gd name="T114" fmla="*/ 393773 w 4002"/>
              <a:gd name="T115" fmla="*/ 164526 h 4410"/>
              <a:gd name="T116" fmla="*/ 284006 w 4002"/>
              <a:gd name="T117" fmla="*/ 276796 h 441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002" h="4410">
                <a:moveTo>
                  <a:pt x="219" y="410"/>
                </a:moveTo>
                <a:cubicBezTo>
                  <a:pt x="319" y="407"/>
                  <a:pt x="407" y="385"/>
                  <a:pt x="480" y="338"/>
                </a:cubicBezTo>
                <a:cubicBezTo>
                  <a:pt x="553" y="292"/>
                  <a:pt x="615" y="219"/>
                  <a:pt x="664" y="116"/>
                </a:cubicBezTo>
                <a:cubicBezTo>
                  <a:pt x="719" y="0"/>
                  <a:pt x="719" y="0"/>
                  <a:pt x="719" y="0"/>
                </a:cubicBezTo>
                <a:cubicBezTo>
                  <a:pt x="846" y="0"/>
                  <a:pt x="846" y="0"/>
                  <a:pt x="846" y="0"/>
                </a:cubicBezTo>
                <a:cubicBezTo>
                  <a:pt x="3156" y="0"/>
                  <a:pt x="3156" y="0"/>
                  <a:pt x="3156" y="0"/>
                </a:cubicBezTo>
                <a:cubicBezTo>
                  <a:pt x="3283" y="0"/>
                  <a:pt x="3283" y="0"/>
                  <a:pt x="3283" y="0"/>
                </a:cubicBezTo>
                <a:cubicBezTo>
                  <a:pt x="3338" y="116"/>
                  <a:pt x="3338" y="116"/>
                  <a:pt x="3338" y="116"/>
                </a:cubicBezTo>
                <a:cubicBezTo>
                  <a:pt x="3387" y="219"/>
                  <a:pt x="3449" y="292"/>
                  <a:pt x="3522" y="338"/>
                </a:cubicBezTo>
                <a:cubicBezTo>
                  <a:pt x="3595" y="385"/>
                  <a:pt x="3683" y="407"/>
                  <a:pt x="3783" y="410"/>
                </a:cubicBezTo>
                <a:cubicBezTo>
                  <a:pt x="3975" y="414"/>
                  <a:pt x="3975" y="414"/>
                  <a:pt x="3975" y="414"/>
                </a:cubicBezTo>
                <a:cubicBezTo>
                  <a:pt x="3979" y="607"/>
                  <a:pt x="3979" y="607"/>
                  <a:pt x="3979" y="607"/>
                </a:cubicBezTo>
                <a:cubicBezTo>
                  <a:pt x="4002" y="1738"/>
                  <a:pt x="3835" y="2582"/>
                  <a:pt x="3512" y="3192"/>
                </a:cubicBezTo>
                <a:cubicBezTo>
                  <a:pt x="3177" y="3825"/>
                  <a:pt x="2680" y="4207"/>
                  <a:pt x="2058" y="4394"/>
                </a:cubicBezTo>
                <a:cubicBezTo>
                  <a:pt x="2001" y="4410"/>
                  <a:pt x="2001" y="4410"/>
                  <a:pt x="2001" y="4410"/>
                </a:cubicBezTo>
                <a:cubicBezTo>
                  <a:pt x="1943" y="4394"/>
                  <a:pt x="1943" y="4394"/>
                  <a:pt x="1943" y="4394"/>
                </a:cubicBezTo>
                <a:cubicBezTo>
                  <a:pt x="1322" y="4207"/>
                  <a:pt x="825" y="3825"/>
                  <a:pt x="490" y="3192"/>
                </a:cubicBezTo>
                <a:cubicBezTo>
                  <a:pt x="167" y="2582"/>
                  <a:pt x="0" y="1738"/>
                  <a:pt x="23" y="607"/>
                </a:cubicBezTo>
                <a:cubicBezTo>
                  <a:pt x="27" y="414"/>
                  <a:pt x="27" y="414"/>
                  <a:pt x="27" y="414"/>
                </a:cubicBezTo>
                <a:cubicBezTo>
                  <a:pt x="219" y="410"/>
                  <a:pt x="219" y="410"/>
                  <a:pt x="219" y="410"/>
                </a:cubicBezTo>
                <a:close/>
                <a:moveTo>
                  <a:pt x="2016" y="3641"/>
                </a:moveTo>
                <a:cubicBezTo>
                  <a:pt x="1954" y="3641"/>
                  <a:pt x="1903" y="3691"/>
                  <a:pt x="1903" y="3753"/>
                </a:cubicBezTo>
                <a:cubicBezTo>
                  <a:pt x="1903" y="3815"/>
                  <a:pt x="1954" y="3865"/>
                  <a:pt x="2016" y="3865"/>
                </a:cubicBezTo>
                <a:cubicBezTo>
                  <a:pt x="2078" y="3865"/>
                  <a:pt x="2128" y="3815"/>
                  <a:pt x="2128" y="3753"/>
                </a:cubicBezTo>
                <a:cubicBezTo>
                  <a:pt x="2128" y="3691"/>
                  <a:pt x="2078" y="3641"/>
                  <a:pt x="2016" y="3641"/>
                </a:cubicBezTo>
                <a:close/>
                <a:moveTo>
                  <a:pt x="3070" y="676"/>
                </a:moveTo>
                <a:cubicBezTo>
                  <a:pt x="3008" y="676"/>
                  <a:pt x="2957" y="726"/>
                  <a:pt x="2957" y="788"/>
                </a:cubicBezTo>
                <a:cubicBezTo>
                  <a:pt x="2957" y="850"/>
                  <a:pt x="3008" y="900"/>
                  <a:pt x="3070" y="900"/>
                </a:cubicBezTo>
                <a:cubicBezTo>
                  <a:pt x="3131" y="900"/>
                  <a:pt x="3182" y="850"/>
                  <a:pt x="3182" y="788"/>
                </a:cubicBezTo>
                <a:cubicBezTo>
                  <a:pt x="3182" y="726"/>
                  <a:pt x="3131" y="676"/>
                  <a:pt x="3070" y="676"/>
                </a:cubicBezTo>
                <a:close/>
                <a:moveTo>
                  <a:pt x="958" y="676"/>
                </a:moveTo>
                <a:cubicBezTo>
                  <a:pt x="896" y="676"/>
                  <a:pt x="846" y="726"/>
                  <a:pt x="846" y="788"/>
                </a:cubicBezTo>
                <a:cubicBezTo>
                  <a:pt x="846" y="850"/>
                  <a:pt x="896" y="900"/>
                  <a:pt x="958" y="900"/>
                </a:cubicBezTo>
                <a:cubicBezTo>
                  <a:pt x="1020" y="900"/>
                  <a:pt x="1070" y="850"/>
                  <a:pt x="1070" y="788"/>
                </a:cubicBezTo>
                <a:cubicBezTo>
                  <a:pt x="1070" y="726"/>
                  <a:pt x="1020" y="676"/>
                  <a:pt x="958" y="676"/>
                </a:cubicBezTo>
                <a:close/>
                <a:moveTo>
                  <a:pt x="1081" y="1021"/>
                </a:moveTo>
                <a:cubicBezTo>
                  <a:pt x="1022" y="1061"/>
                  <a:pt x="957" y="1089"/>
                  <a:pt x="888" y="1105"/>
                </a:cubicBezTo>
                <a:cubicBezTo>
                  <a:pt x="886" y="1840"/>
                  <a:pt x="992" y="2388"/>
                  <a:pt x="1186" y="2783"/>
                </a:cubicBezTo>
                <a:cubicBezTo>
                  <a:pt x="1376" y="3168"/>
                  <a:pt x="1654" y="3406"/>
                  <a:pt x="2001" y="3529"/>
                </a:cubicBezTo>
                <a:cubicBezTo>
                  <a:pt x="2347" y="3406"/>
                  <a:pt x="2625" y="3168"/>
                  <a:pt x="2815" y="2783"/>
                </a:cubicBezTo>
                <a:cubicBezTo>
                  <a:pt x="3010" y="2388"/>
                  <a:pt x="3115" y="1840"/>
                  <a:pt x="3114" y="1105"/>
                </a:cubicBezTo>
                <a:cubicBezTo>
                  <a:pt x="3044" y="1089"/>
                  <a:pt x="2980" y="1061"/>
                  <a:pt x="2921" y="1021"/>
                </a:cubicBezTo>
                <a:cubicBezTo>
                  <a:pt x="2848" y="971"/>
                  <a:pt x="2784" y="902"/>
                  <a:pt x="2732" y="813"/>
                </a:cubicBezTo>
                <a:cubicBezTo>
                  <a:pt x="1270" y="813"/>
                  <a:pt x="1270" y="813"/>
                  <a:pt x="1270" y="813"/>
                </a:cubicBezTo>
                <a:cubicBezTo>
                  <a:pt x="1218" y="902"/>
                  <a:pt x="1155" y="971"/>
                  <a:pt x="1081" y="1021"/>
                </a:cubicBezTo>
                <a:close/>
                <a:moveTo>
                  <a:pt x="1171" y="1322"/>
                </a:moveTo>
                <a:cubicBezTo>
                  <a:pt x="1140" y="2097"/>
                  <a:pt x="1365" y="2652"/>
                  <a:pt x="1683" y="3128"/>
                </a:cubicBezTo>
                <a:cubicBezTo>
                  <a:pt x="1554" y="2475"/>
                  <a:pt x="1455" y="1790"/>
                  <a:pt x="1395" y="1057"/>
                </a:cubicBezTo>
                <a:cubicBezTo>
                  <a:pt x="1321" y="1146"/>
                  <a:pt x="1246" y="1234"/>
                  <a:pt x="1171" y="1322"/>
                </a:cubicBezTo>
                <a:close/>
                <a:moveTo>
                  <a:pt x="696" y="678"/>
                </a:moveTo>
                <a:cubicBezTo>
                  <a:pt x="612" y="731"/>
                  <a:pt x="521" y="767"/>
                  <a:pt x="422" y="789"/>
                </a:cubicBezTo>
                <a:cubicBezTo>
                  <a:pt x="420" y="1760"/>
                  <a:pt x="570" y="2484"/>
                  <a:pt x="846" y="3005"/>
                </a:cubicBezTo>
                <a:cubicBezTo>
                  <a:pt x="1115" y="3514"/>
                  <a:pt x="1509" y="3828"/>
                  <a:pt x="2001" y="3990"/>
                </a:cubicBezTo>
                <a:cubicBezTo>
                  <a:pt x="2493" y="3828"/>
                  <a:pt x="2887" y="3514"/>
                  <a:pt x="3156" y="3005"/>
                </a:cubicBezTo>
                <a:cubicBezTo>
                  <a:pt x="3432" y="2484"/>
                  <a:pt x="3582" y="1760"/>
                  <a:pt x="3579" y="789"/>
                </a:cubicBezTo>
                <a:cubicBezTo>
                  <a:pt x="3481" y="767"/>
                  <a:pt x="3390" y="731"/>
                  <a:pt x="3306" y="678"/>
                </a:cubicBezTo>
                <a:cubicBezTo>
                  <a:pt x="3201" y="612"/>
                  <a:pt x="3111" y="521"/>
                  <a:pt x="3037" y="403"/>
                </a:cubicBezTo>
                <a:cubicBezTo>
                  <a:pt x="965" y="403"/>
                  <a:pt x="965" y="403"/>
                  <a:pt x="965" y="403"/>
                </a:cubicBezTo>
                <a:cubicBezTo>
                  <a:pt x="891" y="521"/>
                  <a:pt x="800" y="612"/>
                  <a:pt x="696" y="678"/>
                </a:cubicBezTo>
                <a:close/>
              </a:path>
            </a:pathLst>
          </a:custGeom>
          <a:solidFill>
            <a:srgbClr val="FFC000"/>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mc:AlternateContent xmlns:mc="http://schemas.openxmlformats.org/markup-compatibility/2006" xmlns:p14="http://schemas.microsoft.com/office/powerpoint/2010/main">
        <mc:Choice Requires="p14">
          <p:contentPart p14:bwMode="auto" r:id="rId2">
            <p14:nvContentPartPr>
              <p14:cNvPr id="2" name="墨迹 1"/>
              <p14:cNvContentPartPr/>
              <p14:nvPr/>
            </p14:nvContentPartPr>
            <p14:xfrm>
              <a:off x="442080" y="6827760"/>
              <a:ext cx="10440" cy="360"/>
            </p14:xfrm>
          </p:contentPart>
        </mc:Choice>
        <mc:Fallback xmlns="">
          <p:pic>
            <p:nvPicPr>
              <p:cNvPr id="2" name="墨迹 1"/>
              <p:cNvPicPr/>
              <p:nvPr/>
            </p:nvPicPr>
            <p:blipFill>
              <a:blip r:embed="rId3"/>
              <a:stretch>
                <a:fillRect/>
              </a:stretch>
            </p:blipFill>
            <p:spPr>
              <a:xfrm>
                <a:off x="432720" y="6818400"/>
                <a:ext cx="29160" cy="1908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25456" y="-34628"/>
            <a:ext cx="3313134" cy="879734"/>
            <a:chOff x="-125456" y="-34628"/>
            <a:chExt cx="3313134" cy="879734"/>
          </a:xfrm>
        </p:grpSpPr>
        <p:sp>
          <p:nvSpPr>
            <p:cNvPr id="15" name="圆角矩形 2"/>
            <p:cNvSpPr/>
            <p:nvPr/>
          </p:nvSpPr>
          <p:spPr>
            <a:xfrm>
              <a:off x="0" y="169035"/>
              <a:ext cx="3024000"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7" name="矩形 16"/>
            <p:cNvSpPr/>
            <p:nvPr/>
          </p:nvSpPr>
          <p:spPr>
            <a:xfrm>
              <a:off x="540800" y="166370"/>
              <a:ext cx="2646878"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安全的科学定义</a:t>
              </a:r>
            </a:p>
          </p:txBody>
        </p:sp>
        <p:pic>
          <p:nvPicPr>
            <p:cNvPr id="19" name="图片 18"/>
            <p:cNvPicPr>
              <a:picLocks noChangeAspect="1"/>
            </p:cNvPicPr>
            <p:nvPr/>
          </p:nvPicPr>
          <p:blipFill>
            <a:blip r:embed="rId4"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sp>
        <p:nvSpPr>
          <p:cNvPr id="20" name="Rectangle 2">
            <a:extLst>
              <a:ext uri="{FF2B5EF4-FFF2-40B4-BE49-F238E27FC236}">
                <a16:creationId xmlns:a16="http://schemas.microsoft.com/office/drawing/2014/main" id="{076D198D-8C14-4C8A-B853-AA8AF71C085A}"/>
              </a:ext>
            </a:extLst>
          </p:cNvPr>
          <p:cNvSpPr>
            <a:spLocks noChangeArrowheads="1"/>
          </p:cNvSpPr>
          <p:nvPr/>
        </p:nvSpPr>
        <p:spPr bwMode="auto">
          <a:xfrm>
            <a:off x="540800" y="1904152"/>
            <a:ext cx="4951502" cy="4488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920" tIns="60960" rIns="121920" bIns="60960" numCol="1" anchor="ctr" anchorCtr="0" compatLnSpc="1">
            <a:prstTxWarp prst="textNoShape">
              <a:avLst/>
            </a:prstTxWarp>
            <a:spAutoFit/>
          </a:bodyPr>
          <a:lstStyle/>
          <a:p>
            <a:pPr defTabSz="1219170" eaLnBrk="0" fontAlgn="base" hangingPunct="0">
              <a:lnSpc>
                <a:spcPct val="150000"/>
              </a:lnSpc>
              <a:spcBef>
                <a:spcPct val="0"/>
              </a:spcBef>
              <a:spcAft>
                <a:spcPct val="0"/>
              </a:spcAft>
            </a:pPr>
            <a:r>
              <a:rPr lang="zh-CN" altLang="en-US" sz="2400" b="1" dirty="0">
                <a:solidFill>
                  <a:srgbClr val="FFFF00"/>
                </a:solidFill>
                <a:effectLst>
                  <a:outerShdw blurRad="38100" dist="38100" dir="2700000" algn="tl">
                    <a:srgbClr val="000000">
                      <a:alpha val="43137"/>
                    </a:srgbClr>
                  </a:outerShdw>
                </a:effectLst>
                <a:cs typeface="+mn-ea"/>
                <a:sym typeface="+mn-lt"/>
              </a:rPr>
              <a:t>马斯洛的需要层次理论</a:t>
            </a:r>
            <a:r>
              <a:rPr lang="zh-CN" altLang="en-US" sz="2400" b="1" dirty="0">
                <a:solidFill>
                  <a:schemeClr val="bg1"/>
                </a:solidFill>
                <a:effectLst>
                  <a:outerShdw blurRad="38100" dist="38100" dir="2700000" algn="tl">
                    <a:srgbClr val="000000">
                      <a:alpha val="43137"/>
                    </a:srgbClr>
                  </a:outerShdw>
                </a:effectLst>
                <a:cs typeface="+mn-ea"/>
                <a:sym typeface="+mn-lt"/>
              </a:rPr>
              <a:t>金字塔中把安全需要作为较低层次的需要。</a:t>
            </a:r>
            <a:endParaRPr lang="en-US" altLang="zh-CN" sz="2400" b="1" dirty="0">
              <a:solidFill>
                <a:schemeClr val="bg1"/>
              </a:solidFill>
              <a:effectLst>
                <a:outerShdw blurRad="38100" dist="38100" dir="2700000" algn="tl">
                  <a:srgbClr val="000000">
                    <a:alpha val="43137"/>
                  </a:srgbClr>
                </a:outerShdw>
              </a:effectLst>
              <a:cs typeface="+mn-ea"/>
              <a:sym typeface="+mn-lt"/>
            </a:endParaRPr>
          </a:p>
          <a:p>
            <a:pPr defTabSz="1219170" eaLnBrk="0" fontAlgn="base" hangingPunct="0">
              <a:lnSpc>
                <a:spcPct val="150000"/>
              </a:lnSpc>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cs typeface="+mn-ea"/>
                <a:sym typeface="+mn-lt"/>
              </a:rPr>
              <a:t>安全是人的本能需要，人具有避免危险的本能，但这种本能反应并不一定是正确和安全的。</a:t>
            </a:r>
          </a:p>
          <a:p>
            <a:pPr defTabSz="1219170" eaLnBrk="0" fontAlgn="base" hangingPunct="0">
              <a:lnSpc>
                <a:spcPct val="150000"/>
              </a:lnSpc>
              <a:spcBef>
                <a:spcPct val="0"/>
              </a:spcBef>
              <a:spcAft>
                <a:spcPct val="0"/>
              </a:spcAft>
            </a:pPr>
            <a:endParaRPr lang="zh-CN" altLang="en-US" sz="2400" b="1" dirty="0">
              <a:solidFill>
                <a:schemeClr val="bg1"/>
              </a:solidFill>
              <a:effectLst>
                <a:outerShdw blurRad="38100" dist="38100" dir="2700000" algn="tl">
                  <a:srgbClr val="000000">
                    <a:alpha val="43137"/>
                  </a:srgbClr>
                </a:outerShdw>
              </a:effectLst>
              <a:cs typeface="+mn-ea"/>
              <a:sym typeface="+mn-lt"/>
            </a:endParaRPr>
          </a:p>
          <a:p>
            <a:pPr defTabSz="1219170" eaLnBrk="0" fontAlgn="base" hangingPunct="0">
              <a:lnSpc>
                <a:spcPct val="150000"/>
              </a:lnSpc>
              <a:spcBef>
                <a:spcPct val="0"/>
              </a:spcBef>
              <a:spcAft>
                <a:spcPct val="0"/>
              </a:spcAft>
            </a:pPr>
            <a:endParaRPr lang="zh-CN" altLang="en-US" sz="2400" b="1" dirty="0">
              <a:solidFill>
                <a:schemeClr val="bg1"/>
              </a:solidFill>
              <a:effectLst>
                <a:outerShdw blurRad="38100" dist="38100" dir="2700000" algn="tl">
                  <a:srgbClr val="000000">
                    <a:alpha val="43137"/>
                  </a:srgbClr>
                </a:outerShdw>
              </a:effectLst>
              <a:cs typeface="+mn-ea"/>
              <a:sym typeface="+mn-lt"/>
            </a:endParaRPr>
          </a:p>
          <a:p>
            <a:pPr defTabSz="1219170" eaLnBrk="0" fontAlgn="base" hangingPunct="0">
              <a:lnSpc>
                <a:spcPct val="150000"/>
              </a:lnSpc>
              <a:spcBef>
                <a:spcPct val="0"/>
              </a:spcBef>
              <a:spcAft>
                <a:spcPct val="0"/>
              </a:spcAft>
            </a:pPr>
            <a:endParaRPr lang="zh-CN" altLang="en-US" sz="2400" b="1" dirty="0">
              <a:solidFill>
                <a:schemeClr val="bg1"/>
              </a:solidFill>
              <a:effectLst>
                <a:outerShdw blurRad="38100" dist="38100" dir="2700000" algn="tl">
                  <a:srgbClr val="000000">
                    <a:alpha val="43137"/>
                  </a:srgbClr>
                </a:outerShdw>
              </a:effectLst>
              <a:cs typeface="+mn-ea"/>
              <a:sym typeface="+mn-lt"/>
            </a:endParaRPr>
          </a:p>
        </p:txBody>
      </p:sp>
      <p:grpSp>
        <p:nvGrpSpPr>
          <p:cNvPr id="2" name="组合 1"/>
          <p:cNvGrpSpPr/>
          <p:nvPr/>
        </p:nvGrpSpPr>
        <p:grpSpPr>
          <a:xfrm>
            <a:off x="289367" y="1480209"/>
            <a:ext cx="5267120" cy="3584894"/>
            <a:chOff x="961055" y="1961965"/>
            <a:chExt cx="3983345" cy="3147690"/>
          </a:xfrm>
        </p:grpSpPr>
        <p:sp>
          <p:nvSpPr>
            <p:cNvPr id="42" name="MH_Desc_1"/>
            <p:cNvSpPr/>
            <p:nvPr>
              <p:custDataLst>
                <p:tags r:id="rId1"/>
              </p:custDataLst>
            </p:nvPr>
          </p:nvSpPr>
          <p:spPr>
            <a:xfrm>
              <a:off x="961055" y="2114382"/>
              <a:ext cx="3983345" cy="2995273"/>
            </a:xfrm>
            <a:custGeom>
              <a:avLst/>
              <a:gdLst>
                <a:gd name="connsiteX0" fmla="*/ 0 w 2160000"/>
                <a:gd name="connsiteY0" fmla="*/ 1377240 h 1593240"/>
                <a:gd name="connsiteX1" fmla="*/ 54000 w 2160000"/>
                <a:gd name="connsiteY1" fmla="*/ 1377240 h 1593240"/>
                <a:gd name="connsiteX2" fmla="*/ 54000 w 2160000"/>
                <a:gd name="connsiteY2" fmla="*/ 1539240 h 1593240"/>
                <a:gd name="connsiteX3" fmla="*/ 2106000 w 2160000"/>
                <a:gd name="connsiteY3" fmla="*/ 1539240 h 1593240"/>
                <a:gd name="connsiteX4" fmla="*/ 2106000 w 2160000"/>
                <a:gd name="connsiteY4" fmla="*/ 1377240 h 1593240"/>
                <a:gd name="connsiteX5" fmla="*/ 2160000 w 2160000"/>
                <a:gd name="connsiteY5" fmla="*/ 1377240 h 1593240"/>
                <a:gd name="connsiteX6" fmla="*/ 2160000 w 2160000"/>
                <a:gd name="connsiteY6" fmla="*/ 1539240 h 1593240"/>
                <a:gd name="connsiteX7" fmla="*/ 2160000 w 2160000"/>
                <a:gd name="connsiteY7" fmla="*/ 1593240 h 1593240"/>
                <a:gd name="connsiteX8" fmla="*/ 2106000 w 2160000"/>
                <a:gd name="connsiteY8" fmla="*/ 1593240 h 1593240"/>
                <a:gd name="connsiteX9" fmla="*/ 54000 w 2160000"/>
                <a:gd name="connsiteY9" fmla="*/ 1593240 h 1593240"/>
                <a:gd name="connsiteX10" fmla="*/ 0 w 2160000"/>
                <a:gd name="connsiteY10" fmla="*/ 1593240 h 1593240"/>
                <a:gd name="connsiteX11" fmla="*/ 0 w 2160000"/>
                <a:gd name="connsiteY11" fmla="*/ 1539240 h 1593240"/>
                <a:gd name="connsiteX12" fmla="*/ 1800000 w 2160000"/>
                <a:gd name="connsiteY12" fmla="*/ 0 h 1593240"/>
                <a:gd name="connsiteX13" fmla="*/ 2106000 w 2160000"/>
                <a:gd name="connsiteY13" fmla="*/ 0 h 1593240"/>
                <a:gd name="connsiteX14" fmla="*/ 2160000 w 2160000"/>
                <a:gd name="connsiteY14" fmla="*/ 0 h 1593240"/>
                <a:gd name="connsiteX15" fmla="*/ 2160000 w 2160000"/>
                <a:gd name="connsiteY15" fmla="*/ 54000 h 1593240"/>
                <a:gd name="connsiteX16" fmla="*/ 2160000 w 2160000"/>
                <a:gd name="connsiteY16" fmla="*/ 216000 h 1593240"/>
                <a:gd name="connsiteX17" fmla="*/ 2106000 w 2160000"/>
                <a:gd name="connsiteY17" fmla="*/ 216000 h 1593240"/>
                <a:gd name="connsiteX18" fmla="*/ 2106000 w 2160000"/>
                <a:gd name="connsiteY18" fmla="*/ 54000 h 1593240"/>
                <a:gd name="connsiteX19" fmla="*/ 1800000 w 2160000"/>
                <a:gd name="connsiteY19" fmla="*/ 54000 h 1593240"/>
                <a:gd name="connsiteX20" fmla="*/ 0 w 2160000"/>
                <a:gd name="connsiteY20" fmla="*/ 0 h 1593240"/>
                <a:gd name="connsiteX21" fmla="*/ 54000 w 2160000"/>
                <a:gd name="connsiteY21" fmla="*/ 0 h 1593240"/>
                <a:gd name="connsiteX22" fmla="*/ 360000 w 2160000"/>
                <a:gd name="connsiteY22" fmla="*/ 0 h 1593240"/>
                <a:gd name="connsiteX23" fmla="*/ 360000 w 2160000"/>
                <a:gd name="connsiteY23" fmla="*/ 54000 h 1593240"/>
                <a:gd name="connsiteX24" fmla="*/ 54000 w 2160000"/>
                <a:gd name="connsiteY24" fmla="*/ 54000 h 1593240"/>
                <a:gd name="connsiteX25" fmla="*/ 54000 w 2160000"/>
                <a:gd name="connsiteY25" fmla="*/ 216000 h 1593240"/>
                <a:gd name="connsiteX26" fmla="*/ 0 w 2160000"/>
                <a:gd name="connsiteY26" fmla="*/ 216000 h 1593240"/>
                <a:gd name="connsiteX27" fmla="*/ 0 w 2160000"/>
                <a:gd name="connsiteY27" fmla="*/ 54000 h 159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160000" h="1593240">
                  <a:moveTo>
                    <a:pt x="0" y="1377240"/>
                  </a:moveTo>
                  <a:lnTo>
                    <a:pt x="54000" y="1377240"/>
                  </a:lnTo>
                  <a:lnTo>
                    <a:pt x="54000" y="1539240"/>
                  </a:lnTo>
                  <a:lnTo>
                    <a:pt x="2106000" y="1539240"/>
                  </a:lnTo>
                  <a:lnTo>
                    <a:pt x="2106000" y="1377240"/>
                  </a:lnTo>
                  <a:lnTo>
                    <a:pt x="2160000" y="1377240"/>
                  </a:lnTo>
                  <a:lnTo>
                    <a:pt x="2160000" y="1539240"/>
                  </a:lnTo>
                  <a:lnTo>
                    <a:pt x="2160000" y="1593240"/>
                  </a:lnTo>
                  <a:lnTo>
                    <a:pt x="2106000" y="1593240"/>
                  </a:lnTo>
                  <a:lnTo>
                    <a:pt x="54000" y="1593240"/>
                  </a:lnTo>
                  <a:lnTo>
                    <a:pt x="0" y="1593240"/>
                  </a:lnTo>
                  <a:lnTo>
                    <a:pt x="0" y="1539240"/>
                  </a:lnTo>
                  <a:close/>
                  <a:moveTo>
                    <a:pt x="1800000" y="0"/>
                  </a:moveTo>
                  <a:lnTo>
                    <a:pt x="2106000" y="0"/>
                  </a:lnTo>
                  <a:lnTo>
                    <a:pt x="2160000" y="0"/>
                  </a:lnTo>
                  <a:lnTo>
                    <a:pt x="2160000" y="54000"/>
                  </a:lnTo>
                  <a:lnTo>
                    <a:pt x="2160000" y="216000"/>
                  </a:lnTo>
                  <a:lnTo>
                    <a:pt x="2106000" y="216000"/>
                  </a:lnTo>
                  <a:lnTo>
                    <a:pt x="2106000" y="54000"/>
                  </a:lnTo>
                  <a:lnTo>
                    <a:pt x="1800000" y="54000"/>
                  </a:lnTo>
                  <a:close/>
                  <a:moveTo>
                    <a:pt x="0" y="0"/>
                  </a:moveTo>
                  <a:lnTo>
                    <a:pt x="54000" y="0"/>
                  </a:lnTo>
                  <a:lnTo>
                    <a:pt x="360000" y="0"/>
                  </a:lnTo>
                  <a:lnTo>
                    <a:pt x="360000" y="54000"/>
                  </a:lnTo>
                  <a:lnTo>
                    <a:pt x="54000" y="54000"/>
                  </a:lnTo>
                  <a:lnTo>
                    <a:pt x="54000" y="216000"/>
                  </a:lnTo>
                  <a:lnTo>
                    <a:pt x="0" y="216000"/>
                  </a:lnTo>
                  <a:lnTo>
                    <a:pt x="0" y="54000"/>
                  </a:lnTo>
                  <a:close/>
                </a:path>
              </a:pathLst>
            </a:custGeom>
            <a:solidFill>
              <a:srgbClr val="FFC000"/>
            </a:solidFill>
            <a:ln>
              <a:solidFill>
                <a:srgbClr val="FFC000"/>
              </a:solidFill>
            </a:ln>
          </p:spPr>
          <p:txBody>
            <a:bodyPr lIns="180000" tIns="144000" rIns="180000" anchor="ctr">
              <a:normAutofit/>
            </a:bodyPr>
            <a:lstStyle/>
            <a:p>
              <a:pPr algn="just">
                <a:lnSpc>
                  <a:spcPct val="120000"/>
                </a:lnSpc>
                <a:defRPr/>
              </a:pPr>
              <a:endParaRPr lang="zh-CN" altLang="en-US" dirty="0" err="1">
                <a:solidFill>
                  <a:schemeClr val="tx1">
                    <a:lumMod val="65000"/>
                    <a:lumOff val="35000"/>
                  </a:schemeClr>
                </a:solidFill>
                <a:cs typeface="+mn-ea"/>
                <a:sym typeface="+mn-lt"/>
              </a:endParaRPr>
            </a:p>
          </p:txBody>
        </p:sp>
        <p:sp>
          <p:nvSpPr>
            <p:cNvPr id="14" name="圆角矩形 13"/>
            <p:cNvSpPr/>
            <p:nvPr/>
          </p:nvSpPr>
          <p:spPr>
            <a:xfrm>
              <a:off x="1660124" y="1961965"/>
              <a:ext cx="2592280" cy="398747"/>
            </a:xfrm>
            <a:prstGeom prst="roundRect">
              <a:avLst>
                <a:gd name="adj" fmla="val 2779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圆角矩形 27"/>
            <p:cNvSpPr/>
            <p:nvPr/>
          </p:nvSpPr>
          <p:spPr>
            <a:xfrm>
              <a:off x="1757897" y="2026426"/>
              <a:ext cx="1873070" cy="269823"/>
            </a:xfrm>
            <a:prstGeom prst="roundRect">
              <a:avLst>
                <a:gd name="adj" fmla="val 277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圆角矩形 28"/>
            <p:cNvSpPr/>
            <p:nvPr/>
          </p:nvSpPr>
          <p:spPr>
            <a:xfrm>
              <a:off x="3736858" y="2026426"/>
              <a:ext cx="429960" cy="269823"/>
            </a:xfrm>
            <a:prstGeom prst="roundRect">
              <a:avLst>
                <a:gd name="adj" fmla="val 277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KSO_Shape"/>
            <p:cNvSpPr/>
            <p:nvPr/>
          </p:nvSpPr>
          <p:spPr>
            <a:xfrm rot="20651913">
              <a:off x="3808071" y="2040797"/>
              <a:ext cx="236660" cy="241080"/>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grpSp>
      <p:sp>
        <p:nvSpPr>
          <p:cNvPr id="32" name="矩形 31"/>
          <p:cNvSpPr/>
          <p:nvPr/>
        </p:nvSpPr>
        <p:spPr>
          <a:xfrm>
            <a:off x="1386818" y="1534820"/>
            <a:ext cx="2646878" cy="369332"/>
          </a:xfrm>
          <a:prstGeom prst="rect">
            <a:avLst/>
          </a:prstGeom>
        </p:spPr>
        <p:txBody>
          <a:bodyPr wrap="square">
            <a:spAutoFit/>
          </a:bodyPr>
          <a:lstStyle/>
          <a:p>
            <a:pPr algn="ctr">
              <a:spcBef>
                <a:spcPct val="20000"/>
              </a:spcBef>
            </a:pPr>
            <a:r>
              <a:rPr kumimoji="1" lang="zh-CN" altLang="en-US" b="1" dirty="0">
                <a:cs typeface="+mn-ea"/>
                <a:sym typeface="+mn-lt"/>
              </a:rPr>
              <a:t>定义</a:t>
            </a:r>
          </a:p>
        </p:txBody>
      </p:sp>
      <p:sp>
        <p:nvSpPr>
          <p:cNvPr id="33" name="KSO_Shape"/>
          <p:cNvSpPr>
            <a:spLocks/>
          </p:cNvSpPr>
          <p:nvPr/>
        </p:nvSpPr>
        <p:spPr bwMode="auto">
          <a:xfrm>
            <a:off x="5625450" y="3193602"/>
            <a:ext cx="421835" cy="508895"/>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FFFF00"/>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grpSp>
        <p:nvGrpSpPr>
          <p:cNvPr id="5" name="组合 4">
            <a:extLst>
              <a:ext uri="{FF2B5EF4-FFF2-40B4-BE49-F238E27FC236}">
                <a16:creationId xmlns:a16="http://schemas.microsoft.com/office/drawing/2014/main" id="{2ABC6229-504C-4618-9E72-7438D4FA215C}"/>
              </a:ext>
            </a:extLst>
          </p:cNvPr>
          <p:cNvGrpSpPr/>
          <p:nvPr/>
        </p:nvGrpSpPr>
        <p:grpSpPr>
          <a:xfrm>
            <a:off x="6559067" y="1217958"/>
            <a:ext cx="4635768" cy="4614672"/>
            <a:chOff x="6559067" y="1217958"/>
            <a:chExt cx="4635768" cy="4614672"/>
          </a:xfrm>
        </p:grpSpPr>
        <p:grpSp>
          <p:nvGrpSpPr>
            <p:cNvPr id="21" name="组合 20"/>
            <p:cNvGrpSpPr/>
            <p:nvPr/>
          </p:nvGrpSpPr>
          <p:grpSpPr>
            <a:xfrm>
              <a:off x="6559067" y="1217958"/>
              <a:ext cx="4635768" cy="4614672"/>
              <a:chOff x="3622089" y="1340528"/>
              <a:chExt cx="3577701" cy="3561420"/>
            </a:xfrm>
          </p:grpSpPr>
          <p:sp>
            <p:nvSpPr>
              <p:cNvPr id="22" name="圆角矩形 21"/>
              <p:cNvSpPr/>
              <p:nvPr/>
            </p:nvSpPr>
            <p:spPr>
              <a:xfrm>
                <a:off x="3622089" y="1340528"/>
                <a:ext cx="3577701" cy="3561420"/>
              </a:xfrm>
              <a:prstGeom prst="roundRect">
                <a:avLst>
                  <a:gd name="adj" fmla="val 624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圆角矩形 22"/>
              <p:cNvSpPr/>
              <p:nvPr/>
            </p:nvSpPr>
            <p:spPr>
              <a:xfrm>
                <a:off x="3724847" y="1458585"/>
                <a:ext cx="3372184" cy="3340591"/>
              </a:xfrm>
              <a:prstGeom prst="roundRect">
                <a:avLst>
                  <a:gd name="adj" fmla="val 624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圆角矩形 23"/>
              <p:cNvSpPr/>
              <p:nvPr/>
            </p:nvSpPr>
            <p:spPr>
              <a:xfrm flipV="1">
                <a:off x="5026094" y="1374247"/>
                <a:ext cx="769689" cy="168676"/>
              </a:xfrm>
              <a:prstGeom prst="roundRect">
                <a:avLst>
                  <a:gd name="adj" fmla="val 42223"/>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圆角矩形 24"/>
              <p:cNvSpPr/>
              <p:nvPr/>
            </p:nvSpPr>
            <p:spPr>
              <a:xfrm flipV="1">
                <a:off x="4898035" y="1458585"/>
                <a:ext cx="987860" cy="168676"/>
              </a:xfrm>
              <a:prstGeom prst="roundRect">
                <a:avLst>
                  <a:gd name="adj" fmla="val 42223"/>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圆角矩形 25"/>
              <p:cNvSpPr/>
              <p:nvPr/>
            </p:nvSpPr>
            <p:spPr>
              <a:xfrm flipV="1">
                <a:off x="5287941" y="1601912"/>
                <a:ext cx="245994" cy="53909"/>
              </a:xfrm>
              <a:prstGeom prst="roundRect">
                <a:avLst>
                  <a:gd name="adj" fmla="val 42223"/>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31" name="Picture 4" descr="http://www.mrhzp.cn/editor/img/20101222152851923.jpg">
              <a:extLst>
                <a:ext uri="{FF2B5EF4-FFF2-40B4-BE49-F238E27FC236}">
                  <a16:creationId xmlns:a16="http://schemas.microsoft.com/office/drawing/2014/main" id="{2948D853-74C0-4C3F-857D-DBC866F28333}"/>
                </a:ext>
              </a:extLst>
            </p:cNvPr>
            <p:cNvPicPr>
              <a:picLocks noChangeAspect="1" noChangeArrowheads="1"/>
            </p:cNvPicPr>
            <p:nvPr/>
          </p:nvPicPr>
          <p:blipFill rotWithShape="1">
            <a:blip r:embed="rId5" cstate="print"/>
            <a:srcRect l="1451" t="3950" r="1162" b="2353"/>
            <a:stretch/>
          </p:blipFill>
          <p:spPr bwMode="auto">
            <a:xfrm>
              <a:off x="6756400" y="2330573"/>
              <a:ext cx="4254500" cy="2590800"/>
            </a:xfrm>
            <a:prstGeom prst="rect">
              <a:avLst/>
            </a:prstGeom>
            <a:noFill/>
          </p:spPr>
        </p:pic>
      </p:grpSp>
      <mc:AlternateContent xmlns:mc="http://schemas.openxmlformats.org/markup-compatibility/2006" xmlns:p14="http://schemas.microsoft.com/office/powerpoint/2010/main">
        <mc:Choice Requires="p14">
          <p:contentPart p14:bwMode="auto" r:id="rId6">
            <p14:nvContentPartPr>
              <p14:cNvPr id="3" name="墨迹 2"/>
              <p14:cNvContentPartPr/>
              <p14:nvPr/>
            </p14:nvContentPartPr>
            <p14:xfrm>
              <a:off x="10503000" y="4324320"/>
              <a:ext cx="360" cy="25920"/>
            </p14:xfrm>
          </p:contentPart>
        </mc:Choice>
        <mc:Fallback xmlns="">
          <p:pic>
            <p:nvPicPr>
              <p:cNvPr id="3" name="墨迹 2"/>
              <p:cNvPicPr/>
              <p:nvPr/>
            </p:nvPicPr>
            <p:blipFill>
              <a:blip r:embed="rId7"/>
              <a:stretch>
                <a:fillRect/>
              </a:stretch>
            </p:blipFill>
            <p:spPr>
              <a:xfrm>
                <a:off x="10493640" y="4314960"/>
                <a:ext cx="19080" cy="4464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randombar(horizontal)">
                                      <p:cBhvr>
                                        <p:cTn id="16" dur="500"/>
                                        <p:tgtEl>
                                          <p:spTgt spid="20"/>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randombar(horizontal)">
                                      <p:cBhvr>
                                        <p:cTn id="19" dur="500"/>
                                        <p:tgtEl>
                                          <p:spTgt spid="32"/>
                                        </p:tgtEl>
                                      </p:cBhvr>
                                    </p:animEffect>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1000"/>
                                        <p:tgtEl>
                                          <p:spTgt spid="33"/>
                                        </p:tgtEl>
                                      </p:cBhvr>
                                    </p:animEffect>
                                    <p:anim calcmode="lin" valueType="num">
                                      <p:cBhvr>
                                        <p:cTn id="24" dur="1000" fill="hold"/>
                                        <p:tgtEl>
                                          <p:spTgt spid="33"/>
                                        </p:tgtEl>
                                        <p:attrNameLst>
                                          <p:attrName>ppt_x</p:attrName>
                                        </p:attrNameLst>
                                      </p:cBhvr>
                                      <p:tavLst>
                                        <p:tav tm="0">
                                          <p:val>
                                            <p:strVal val="#ppt_x"/>
                                          </p:val>
                                        </p:tav>
                                        <p:tav tm="100000">
                                          <p:val>
                                            <p:strVal val="#ppt_x"/>
                                          </p:val>
                                        </p:tav>
                                      </p:tavLst>
                                    </p:anim>
                                    <p:anim calcmode="lin" valueType="num">
                                      <p:cBhvr>
                                        <p:cTn id="25" dur="1000" fill="hold"/>
                                        <p:tgtEl>
                                          <p:spTgt spid="33"/>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up)">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2" grpId="0"/>
      <p:bldP spid="3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071250" y="1286872"/>
            <a:ext cx="3939795" cy="759572"/>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文本框 16">
            <a:extLst>
              <a:ext uri="{FF2B5EF4-FFF2-40B4-BE49-F238E27FC236}">
                <a16:creationId xmlns:a16="http://schemas.microsoft.com/office/drawing/2014/main" id="{A1C61AE0-4220-45D9-9995-729D927A9102}"/>
              </a:ext>
            </a:extLst>
          </p:cNvPr>
          <p:cNvSpPr txBox="1"/>
          <p:nvPr/>
        </p:nvSpPr>
        <p:spPr>
          <a:xfrm>
            <a:off x="713374" y="1444638"/>
            <a:ext cx="4655546" cy="461665"/>
          </a:xfrm>
          <a:prstGeom prst="rect">
            <a:avLst/>
          </a:prstGeom>
          <a:solidFill>
            <a:schemeClr val="bg1"/>
          </a:solidFill>
        </p:spPr>
        <p:txBody>
          <a:bodyPr wrap="square" rtlCol="0">
            <a:spAutoFit/>
          </a:bodyPr>
          <a:lstStyle/>
          <a:p>
            <a:pPr algn="ctr"/>
            <a:r>
              <a:rPr lang="zh-CN" altLang="en-US" sz="2400" dirty="0">
                <a:solidFill>
                  <a:schemeClr val="tx1">
                    <a:lumMod val="65000"/>
                    <a:lumOff val="35000"/>
                  </a:schemeClr>
                </a:solidFill>
                <a:cs typeface="+mn-ea"/>
                <a:sym typeface="+mn-lt"/>
              </a:rPr>
              <a:t>现代汉语词典</a:t>
            </a:r>
          </a:p>
        </p:txBody>
      </p:sp>
      <p:sp>
        <p:nvSpPr>
          <p:cNvPr id="18" name="矩形 17"/>
          <p:cNvSpPr/>
          <p:nvPr/>
        </p:nvSpPr>
        <p:spPr>
          <a:xfrm>
            <a:off x="7384742" y="1286872"/>
            <a:ext cx="3083191" cy="759572"/>
          </a:xfrm>
          <a:prstGeom prst="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文本框 18">
            <a:extLst>
              <a:ext uri="{FF2B5EF4-FFF2-40B4-BE49-F238E27FC236}">
                <a16:creationId xmlns:a16="http://schemas.microsoft.com/office/drawing/2014/main" id="{A1C61AE0-4220-45D9-9995-729D927A9102}"/>
              </a:ext>
            </a:extLst>
          </p:cNvPr>
          <p:cNvSpPr txBox="1"/>
          <p:nvPr/>
        </p:nvSpPr>
        <p:spPr>
          <a:xfrm>
            <a:off x="6823081" y="1453444"/>
            <a:ext cx="4206512" cy="461665"/>
          </a:xfrm>
          <a:prstGeom prst="rect">
            <a:avLst/>
          </a:prstGeom>
          <a:solidFill>
            <a:srgbClr val="FFC000"/>
          </a:solidFill>
        </p:spPr>
        <p:txBody>
          <a:bodyPr wrap="square" rtlCol="0">
            <a:spAutoFit/>
          </a:bodyPr>
          <a:lstStyle/>
          <a:p>
            <a:pPr algn="ctr"/>
            <a:r>
              <a:rPr lang="zh-CN" altLang="en-US" sz="2400" dirty="0">
                <a:solidFill>
                  <a:schemeClr val="accent5">
                    <a:lumMod val="50000"/>
                  </a:schemeClr>
                </a:solidFill>
                <a:cs typeface="+mn-ea"/>
                <a:sym typeface="+mn-lt"/>
              </a:rPr>
              <a:t>职业健康安全管理体系规范</a:t>
            </a:r>
          </a:p>
        </p:txBody>
      </p:sp>
      <p:grpSp>
        <p:nvGrpSpPr>
          <p:cNvPr id="20" name="组合 19">
            <a:extLst>
              <a:ext uri="{FF2B5EF4-FFF2-40B4-BE49-F238E27FC236}">
                <a16:creationId xmlns:a16="http://schemas.microsoft.com/office/drawing/2014/main" id="{1FE3DA81-239B-48B8-BE49-28E423CE73C1}"/>
              </a:ext>
            </a:extLst>
          </p:cNvPr>
          <p:cNvGrpSpPr/>
          <p:nvPr/>
        </p:nvGrpSpPr>
        <p:grpSpPr>
          <a:xfrm>
            <a:off x="902545" y="2563382"/>
            <a:ext cx="4176284" cy="986087"/>
            <a:chOff x="1288194" y="2657943"/>
            <a:chExt cx="4176284" cy="986087"/>
          </a:xfrm>
        </p:grpSpPr>
        <p:sp>
          <p:nvSpPr>
            <p:cNvPr id="21" name="圆角矩形 41">
              <a:extLst>
                <a:ext uri="{FF2B5EF4-FFF2-40B4-BE49-F238E27FC236}">
                  <a16:creationId xmlns:a16="http://schemas.microsoft.com/office/drawing/2014/main" id="{A72AB504-920D-43AC-8E4A-96F09C8511D5}"/>
                </a:ext>
              </a:extLst>
            </p:cNvPr>
            <p:cNvSpPr/>
            <p:nvPr/>
          </p:nvSpPr>
          <p:spPr>
            <a:xfrm>
              <a:off x="1288194" y="2657943"/>
              <a:ext cx="4176284" cy="986087"/>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2" name="矩形 21">
              <a:extLst>
                <a:ext uri="{FF2B5EF4-FFF2-40B4-BE49-F238E27FC236}">
                  <a16:creationId xmlns:a16="http://schemas.microsoft.com/office/drawing/2014/main" id="{B3B597BC-3F06-42CA-9760-6C964C322B8E}"/>
                </a:ext>
              </a:extLst>
            </p:cNvPr>
            <p:cNvSpPr/>
            <p:nvPr/>
          </p:nvSpPr>
          <p:spPr>
            <a:xfrm>
              <a:off x="1340719" y="2681626"/>
              <a:ext cx="3993441" cy="900055"/>
            </a:xfrm>
            <a:prstGeom prst="rect">
              <a:avLst/>
            </a:prstGeom>
          </p:spPr>
          <p:txBody>
            <a:bodyPr wrap="squar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200" dirty="0">
                  <a:solidFill>
                    <a:schemeClr val="tx1">
                      <a:lumMod val="85000"/>
                      <a:lumOff val="15000"/>
                    </a:schemeClr>
                  </a:solidFill>
                  <a:cs typeface="+mn-ea"/>
                  <a:sym typeface="+mn-lt"/>
                </a:rPr>
                <a:t>安全：没有危险，不受威胁，不出事故。</a:t>
              </a:r>
            </a:p>
          </p:txBody>
        </p:sp>
      </p:grpSp>
      <p:grpSp>
        <p:nvGrpSpPr>
          <p:cNvPr id="26" name="组合 25">
            <a:extLst>
              <a:ext uri="{FF2B5EF4-FFF2-40B4-BE49-F238E27FC236}">
                <a16:creationId xmlns:a16="http://schemas.microsoft.com/office/drawing/2014/main" id="{1FE3DA81-239B-48B8-BE49-28E423CE73C1}"/>
              </a:ext>
            </a:extLst>
          </p:cNvPr>
          <p:cNvGrpSpPr/>
          <p:nvPr/>
        </p:nvGrpSpPr>
        <p:grpSpPr>
          <a:xfrm>
            <a:off x="6237181" y="2542840"/>
            <a:ext cx="6126358" cy="949507"/>
            <a:chOff x="1288193" y="2657943"/>
            <a:chExt cx="6126358" cy="949507"/>
          </a:xfrm>
        </p:grpSpPr>
        <p:sp>
          <p:nvSpPr>
            <p:cNvPr id="27" name="圆角矩形 41">
              <a:extLst>
                <a:ext uri="{FF2B5EF4-FFF2-40B4-BE49-F238E27FC236}">
                  <a16:creationId xmlns:a16="http://schemas.microsoft.com/office/drawing/2014/main" id="{A72AB504-920D-43AC-8E4A-96F09C8511D5}"/>
                </a:ext>
              </a:extLst>
            </p:cNvPr>
            <p:cNvSpPr/>
            <p:nvPr/>
          </p:nvSpPr>
          <p:spPr>
            <a:xfrm>
              <a:off x="1288193" y="2657943"/>
              <a:ext cx="5377083" cy="949507"/>
            </a:xfrm>
            <a:prstGeom prst="roundRect">
              <a:avLst>
                <a:gd name="adj" fmla="val 6094"/>
              </a:avLst>
            </a:prstGeom>
            <a:solidFill>
              <a:srgbClr val="FFC000"/>
            </a:solidFill>
            <a:ln w="22225">
              <a:solidFill>
                <a:srgbClr val="FFC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8" name="矩形 27">
              <a:extLst>
                <a:ext uri="{FF2B5EF4-FFF2-40B4-BE49-F238E27FC236}">
                  <a16:creationId xmlns:a16="http://schemas.microsoft.com/office/drawing/2014/main" id="{B3B597BC-3F06-42CA-9760-6C964C322B8E}"/>
                </a:ext>
              </a:extLst>
            </p:cNvPr>
            <p:cNvSpPr/>
            <p:nvPr/>
          </p:nvSpPr>
          <p:spPr>
            <a:xfrm>
              <a:off x="1327923" y="2890677"/>
              <a:ext cx="6086628" cy="476862"/>
            </a:xfrm>
            <a:prstGeom prst="rect">
              <a:avLst/>
            </a:prstGeom>
          </p:spPr>
          <p:txBody>
            <a:bodyPr wrap="squar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200" dirty="0">
                  <a:solidFill>
                    <a:schemeClr val="tx1">
                      <a:lumMod val="85000"/>
                      <a:lumOff val="15000"/>
                    </a:schemeClr>
                  </a:solidFill>
                  <a:cs typeface="+mn-ea"/>
                  <a:sym typeface="+mn-lt"/>
                </a:rPr>
                <a:t>安全：免除了不可接受的损害风险的状态。</a:t>
              </a:r>
            </a:p>
          </p:txBody>
        </p:sp>
      </p:grpSp>
      <p:sp>
        <p:nvSpPr>
          <p:cNvPr id="32" name="TextBox 6">
            <a:extLst>
              <a:ext uri="{FF2B5EF4-FFF2-40B4-BE49-F238E27FC236}">
                <a16:creationId xmlns:a16="http://schemas.microsoft.com/office/drawing/2014/main" id="{C40E4222-8ADD-49B5-9373-F9C8A872311B}"/>
              </a:ext>
            </a:extLst>
          </p:cNvPr>
          <p:cNvSpPr txBox="1"/>
          <p:nvPr/>
        </p:nvSpPr>
        <p:spPr>
          <a:xfrm>
            <a:off x="1071251" y="4278308"/>
            <a:ext cx="10206350" cy="1135054"/>
          </a:xfrm>
          <a:prstGeom prst="rect">
            <a:avLst/>
          </a:prstGeom>
          <a:noFill/>
        </p:spPr>
        <p:txBody>
          <a:bodyPr wrap="square" rtlCol="0">
            <a:spAutoFit/>
          </a:bodyPr>
          <a:lstStyle/>
          <a:p>
            <a:pPr>
              <a:lnSpc>
                <a:spcPct val="150000"/>
              </a:lnSpc>
            </a:pPr>
            <a:r>
              <a:rPr lang="zh-CN" altLang="en-US" sz="2400" b="1" dirty="0">
                <a:solidFill>
                  <a:srgbClr val="FFFF00"/>
                </a:solidFill>
                <a:effectLst>
                  <a:outerShdw blurRad="38100" dist="38100" dir="2700000" algn="tl">
                    <a:srgbClr val="000000">
                      <a:alpha val="43137"/>
                    </a:srgbClr>
                  </a:outerShdw>
                </a:effectLst>
                <a:cs typeface="+mn-ea"/>
                <a:sym typeface="+mn-lt"/>
              </a:rPr>
              <a:t>本质安全：</a:t>
            </a:r>
            <a:r>
              <a:rPr lang="zh-CN" altLang="en-US" sz="2400" b="1" dirty="0">
                <a:solidFill>
                  <a:schemeClr val="bg1"/>
                </a:solidFill>
                <a:effectLst>
                  <a:outerShdw blurRad="38100" dist="38100" dir="2700000" algn="tl">
                    <a:srgbClr val="000000">
                      <a:alpha val="43137"/>
                    </a:srgbClr>
                  </a:outerShdw>
                </a:effectLst>
                <a:cs typeface="+mn-ea"/>
                <a:sym typeface="+mn-lt"/>
              </a:rPr>
              <a:t>通过</a:t>
            </a:r>
            <a:r>
              <a:rPr lang="zh-CN" altLang="en-US" sz="2400" b="1" dirty="0">
                <a:solidFill>
                  <a:srgbClr val="FFFF00"/>
                </a:solidFill>
                <a:effectLst>
                  <a:outerShdw blurRad="38100" dist="38100" dir="2700000" algn="tl">
                    <a:srgbClr val="000000">
                      <a:alpha val="43137"/>
                    </a:srgbClr>
                  </a:outerShdw>
                </a:effectLst>
                <a:cs typeface="+mn-ea"/>
                <a:sym typeface="+mn-lt"/>
              </a:rPr>
              <a:t>设计</a:t>
            </a:r>
            <a:r>
              <a:rPr lang="zh-CN" altLang="en-US" sz="2400" b="1" dirty="0">
                <a:solidFill>
                  <a:schemeClr val="bg1"/>
                </a:solidFill>
                <a:effectLst>
                  <a:outerShdw blurRad="38100" dist="38100" dir="2700000" algn="tl">
                    <a:srgbClr val="000000">
                      <a:alpha val="43137"/>
                    </a:srgbClr>
                  </a:outerShdw>
                </a:effectLst>
                <a:cs typeface="+mn-ea"/>
                <a:sym typeface="+mn-lt"/>
              </a:rPr>
              <a:t>等手段使生产或生产系统本身具有安全性，即使在误操作或发生故障情况下，也不会发生事故。</a:t>
            </a:r>
          </a:p>
        </p:txBody>
      </p:sp>
      <p:grpSp>
        <p:nvGrpSpPr>
          <p:cNvPr id="23" name="组合 22"/>
          <p:cNvGrpSpPr/>
          <p:nvPr/>
        </p:nvGrpSpPr>
        <p:grpSpPr>
          <a:xfrm>
            <a:off x="-125456" y="-34628"/>
            <a:ext cx="3313134" cy="879734"/>
            <a:chOff x="-125456" y="-34628"/>
            <a:chExt cx="3313134" cy="879734"/>
          </a:xfrm>
        </p:grpSpPr>
        <p:sp>
          <p:nvSpPr>
            <p:cNvPr id="24" name="圆角矩形 2"/>
            <p:cNvSpPr/>
            <p:nvPr/>
          </p:nvSpPr>
          <p:spPr>
            <a:xfrm>
              <a:off x="0" y="169035"/>
              <a:ext cx="3024000"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5" name="矩形 24"/>
            <p:cNvSpPr/>
            <p:nvPr/>
          </p:nvSpPr>
          <p:spPr>
            <a:xfrm>
              <a:off x="540800" y="166370"/>
              <a:ext cx="2646878"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安全的科学定义</a:t>
              </a:r>
            </a:p>
          </p:txBody>
        </p:sp>
        <p:pic>
          <p:nvPicPr>
            <p:cNvPr id="29" name="图片 28"/>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mc:AlternateContent xmlns:mc="http://schemas.openxmlformats.org/markup-compatibility/2006" xmlns:p14="http://schemas.microsoft.com/office/powerpoint/2010/main">
        <mc:Choice Requires="p14">
          <p:contentPart p14:bwMode="auto" r:id="rId4">
            <p14:nvContentPartPr>
              <p14:cNvPr id="2" name="墨迹 1"/>
              <p14:cNvContentPartPr/>
              <p14:nvPr/>
            </p14:nvContentPartPr>
            <p14:xfrm>
              <a:off x="10445760" y="2006640"/>
              <a:ext cx="1073520" cy="4057920"/>
            </p14:xfrm>
          </p:contentPart>
        </mc:Choice>
        <mc:Fallback xmlns="">
          <p:pic>
            <p:nvPicPr>
              <p:cNvPr id="2" name="墨迹 1"/>
              <p:cNvPicPr/>
              <p:nvPr/>
            </p:nvPicPr>
            <p:blipFill>
              <a:blip r:embed="rId5"/>
              <a:stretch>
                <a:fillRect/>
              </a:stretch>
            </p:blipFill>
            <p:spPr>
              <a:xfrm>
                <a:off x="10436400" y="1997280"/>
                <a:ext cx="1092240" cy="407664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000"/>
                                        <p:tgtEl>
                                          <p:spTgt spid="20"/>
                                        </p:tgtEl>
                                      </p:cBhvr>
                                    </p:animEffect>
                                    <p:anim calcmode="lin" valueType="num">
                                      <p:cBhvr>
                                        <p:cTn id="23" dur="1000" fill="hold"/>
                                        <p:tgtEl>
                                          <p:spTgt spid="20"/>
                                        </p:tgtEl>
                                        <p:attrNameLst>
                                          <p:attrName>ppt_x</p:attrName>
                                        </p:attrNameLst>
                                      </p:cBhvr>
                                      <p:tavLst>
                                        <p:tav tm="0">
                                          <p:val>
                                            <p:strVal val="#ppt_x"/>
                                          </p:val>
                                        </p:tav>
                                        <p:tav tm="100000">
                                          <p:val>
                                            <p:strVal val="#ppt_x"/>
                                          </p:val>
                                        </p:tav>
                                      </p:tavLst>
                                    </p:anim>
                                    <p:anim calcmode="lin" valueType="num">
                                      <p:cBhvr>
                                        <p:cTn id="24" dur="1000" fill="hold"/>
                                        <p:tgtEl>
                                          <p:spTgt spid="20"/>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1000"/>
                                        <p:tgtEl>
                                          <p:spTgt spid="26"/>
                                        </p:tgtEl>
                                      </p:cBhvr>
                                    </p:animEffect>
                                    <p:anim calcmode="lin" valueType="num">
                                      <p:cBhvr>
                                        <p:cTn id="39" dur="1000" fill="hold"/>
                                        <p:tgtEl>
                                          <p:spTgt spid="26"/>
                                        </p:tgtEl>
                                        <p:attrNameLst>
                                          <p:attrName>ppt_x</p:attrName>
                                        </p:attrNameLst>
                                      </p:cBhvr>
                                      <p:tavLst>
                                        <p:tav tm="0">
                                          <p:val>
                                            <p:strVal val="#ppt_x"/>
                                          </p:val>
                                        </p:tav>
                                        <p:tav tm="100000">
                                          <p:val>
                                            <p:strVal val="#ppt_x"/>
                                          </p:val>
                                        </p:tav>
                                      </p:tavLst>
                                    </p:anim>
                                    <p:anim calcmode="lin" valueType="num">
                                      <p:cBhvr>
                                        <p:cTn id="40" dur="1000" fill="hold"/>
                                        <p:tgtEl>
                                          <p:spTgt spid="26"/>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7" grpId="0" animBg="1"/>
      <p:bldP spid="18" grpId="0" animBg="1"/>
      <p:bldP spid="19" grpId="0" animBg="1"/>
      <p:bldP spid="3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圆角矩形 1">
            <a:extLst>
              <a:ext uri="{FF2B5EF4-FFF2-40B4-BE49-F238E27FC236}">
                <a16:creationId xmlns:a16="http://schemas.microsoft.com/office/drawing/2014/main" id="{4E19412B-B231-4581-8695-D39905D9FCC2}"/>
              </a:ext>
            </a:extLst>
          </p:cNvPr>
          <p:cNvSpPr/>
          <p:nvPr/>
        </p:nvSpPr>
        <p:spPr>
          <a:xfrm>
            <a:off x="1823180" y="2118695"/>
            <a:ext cx="7638320" cy="3804962"/>
          </a:xfrm>
          <a:prstGeom prst="roundRect">
            <a:avLst>
              <a:gd name="adj" fmla="val 6617"/>
            </a:avLst>
          </a:prstGeom>
          <a:solidFill>
            <a:srgbClr val="3DA4C3"/>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dirty="0">
              <a:cs typeface="+mn-ea"/>
              <a:sym typeface="+mn-lt"/>
            </a:endParaRPr>
          </a:p>
        </p:txBody>
      </p:sp>
      <p:grpSp>
        <p:nvGrpSpPr>
          <p:cNvPr id="29" name="组合 28">
            <a:extLst>
              <a:ext uri="{FF2B5EF4-FFF2-40B4-BE49-F238E27FC236}">
                <a16:creationId xmlns:a16="http://schemas.microsoft.com/office/drawing/2014/main" id="{A97A272D-DCAD-40EF-B615-DEF1B0B0D7D4}"/>
              </a:ext>
            </a:extLst>
          </p:cNvPr>
          <p:cNvGrpSpPr/>
          <p:nvPr/>
        </p:nvGrpSpPr>
        <p:grpSpPr>
          <a:xfrm>
            <a:off x="1485900" y="2396797"/>
            <a:ext cx="8280400" cy="461665"/>
            <a:chOff x="1686849" y="1983744"/>
            <a:chExt cx="4697262" cy="461665"/>
          </a:xfrm>
        </p:grpSpPr>
        <p:sp>
          <p:nvSpPr>
            <p:cNvPr id="30" name="圆角矩形 14">
              <a:extLst>
                <a:ext uri="{FF2B5EF4-FFF2-40B4-BE49-F238E27FC236}">
                  <a16:creationId xmlns:a16="http://schemas.microsoft.com/office/drawing/2014/main" id="{E91E8196-9BBA-44A3-B69E-835E9BC3DB4D}"/>
                </a:ext>
              </a:extLst>
            </p:cNvPr>
            <p:cNvSpPr/>
            <p:nvPr/>
          </p:nvSpPr>
          <p:spPr>
            <a:xfrm>
              <a:off x="1686849" y="2005383"/>
              <a:ext cx="4697262" cy="418389"/>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矩形 30">
              <a:extLst>
                <a:ext uri="{FF2B5EF4-FFF2-40B4-BE49-F238E27FC236}">
                  <a16:creationId xmlns:a16="http://schemas.microsoft.com/office/drawing/2014/main" id="{00712D74-14F6-4F75-BBF0-6BD80080737F}"/>
                </a:ext>
              </a:extLst>
            </p:cNvPr>
            <p:cNvSpPr/>
            <p:nvPr/>
          </p:nvSpPr>
          <p:spPr>
            <a:xfrm>
              <a:off x="3459319" y="1983744"/>
              <a:ext cx="1152319" cy="461665"/>
            </a:xfrm>
            <a:prstGeom prst="rect">
              <a:avLst/>
            </a:prstGeom>
          </p:spPr>
          <p:txBody>
            <a:bodyPr wrap="none">
              <a:spAutoFit/>
            </a:bodyPr>
            <a:lstStyle/>
            <a:p>
              <a:pPr algn="ctr"/>
              <a:r>
                <a:rPr lang="zh-CN" altLang="en-US" sz="2400" b="1" dirty="0">
                  <a:solidFill>
                    <a:srgbClr val="3DA4C3"/>
                  </a:solidFill>
                  <a:cs typeface="+mn-ea"/>
                  <a:sym typeface="+mn-lt"/>
                </a:rPr>
                <a:t>过程安全管理</a:t>
              </a:r>
            </a:p>
          </p:txBody>
        </p:sp>
      </p:grpSp>
      <p:sp>
        <p:nvSpPr>
          <p:cNvPr id="32" name="矩形 31">
            <a:extLst>
              <a:ext uri="{FF2B5EF4-FFF2-40B4-BE49-F238E27FC236}">
                <a16:creationId xmlns:a16="http://schemas.microsoft.com/office/drawing/2014/main" id="{70DAA53A-147A-4D09-AED2-91409F028F77}"/>
              </a:ext>
            </a:extLst>
          </p:cNvPr>
          <p:cNvSpPr/>
          <p:nvPr/>
        </p:nvSpPr>
        <p:spPr>
          <a:xfrm>
            <a:off x="1823180" y="2892800"/>
            <a:ext cx="7638320" cy="2796856"/>
          </a:xfrm>
          <a:prstGeom prst="rect">
            <a:avLst/>
          </a:prstGeom>
        </p:spPr>
        <p:txBody>
          <a:bodyPr wrap="square">
            <a:spAutoFit/>
          </a:bodyPr>
          <a:lstStyle/>
          <a:p>
            <a:pPr algn="ctr">
              <a:lnSpc>
                <a:spcPct val="15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bg1"/>
                </a:solidFill>
                <a:effectLst>
                  <a:outerShdw blurRad="38100" dist="38100" dir="2700000" algn="tl">
                    <a:srgbClr val="000000">
                      <a:alpha val="43137"/>
                    </a:srgbClr>
                  </a:outerShdw>
                </a:effectLst>
                <a:cs typeface="+mn-ea"/>
                <a:sym typeface="+mn-lt"/>
              </a:rPr>
              <a:t>过程安全（</a:t>
            </a:r>
            <a:r>
              <a:rPr lang="en-US" altLang="zh-CN" sz="2400" dirty="0">
                <a:solidFill>
                  <a:schemeClr val="bg1"/>
                </a:solidFill>
                <a:effectLst>
                  <a:outerShdw blurRad="38100" dist="38100" dir="2700000" algn="tl">
                    <a:srgbClr val="000000">
                      <a:alpha val="43137"/>
                    </a:srgbClr>
                  </a:outerShdw>
                </a:effectLst>
                <a:cs typeface="+mn-ea"/>
                <a:sym typeface="+mn-lt"/>
              </a:rPr>
              <a:t>Process Safety)</a:t>
            </a:r>
            <a:r>
              <a:rPr lang="zh-CN" altLang="en-US" sz="2400" dirty="0">
                <a:solidFill>
                  <a:schemeClr val="bg1"/>
                </a:solidFill>
                <a:effectLst>
                  <a:outerShdw blurRad="38100" dist="38100" dir="2700000" algn="tl">
                    <a:srgbClr val="000000">
                      <a:alpha val="43137"/>
                    </a:srgbClr>
                  </a:outerShdw>
                </a:effectLst>
                <a:cs typeface="+mn-ea"/>
                <a:sym typeface="+mn-lt"/>
              </a:rPr>
              <a:t>：</a:t>
            </a:r>
            <a:endParaRPr lang="en-US" altLang="zh-CN" sz="2400" dirty="0">
              <a:solidFill>
                <a:schemeClr val="bg1"/>
              </a:solidFill>
              <a:effectLst>
                <a:outerShdw blurRad="38100" dist="38100" dir="2700000" algn="tl">
                  <a:srgbClr val="000000">
                    <a:alpha val="43137"/>
                  </a:srgbClr>
                </a:outerShdw>
              </a:effectLst>
              <a:cs typeface="+mn-ea"/>
              <a:sym typeface="+mn-lt"/>
            </a:endParaRPr>
          </a:p>
          <a:p>
            <a:pPr>
              <a:lnSpc>
                <a:spcPct val="15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bg1"/>
                </a:solidFill>
                <a:effectLst>
                  <a:outerShdw blurRad="38100" dist="38100" dir="2700000" algn="tl">
                    <a:srgbClr val="000000">
                      <a:alpha val="43137"/>
                    </a:srgbClr>
                  </a:outerShdw>
                </a:effectLst>
                <a:cs typeface="+mn-ea"/>
                <a:sym typeface="+mn-lt"/>
              </a:rPr>
              <a:t>危险化学品的生产、储存、使用、处置和转移等生产经营活动中，如何预防装置和设施可能发生的危险化学品意外泄漏及可能引发的火灾和爆炸事故，造成对企业员工和社区居民伤害以及环境的破坏和财产的损失。</a:t>
            </a:r>
          </a:p>
        </p:txBody>
      </p:sp>
      <p:grpSp>
        <p:nvGrpSpPr>
          <p:cNvPr id="12" name="组合 11"/>
          <p:cNvGrpSpPr/>
          <p:nvPr/>
        </p:nvGrpSpPr>
        <p:grpSpPr>
          <a:xfrm>
            <a:off x="-125456" y="-34628"/>
            <a:ext cx="3313134" cy="879734"/>
            <a:chOff x="-125456" y="-34628"/>
            <a:chExt cx="3313134" cy="879734"/>
          </a:xfrm>
        </p:grpSpPr>
        <p:sp>
          <p:nvSpPr>
            <p:cNvPr id="13" name="圆角矩形 2"/>
            <p:cNvSpPr/>
            <p:nvPr/>
          </p:nvSpPr>
          <p:spPr>
            <a:xfrm>
              <a:off x="0" y="169035"/>
              <a:ext cx="3024000"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4" name="矩形 13"/>
            <p:cNvSpPr/>
            <p:nvPr/>
          </p:nvSpPr>
          <p:spPr>
            <a:xfrm>
              <a:off x="540800" y="166370"/>
              <a:ext cx="2646878"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安全的科学定义</a:t>
              </a:r>
            </a:p>
          </p:txBody>
        </p:sp>
        <p:pic>
          <p:nvPicPr>
            <p:cNvPr id="15" name="图片 14"/>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37"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barn(outVertical)">
                                      <p:cBhvr>
                                        <p:cTn id="12" dur="500"/>
                                        <p:tgtEl>
                                          <p:spTgt spid="28"/>
                                        </p:tgtEl>
                                      </p:cBhvr>
                                    </p:animEffect>
                                  </p:childTnLst>
                                </p:cTn>
                              </p:par>
                            </p:childTnLst>
                          </p:cTn>
                        </p:par>
                        <p:par>
                          <p:cTn id="13" fill="hold">
                            <p:stCondLst>
                              <p:cond delay="1000"/>
                            </p:stCondLst>
                            <p:childTnLst>
                              <p:par>
                                <p:cTn id="14" presetID="16" presetClass="entr" presetSubtype="37" fill="hold" nodeType="after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barn(outVertical)">
                                      <p:cBhvr>
                                        <p:cTn id="16" dur="500"/>
                                        <p:tgtEl>
                                          <p:spTgt spid="29"/>
                                        </p:tgtEl>
                                      </p:cBhvr>
                                    </p:animEffect>
                                  </p:childTnLst>
                                </p:cTn>
                              </p:par>
                            </p:childTnLst>
                          </p:cTn>
                        </p:par>
                        <p:par>
                          <p:cTn id="17" fill="hold">
                            <p:stCondLst>
                              <p:cond delay="1500"/>
                            </p:stCondLst>
                            <p:childTnLst>
                              <p:par>
                                <p:cTn id="18" presetID="23" presetClass="entr" presetSubtype="288" fill="hold" grpId="0" nodeType="afterEffect">
                                  <p:stCondLst>
                                    <p:cond delay="0"/>
                                  </p:stCondLst>
                                  <p:childTnLst>
                                    <p:set>
                                      <p:cBhvr>
                                        <p:cTn id="19" dur="1" fill="hold">
                                          <p:stCondLst>
                                            <p:cond delay="0"/>
                                          </p:stCondLst>
                                        </p:cTn>
                                        <p:tgtEl>
                                          <p:spTgt spid="32"/>
                                        </p:tgtEl>
                                        <p:attrNameLst>
                                          <p:attrName>style.visibility</p:attrName>
                                        </p:attrNameLst>
                                      </p:cBhvr>
                                      <p:to>
                                        <p:strVal val="visible"/>
                                      </p:to>
                                    </p:set>
                                    <p:anim calcmode="lin" valueType="num">
                                      <p:cBhvr>
                                        <p:cTn id="20" dur="500" fill="hold"/>
                                        <p:tgtEl>
                                          <p:spTgt spid="32"/>
                                        </p:tgtEl>
                                        <p:attrNameLst>
                                          <p:attrName>ppt_w</p:attrName>
                                        </p:attrNameLst>
                                      </p:cBhvr>
                                      <p:tavLst>
                                        <p:tav tm="0">
                                          <p:val>
                                            <p:strVal val="4/3*#ppt_w"/>
                                          </p:val>
                                        </p:tav>
                                        <p:tav tm="100000">
                                          <p:val>
                                            <p:strVal val="#ppt_w"/>
                                          </p:val>
                                        </p:tav>
                                      </p:tavLst>
                                    </p:anim>
                                    <p:anim calcmode="lin" valueType="num">
                                      <p:cBhvr>
                                        <p:cTn id="21" dur="500" fill="hold"/>
                                        <p:tgtEl>
                                          <p:spTgt spid="3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2">
            <a:extLst>
              <a:ext uri="{FF2B5EF4-FFF2-40B4-BE49-F238E27FC236}">
                <a16:creationId xmlns:a16="http://schemas.microsoft.com/office/drawing/2014/main" id="{076D198D-8C14-4C8A-B853-AA8AF71C085A}"/>
              </a:ext>
            </a:extLst>
          </p:cNvPr>
          <p:cNvSpPr>
            <a:spLocks noChangeArrowheads="1"/>
          </p:cNvSpPr>
          <p:nvPr/>
        </p:nvSpPr>
        <p:spPr bwMode="auto">
          <a:xfrm>
            <a:off x="754278" y="2807330"/>
            <a:ext cx="4637334" cy="1165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920" tIns="60960" rIns="121920" bIns="60960" numCol="1" anchor="ctr" anchorCtr="0" compatLnSpc="1">
            <a:prstTxWarp prst="textNoShape">
              <a:avLst/>
            </a:prstTxWarp>
            <a:spAutoFit/>
          </a:bodyPr>
          <a:lstStyle/>
          <a:p>
            <a:pPr defTabSz="1219170" eaLnBrk="0" fontAlgn="base" hangingPunct="0">
              <a:lnSpc>
                <a:spcPct val="150000"/>
              </a:lnSpc>
              <a:spcBef>
                <a:spcPct val="0"/>
              </a:spcBef>
              <a:spcAft>
                <a:spcPct val="0"/>
              </a:spcAft>
            </a:pPr>
            <a:r>
              <a:rPr lang="zh-CN" altLang="en-US" sz="2400" b="1" dirty="0">
                <a:solidFill>
                  <a:srgbClr val="FFFF00"/>
                </a:solidFill>
                <a:effectLst>
                  <a:outerShdw blurRad="38100" dist="38100" dir="2700000" algn="tl">
                    <a:srgbClr val="000000">
                      <a:alpha val="43137"/>
                    </a:srgbClr>
                  </a:outerShdw>
                </a:effectLst>
                <a:cs typeface="+mn-ea"/>
                <a:sym typeface="+mn-lt"/>
              </a:rPr>
              <a:t>危险：</a:t>
            </a:r>
            <a:r>
              <a:rPr lang="zh-CN" altLang="en-US" sz="2400" b="1" dirty="0">
                <a:solidFill>
                  <a:schemeClr val="bg1"/>
                </a:solidFill>
                <a:effectLst>
                  <a:outerShdw blurRad="38100" dist="38100" dir="2700000" algn="tl">
                    <a:srgbClr val="000000">
                      <a:alpha val="43137"/>
                    </a:srgbClr>
                  </a:outerShdw>
                </a:effectLst>
                <a:cs typeface="+mn-ea"/>
                <a:sym typeface="+mn-lt"/>
              </a:rPr>
              <a:t>导致发生不期望后果的</a:t>
            </a:r>
            <a:r>
              <a:rPr lang="zh-CN" altLang="en-US" sz="2400" b="1" dirty="0">
                <a:solidFill>
                  <a:srgbClr val="FFFF00"/>
                </a:solidFill>
                <a:effectLst>
                  <a:outerShdw blurRad="38100" dist="38100" dir="2700000" algn="tl">
                    <a:srgbClr val="000000">
                      <a:alpha val="43137"/>
                    </a:srgbClr>
                  </a:outerShdw>
                </a:effectLst>
                <a:cs typeface="+mn-ea"/>
                <a:sym typeface="+mn-lt"/>
              </a:rPr>
              <a:t>可能性</a:t>
            </a:r>
            <a:r>
              <a:rPr lang="zh-CN" altLang="en-US" sz="2400" b="1" dirty="0">
                <a:solidFill>
                  <a:schemeClr val="bg1"/>
                </a:solidFill>
                <a:effectLst>
                  <a:outerShdw blurRad="38100" dist="38100" dir="2700000" algn="tl">
                    <a:srgbClr val="000000">
                      <a:alpha val="43137"/>
                    </a:srgbClr>
                  </a:outerShdw>
                </a:effectLst>
                <a:cs typeface="+mn-ea"/>
                <a:sym typeface="+mn-lt"/>
              </a:rPr>
              <a:t>超过了人们的</a:t>
            </a:r>
            <a:r>
              <a:rPr lang="zh-CN" altLang="en-US" sz="2400" b="1" dirty="0">
                <a:solidFill>
                  <a:srgbClr val="FFFF00"/>
                </a:solidFill>
                <a:effectLst>
                  <a:outerShdw blurRad="38100" dist="38100" dir="2700000" algn="tl">
                    <a:srgbClr val="000000">
                      <a:alpha val="43137"/>
                    </a:srgbClr>
                  </a:outerShdw>
                </a:effectLst>
                <a:cs typeface="+mn-ea"/>
                <a:sym typeface="+mn-lt"/>
              </a:rPr>
              <a:t>承受程度</a:t>
            </a:r>
            <a:r>
              <a:rPr lang="zh-CN" altLang="en-US" sz="2400" b="1" dirty="0">
                <a:solidFill>
                  <a:schemeClr val="bg1"/>
                </a:solidFill>
                <a:effectLst>
                  <a:outerShdw blurRad="38100" dist="38100" dir="2700000" algn="tl">
                    <a:srgbClr val="000000">
                      <a:alpha val="43137"/>
                    </a:srgbClr>
                  </a:outerShdw>
                </a:effectLst>
                <a:cs typeface="+mn-ea"/>
                <a:sym typeface="+mn-lt"/>
              </a:rPr>
              <a:t>。</a:t>
            </a:r>
          </a:p>
        </p:txBody>
      </p:sp>
      <p:grpSp>
        <p:nvGrpSpPr>
          <p:cNvPr id="21" name="组合 20"/>
          <p:cNvGrpSpPr/>
          <p:nvPr/>
        </p:nvGrpSpPr>
        <p:grpSpPr>
          <a:xfrm>
            <a:off x="6722751" y="1609461"/>
            <a:ext cx="4635768" cy="3455642"/>
            <a:chOff x="3622089" y="1340528"/>
            <a:chExt cx="3577701" cy="2666927"/>
          </a:xfrm>
        </p:grpSpPr>
        <p:sp>
          <p:nvSpPr>
            <p:cNvPr id="22" name="圆角矩形 21"/>
            <p:cNvSpPr/>
            <p:nvPr/>
          </p:nvSpPr>
          <p:spPr>
            <a:xfrm>
              <a:off x="3622089" y="1340528"/>
              <a:ext cx="3577701" cy="2666927"/>
            </a:xfrm>
            <a:prstGeom prst="roundRect">
              <a:avLst>
                <a:gd name="adj" fmla="val 624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圆角矩形 22"/>
            <p:cNvSpPr/>
            <p:nvPr/>
          </p:nvSpPr>
          <p:spPr>
            <a:xfrm>
              <a:off x="3724847" y="1458586"/>
              <a:ext cx="3372184" cy="2425653"/>
            </a:xfrm>
            <a:prstGeom prst="roundRect">
              <a:avLst>
                <a:gd name="adj" fmla="val 624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圆角矩形 23"/>
            <p:cNvSpPr/>
            <p:nvPr/>
          </p:nvSpPr>
          <p:spPr>
            <a:xfrm flipV="1">
              <a:off x="5026094" y="1374247"/>
              <a:ext cx="769689" cy="168676"/>
            </a:xfrm>
            <a:prstGeom prst="roundRect">
              <a:avLst>
                <a:gd name="adj" fmla="val 42223"/>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圆角矩形 24"/>
            <p:cNvSpPr/>
            <p:nvPr/>
          </p:nvSpPr>
          <p:spPr>
            <a:xfrm flipV="1">
              <a:off x="4898035" y="1458585"/>
              <a:ext cx="987860" cy="168676"/>
            </a:xfrm>
            <a:prstGeom prst="roundRect">
              <a:avLst>
                <a:gd name="adj" fmla="val 42223"/>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圆角矩形 25"/>
            <p:cNvSpPr/>
            <p:nvPr/>
          </p:nvSpPr>
          <p:spPr>
            <a:xfrm flipV="1">
              <a:off x="5287941" y="1601912"/>
              <a:ext cx="245994" cy="53909"/>
            </a:xfrm>
            <a:prstGeom prst="roundRect">
              <a:avLst>
                <a:gd name="adj" fmla="val 42223"/>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 name="组合 1"/>
          <p:cNvGrpSpPr/>
          <p:nvPr/>
        </p:nvGrpSpPr>
        <p:grpSpPr>
          <a:xfrm>
            <a:off x="671513" y="1544937"/>
            <a:ext cx="4454707" cy="3520166"/>
            <a:chOff x="961055" y="1961965"/>
            <a:chExt cx="3983345" cy="3147690"/>
          </a:xfrm>
        </p:grpSpPr>
        <p:sp>
          <p:nvSpPr>
            <p:cNvPr id="42" name="MH_Desc_1"/>
            <p:cNvSpPr/>
            <p:nvPr>
              <p:custDataLst>
                <p:tags r:id="rId1"/>
              </p:custDataLst>
            </p:nvPr>
          </p:nvSpPr>
          <p:spPr>
            <a:xfrm>
              <a:off x="961055" y="2114382"/>
              <a:ext cx="3983345" cy="2995273"/>
            </a:xfrm>
            <a:custGeom>
              <a:avLst/>
              <a:gdLst>
                <a:gd name="connsiteX0" fmla="*/ 0 w 2160000"/>
                <a:gd name="connsiteY0" fmla="*/ 1377240 h 1593240"/>
                <a:gd name="connsiteX1" fmla="*/ 54000 w 2160000"/>
                <a:gd name="connsiteY1" fmla="*/ 1377240 h 1593240"/>
                <a:gd name="connsiteX2" fmla="*/ 54000 w 2160000"/>
                <a:gd name="connsiteY2" fmla="*/ 1539240 h 1593240"/>
                <a:gd name="connsiteX3" fmla="*/ 2106000 w 2160000"/>
                <a:gd name="connsiteY3" fmla="*/ 1539240 h 1593240"/>
                <a:gd name="connsiteX4" fmla="*/ 2106000 w 2160000"/>
                <a:gd name="connsiteY4" fmla="*/ 1377240 h 1593240"/>
                <a:gd name="connsiteX5" fmla="*/ 2160000 w 2160000"/>
                <a:gd name="connsiteY5" fmla="*/ 1377240 h 1593240"/>
                <a:gd name="connsiteX6" fmla="*/ 2160000 w 2160000"/>
                <a:gd name="connsiteY6" fmla="*/ 1539240 h 1593240"/>
                <a:gd name="connsiteX7" fmla="*/ 2160000 w 2160000"/>
                <a:gd name="connsiteY7" fmla="*/ 1593240 h 1593240"/>
                <a:gd name="connsiteX8" fmla="*/ 2106000 w 2160000"/>
                <a:gd name="connsiteY8" fmla="*/ 1593240 h 1593240"/>
                <a:gd name="connsiteX9" fmla="*/ 54000 w 2160000"/>
                <a:gd name="connsiteY9" fmla="*/ 1593240 h 1593240"/>
                <a:gd name="connsiteX10" fmla="*/ 0 w 2160000"/>
                <a:gd name="connsiteY10" fmla="*/ 1593240 h 1593240"/>
                <a:gd name="connsiteX11" fmla="*/ 0 w 2160000"/>
                <a:gd name="connsiteY11" fmla="*/ 1539240 h 1593240"/>
                <a:gd name="connsiteX12" fmla="*/ 1800000 w 2160000"/>
                <a:gd name="connsiteY12" fmla="*/ 0 h 1593240"/>
                <a:gd name="connsiteX13" fmla="*/ 2106000 w 2160000"/>
                <a:gd name="connsiteY13" fmla="*/ 0 h 1593240"/>
                <a:gd name="connsiteX14" fmla="*/ 2160000 w 2160000"/>
                <a:gd name="connsiteY14" fmla="*/ 0 h 1593240"/>
                <a:gd name="connsiteX15" fmla="*/ 2160000 w 2160000"/>
                <a:gd name="connsiteY15" fmla="*/ 54000 h 1593240"/>
                <a:gd name="connsiteX16" fmla="*/ 2160000 w 2160000"/>
                <a:gd name="connsiteY16" fmla="*/ 216000 h 1593240"/>
                <a:gd name="connsiteX17" fmla="*/ 2106000 w 2160000"/>
                <a:gd name="connsiteY17" fmla="*/ 216000 h 1593240"/>
                <a:gd name="connsiteX18" fmla="*/ 2106000 w 2160000"/>
                <a:gd name="connsiteY18" fmla="*/ 54000 h 1593240"/>
                <a:gd name="connsiteX19" fmla="*/ 1800000 w 2160000"/>
                <a:gd name="connsiteY19" fmla="*/ 54000 h 1593240"/>
                <a:gd name="connsiteX20" fmla="*/ 0 w 2160000"/>
                <a:gd name="connsiteY20" fmla="*/ 0 h 1593240"/>
                <a:gd name="connsiteX21" fmla="*/ 54000 w 2160000"/>
                <a:gd name="connsiteY21" fmla="*/ 0 h 1593240"/>
                <a:gd name="connsiteX22" fmla="*/ 360000 w 2160000"/>
                <a:gd name="connsiteY22" fmla="*/ 0 h 1593240"/>
                <a:gd name="connsiteX23" fmla="*/ 360000 w 2160000"/>
                <a:gd name="connsiteY23" fmla="*/ 54000 h 1593240"/>
                <a:gd name="connsiteX24" fmla="*/ 54000 w 2160000"/>
                <a:gd name="connsiteY24" fmla="*/ 54000 h 1593240"/>
                <a:gd name="connsiteX25" fmla="*/ 54000 w 2160000"/>
                <a:gd name="connsiteY25" fmla="*/ 216000 h 1593240"/>
                <a:gd name="connsiteX26" fmla="*/ 0 w 2160000"/>
                <a:gd name="connsiteY26" fmla="*/ 216000 h 1593240"/>
                <a:gd name="connsiteX27" fmla="*/ 0 w 2160000"/>
                <a:gd name="connsiteY27" fmla="*/ 54000 h 159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160000" h="1593240">
                  <a:moveTo>
                    <a:pt x="0" y="1377240"/>
                  </a:moveTo>
                  <a:lnTo>
                    <a:pt x="54000" y="1377240"/>
                  </a:lnTo>
                  <a:lnTo>
                    <a:pt x="54000" y="1539240"/>
                  </a:lnTo>
                  <a:lnTo>
                    <a:pt x="2106000" y="1539240"/>
                  </a:lnTo>
                  <a:lnTo>
                    <a:pt x="2106000" y="1377240"/>
                  </a:lnTo>
                  <a:lnTo>
                    <a:pt x="2160000" y="1377240"/>
                  </a:lnTo>
                  <a:lnTo>
                    <a:pt x="2160000" y="1539240"/>
                  </a:lnTo>
                  <a:lnTo>
                    <a:pt x="2160000" y="1593240"/>
                  </a:lnTo>
                  <a:lnTo>
                    <a:pt x="2106000" y="1593240"/>
                  </a:lnTo>
                  <a:lnTo>
                    <a:pt x="54000" y="1593240"/>
                  </a:lnTo>
                  <a:lnTo>
                    <a:pt x="0" y="1593240"/>
                  </a:lnTo>
                  <a:lnTo>
                    <a:pt x="0" y="1539240"/>
                  </a:lnTo>
                  <a:close/>
                  <a:moveTo>
                    <a:pt x="1800000" y="0"/>
                  </a:moveTo>
                  <a:lnTo>
                    <a:pt x="2106000" y="0"/>
                  </a:lnTo>
                  <a:lnTo>
                    <a:pt x="2160000" y="0"/>
                  </a:lnTo>
                  <a:lnTo>
                    <a:pt x="2160000" y="54000"/>
                  </a:lnTo>
                  <a:lnTo>
                    <a:pt x="2160000" y="216000"/>
                  </a:lnTo>
                  <a:lnTo>
                    <a:pt x="2106000" y="216000"/>
                  </a:lnTo>
                  <a:lnTo>
                    <a:pt x="2106000" y="54000"/>
                  </a:lnTo>
                  <a:lnTo>
                    <a:pt x="1800000" y="54000"/>
                  </a:lnTo>
                  <a:close/>
                  <a:moveTo>
                    <a:pt x="0" y="0"/>
                  </a:moveTo>
                  <a:lnTo>
                    <a:pt x="54000" y="0"/>
                  </a:lnTo>
                  <a:lnTo>
                    <a:pt x="360000" y="0"/>
                  </a:lnTo>
                  <a:lnTo>
                    <a:pt x="360000" y="54000"/>
                  </a:lnTo>
                  <a:lnTo>
                    <a:pt x="54000" y="54000"/>
                  </a:lnTo>
                  <a:lnTo>
                    <a:pt x="54000" y="216000"/>
                  </a:lnTo>
                  <a:lnTo>
                    <a:pt x="0" y="216000"/>
                  </a:lnTo>
                  <a:lnTo>
                    <a:pt x="0" y="54000"/>
                  </a:lnTo>
                  <a:close/>
                </a:path>
              </a:pathLst>
            </a:custGeom>
            <a:solidFill>
              <a:srgbClr val="FFC000"/>
            </a:solidFill>
            <a:ln>
              <a:solidFill>
                <a:srgbClr val="FFC000"/>
              </a:solidFill>
            </a:ln>
          </p:spPr>
          <p:txBody>
            <a:bodyPr lIns="180000" tIns="144000" rIns="180000" anchor="ctr">
              <a:normAutofit/>
            </a:bodyPr>
            <a:lstStyle/>
            <a:p>
              <a:pPr algn="just">
                <a:lnSpc>
                  <a:spcPct val="120000"/>
                </a:lnSpc>
                <a:defRPr/>
              </a:pPr>
              <a:endParaRPr lang="zh-CN" altLang="en-US" dirty="0" err="1">
                <a:solidFill>
                  <a:schemeClr val="tx1">
                    <a:lumMod val="65000"/>
                    <a:lumOff val="35000"/>
                  </a:schemeClr>
                </a:solidFill>
                <a:cs typeface="+mn-ea"/>
                <a:sym typeface="+mn-lt"/>
              </a:endParaRPr>
            </a:p>
          </p:txBody>
        </p:sp>
        <p:sp>
          <p:nvSpPr>
            <p:cNvPr id="14" name="圆角矩形 13"/>
            <p:cNvSpPr/>
            <p:nvPr/>
          </p:nvSpPr>
          <p:spPr>
            <a:xfrm>
              <a:off x="1660124" y="1961965"/>
              <a:ext cx="2592280" cy="398747"/>
            </a:xfrm>
            <a:prstGeom prst="roundRect">
              <a:avLst>
                <a:gd name="adj" fmla="val 2779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圆角矩形 27"/>
            <p:cNvSpPr/>
            <p:nvPr/>
          </p:nvSpPr>
          <p:spPr>
            <a:xfrm>
              <a:off x="1757897" y="2026426"/>
              <a:ext cx="1873070" cy="269823"/>
            </a:xfrm>
            <a:prstGeom prst="roundRect">
              <a:avLst>
                <a:gd name="adj" fmla="val 277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sp>
          <p:nvSpPr>
            <p:cNvPr id="29" name="圆角矩形 28"/>
            <p:cNvSpPr/>
            <p:nvPr/>
          </p:nvSpPr>
          <p:spPr>
            <a:xfrm>
              <a:off x="3736858" y="2026426"/>
              <a:ext cx="429960" cy="269823"/>
            </a:xfrm>
            <a:prstGeom prst="roundRect">
              <a:avLst>
                <a:gd name="adj" fmla="val 277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KSO_Shape"/>
            <p:cNvSpPr/>
            <p:nvPr/>
          </p:nvSpPr>
          <p:spPr>
            <a:xfrm rot="20651913">
              <a:off x="3808071" y="2040797"/>
              <a:ext cx="236660" cy="241080"/>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grpSp>
      <p:sp>
        <p:nvSpPr>
          <p:cNvPr id="32" name="矩形 31"/>
          <p:cNvSpPr/>
          <p:nvPr/>
        </p:nvSpPr>
        <p:spPr>
          <a:xfrm>
            <a:off x="1562648" y="1562493"/>
            <a:ext cx="2646878" cy="369332"/>
          </a:xfrm>
          <a:prstGeom prst="rect">
            <a:avLst/>
          </a:prstGeom>
        </p:spPr>
        <p:txBody>
          <a:bodyPr wrap="square">
            <a:spAutoFit/>
          </a:bodyPr>
          <a:lstStyle/>
          <a:p>
            <a:pPr>
              <a:spcBef>
                <a:spcPct val="20000"/>
              </a:spcBef>
            </a:pPr>
            <a:r>
              <a:rPr kumimoji="1" lang="zh-CN" altLang="en-US" b="1" dirty="0">
                <a:solidFill>
                  <a:schemeClr val="bg2">
                    <a:lumMod val="75000"/>
                  </a:schemeClr>
                </a:solidFill>
                <a:cs typeface="+mn-ea"/>
                <a:sym typeface="+mn-lt"/>
              </a:rPr>
              <a:t> </a:t>
            </a:r>
            <a:r>
              <a:rPr kumimoji="1" lang="zh-CN" altLang="en-US" b="1" dirty="0">
                <a:cs typeface="+mn-ea"/>
                <a:sym typeface="+mn-lt"/>
              </a:rPr>
              <a:t>系统安全工程</a:t>
            </a:r>
          </a:p>
        </p:txBody>
      </p:sp>
      <p:sp>
        <p:nvSpPr>
          <p:cNvPr id="33" name="KSO_Shape"/>
          <p:cNvSpPr>
            <a:spLocks/>
          </p:cNvSpPr>
          <p:nvPr/>
        </p:nvSpPr>
        <p:spPr bwMode="auto">
          <a:xfrm>
            <a:off x="5625450" y="3193602"/>
            <a:ext cx="421835" cy="508895"/>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FFFF00"/>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27" name="矩形 26">
            <a:extLst>
              <a:ext uri="{FF2B5EF4-FFF2-40B4-BE49-F238E27FC236}">
                <a16:creationId xmlns:a16="http://schemas.microsoft.com/office/drawing/2014/main" id="{8C5BA794-A69B-4F16-81FC-8371F53497F4}"/>
              </a:ext>
            </a:extLst>
          </p:cNvPr>
          <p:cNvSpPr/>
          <p:nvPr/>
        </p:nvSpPr>
        <p:spPr>
          <a:xfrm>
            <a:off x="6973035" y="3372701"/>
            <a:ext cx="4318909" cy="1107996"/>
          </a:xfrm>
          <a:prstGeom prst="rect">
            <a:avLst/>
          </a:prstGeom>
          <a:noFill/>
        </p:spPr>
        <p:txBody>
          <a:bodyPr wrap="square">
            <a:spAutoFit/>
          </a:bodyPr>
          <a:lstStyle/>
          <a:p>
            <a:r>
              <a:rPr lang="zh-CN" altLang="en-US" sz="2200" dirty="0">
                <a:solidFill>
                  <a:schemeClr val="tx2">
                    <a:lumMod val="75000"/>
                  </a:schemeClr>
                </a:solidFill>
                <a:cs typeface="+mn-ea"/>
                <a:sym typeface="+mn-lt"/>
              </a:rPr>
              <a:t>是一个</a:t>
            </a:r>
            <a:r>
              <a:rPr lang="zh-CN" altLang="en-US" sz="2200" dirty="0">
                <a:solidFill>
                  <a:srgbClr val="C00000"/>
                </a:solidFill>
                <a:cs typeface="+mn-ea"/>
                <a:sym typeface="+mn-lt"/>
              </a:rPr>
              <a:t>相对的概念</a:t>
            </a:r>
            <a:r>
              <a:rPr lang="zh-CN" altLang="en-US" sz="2200" dirty="0">
                <a:solidFill>
                  <a:schemeClr val="tx2">
                    <a:lumMod val="75000"/>
                  </a:schemeClr>
                </a:solidFill>
                <a:cs typeface="+mn-ea"/>
                <a:sym typeface="+mn-lt"/>
              </a:rPr>
              <a:t>。</a:t>
            </a:r>
            <a:endParaRPr lang="en-US" altLang="zh-CN" sz="2200" dirty="0">
              <a:solidFill>
                <a:schemeClr val="tx2">
                  <a:lumMod val="75000"/>
                </a:schemeClr>
              </a:solidFill>
              <a:cs typeface="+mn-ea"/>
              <a:sym typeface="+mn-lt"/>
            </a:endParaRPr>
          </a:p>
          <a:p>
            <a:endParaRPr lang="zh-CN" altLang="en-US" sz="2200" dirty="0">
              <a:solidFill>
                <a:schemeClr val="tx2">
                  <a:lumMod val="75000"/>
                </a:schemeClr>
              </a:solidFill>
              <a:cs typeface="+mn-ea"/>
              <a:sym typeface="+mn-lt"/>
            </a:endParaRPr>
          </a:p>
          <a:p>
            <a:r>
              <a:rPr lang="zh-CN" altLang="en-US" sz="2200" dirty="0">
                <a:solidFill>
                  <a:schemeClr val="tx2">
                    <a:lumMod val="75000"/>
                  </a:schemeClr>
                </a:solidFill>
                <a:cs typeface="+mn-ea"/>
                <a:sym typeface="+mn-lt"/>
              </a:rPr>
              <a:t>一般用</a:t>
            </a:r>
            <a:r>
              <a:rPr lang="zh-CN" altLang="en-US" sz="2200" dirty="0">
                <a:solidFill>
                  <a:srgbClr val="C00000"/>
                </a:solidFill>
                <a:cs typeface="+mn-ea"/>
                <a:sym typeface="+mn-lt"/>
              </a:rPr>
              <a:t>风险度</a:t>
            </a:r>
            <a:r>
              <a:rPr lang="zh-CN" altLang="en-US" sz="2200" dirty="0">
                <a:solidFill>
                  <a:schemeClr val="tx2">
                    <a:lumMod val="75000"/>
                  </a:schemeClr>
                </a:solidFill>
                <a:cs typeface="+mn-ea"/>
                <a:sym typeface="+mn-lt"/>
              </a:rPr>
              <a:t>来表示危险的程度。</a:t>
            </a:r>
          </a:p>
        </p:txBody>
      </p:sp>
      <p:sp>
        <p:nvSpPr>
          <p:cNvPr id="34" name="矩形 33">
            <a:extLst>
              <a:ext uri="{FF2B5EF4-FFF2-40B4-BE49-F238E27FC236}">
                <a16:creationId xmlns:a16="http://schemas.microsoft.com/office/drawing/2014/main" id="{A0E41E33-6E83-47FE-BD82-DBD8E2030E6C}"/>
              </a:ext>
            </a:extLst>
          </p:cNvPr>
          <p:cNvSpPr/>
          <p:nvPr/>
        </p:nvSpPr>
        <p:spPr>
          <a:xfrm>
            <a:off x="6973035" y="2625564"/>
            <a:ext cx="1107996" cy="461665"/>
          </a:xfrm>
          <a:prstGeom prst="rect">
            <a:avLst/>
          </a:prstGeom>
        </p:spPr>
        <p:txBody>
          <a:bodyPr wrap="none">
            <a:spAutoFit/>
          </a:bodyPr>
          <a:lstStyle/>
          <a:p>
            <a:r>
              <a:rPr lang="zh-CN" altLang="en-US" sz="2400" b="1" dirty="0">
                <a:solidFill>
                  <a:schemeClr val="tx2">
                    <a:lumMod val="75000"/>
                  </a:schemeClr>
                </a:solidFill>
                <a:cs typeface="+mn-ea"/>
                <a:sym typeface="+mn-lt"/>
              </a:rPr>
              <a:t>危险：</a:t>
            </a:r>
            <a:endParaRPr lang="en-US" altLang="zh-CN" sz="2400" b="1" dirty="0">
              <a:solidFill>
                <a:schemeClr val="tx2">
                  <a:lumMod val="75000"/>
                </a:schemeClr>
              </a:solidFill>
              <a:cs typeface="+mn-ea"/>
              <a:sym typeface="+mn-lt"/>
            </a:endParaRPr>
          </a:p>
        </p:txBody>
      </p:sp>
      <p:grpSp>
        <p:nvGrpSpPr>
          <p:cNvPr id="3" name="组合 2">
            <a:extLst>
              <a:ext uri="{FF2B5EF4-FFF2-40B4-BE49-F238E27FC236}">
                <a16:creationId xmlns:a16="http://schemas.microsoft.com/office/drawing/2014/main" id="{188E240A-6771-4536-B0A4-666729D5D023}"/>
              </a:ext>
            </a:extLst>
          </p:cNvPr>
          <p:cNvGrpSpPr/>
          <p:nvPr/>
        </p:nvGrpSpPr>
        <p:grpSpPr>
          <a:xfrm>
            <a:off x="-125456" y="-34628"/>
            <a:ext cx="2769708" cy="879734"/>
            <a:chOff x="-125456" y="-34628"/>
            <a:chExt cx="2769708" cy="879734"/>
          </a:xfrm>
        </p:grpSpPr>
        <p:grpSp>
          <p:nvGrpSpPr>
            <p:cNvPr id="4" name="组合 3"/>
            <p:cNvGrpSpPr/>
            <p:nvPr/>
          </p:nvGrpSpPr>
          <p:grpSpPr>
            <a:xfrm>
              <a:off x="0" y="166370"/>
              <a:ext cx="2644252" cy="475074"/>
              <a:chOff x="0" y="166370"/>
              <a:chExt cx="2644252" cy="475074"/>
            </a:xfrm>
          </p:grpSpPr>
          <p:sp>
            <p:nvSpPr>
              <p:cNvPr id="15" name="圆角矩形 2"/>
              <p:cNvSpPr/>
              <p:nvPr/>
            </p:nvSpPr>
            <p:spPr>
              <a:xfrm>
                <a:off x="0" y="169035"/>
                <a:ext cx="2412694"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7" name="矩形 16"/>
              <p:cNvSpPr/>
              <p:nvPr/>
            </p:nvSpPr>
            <p:spPr>
              <a:xfrm>
                <a:off x="232324" y="166370"/>
                <a:ext cx="2411928" cy="461665"/>
              </a:xfrm>
              <a:prstGeom prst="rect">
                <a:avLst/>
              </a:prstGeom>
            </p:spPr>
            <p:txBody>
              <a:bodyPr wrap="square">
                <a:spAutoFit/>
              </a:bodyPr>
              <a:lstStyle/>
              <a:p>
                <a:pPr algn="ctr">
                  <a:spcBef>
                    <a:spcPct val="20000"/>
                  </a:spcBef>
                </a:pPr>
                <a:r>
                  <a:rPr kumimoji="1" lang="zh-CN" altLang="en-US" sz="2400" b="1" dirty="0">
                    <a:solidFill>
                      <a:srgbClr val="3DA4C3"/>
                    </a:solidFill>
                    <a:cs typeface="+mn-ea"/>
                    <a:sym typeface="+mn-lt"/>
                  </a:rPr>
                  <a:t>危险的定义</a:t>
                </a:r>
              </a:p>
            </p:txBody>
          </p:sp>
        </p:grpSp>
        <p:pic>
          <p:nvPicPr>
            <p:cNvPr id="35" name="图片 34">
              <a:extLst>
                <a:ext uri="{FF2B5EF4-FFF2-40B4-BE49-F238E27FC236}">
                  <a16:creationId xmlns:a16="http://schemas.microsoft.com/office/drawing/2014/main" id="{BB1135D5-5F52-49B3-BC91-7C0BAFA7593F}"/>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mc:AlternateContent xmlns:mc="http://schemas.openxmlformats.org/markup-compatibility/2006" xmlns:p14="http://schemas.microsoft.com/office/powerpoint/2010/main">
        <mc:Choice Requires="p14">
          <p:contentPart p14:bwMode="auto" r:id="rId4">
            <p14:nvContentPartPr>
              <p14:cNvPr id="5" name="墨迹 4"/>
              <p14:cNvContentPartPr/>
              <p14:nvPr/>
            </p14:nvContentPartPr>
            <p14:xfrm>
              <a:off x="9613800" y="3676680"/>
              <a:ext cx="1137240" cy="939960"/>
            </p14:xfrm>
          </p:contentPart>
        </mc:Choice>
        <mc:Fallback xmlns="">
          <p:pic>
            <p:nvPicPr>
              <p:cNvPr id="5" name="墨迹 4"/>
              <p:cNvPicPr/>
              <p:nvPr/>
            </p:nvPicPr>
            <p:blipFill>
              <a:blip r:embed="rId5"/>
              <a:stretch>
                <a:fillRect/>
              </a:stretch>
            </p:blipFill>
            <p:spPr>
              <a:xfrm>
                <a:off x="9604440" y="3667320"/>
                <a:ext cx="1155960" cy="958680"/>
              </a:xfrm>
              <a:prstGeom prst="rect">
                <a:avLst/>
              </a:prstGeom>
            </p:spPr>
          </p:pic>
        </mc:Fallback>
      </mc:AlternateContent>
    </p:spTree>
    <p:extLst>
      <p:ext uri="{BB962C8B-B14F-4D97-AF65-F5344CB8AC3E}">
        <p14:creationId xmlns:p14="http://schemas.microsoft.com/office/powerpoint/2010/main" val="396423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randombar(horizontal)">
                                      <p:cBhvr>
                                        <p:cTn id="16" dur="500"/>
                                        <p:tgtEl>
                                          <p:spTgt spid="20"/>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randombar(horizontal)">
                                      <p:cBhvr>
                                        <p:cTn id="19" dur="500"/>
                                        <p:tgtEl>
                                          <p:spTgt spid="32"/>
                                        </p:tgtEl>
                                      </p:cBhvr>
                                    </p:animEffect>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1000"/>
                                        <p:tgtEl>
                                          <p:spTgt spid="33"/>
                                        </p:tgtEl>
                                      </p:cBhvr>
                                    </p:animEffect>
                                    <p:anim calcmode="lin" valueType="num">
                                      <p:cBhvr>
                                        <p:cTn id="24" dur="1000" fill="hold"/>
                                        <p:tgtEl>
                                          <p:spTgt spid="33"/>
                                        </p:tgtEl>
                                        <p:attrNameLst>
                                          <p:attrName>ppt_x</p:attrName>
                                        </p:attrNameLst>
                                      </p:cBhvr>
                                      <p:tavLst>
                                        <p:tav tm="0">
                                          <p:val>
                                            <p:strVal val="#ppt_x"/>
                                          </p:val>
                                        </p:tav>
                                        <p:tav tm="100000">
                                          <p:val>
                                            <p:strVal val="#ppt_x"/>
                                          </p:val>
                                        </p:tav>
                                      </p:tavLst>
                                    </p:anim>
                                    <p:anim calcmode="lin" valueType="num">
                                      <p:cBhvr>
                                        <p:cTn id="25" dur="1000" fill="hold"/>
                                        <p:tgtEl>
                                          <p:spTgt spid="33"/>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wipe(up)">
                                      <p:cBhvr>
                                        <p:cTn id="29" dur="500"/>
                                        <p:tgtEl>
                                          <p:spTgt spid="21"/>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500"/>
                                        <p:tgtEl>
                                          <p:spTgt spid="34"/>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27">
                                            <p:txEl>
                                              <p:pRg st="0" end="0"/>
                                            </p:txEl>
                                          </p:spTgt>
                                        </p:tgtEl>
                                        <p:attrNameLst>
                                          <p:attrName>style.visibility</p:attrName>
                                        </p:attrNameLst>
                                      </p:cBhvr>
                                      <p:to>
                                        <p:strVal val="visible"/>
                                      </p:to>
                                    </p:set>
                                    <p:animEffect transition="in" filter="wipe(up)">
                                      <p:cBhvr>
                                        <p:cTn id="37" dur="500"/>
                                        <p:tgtEl>
                                          <p:spTgt spid="27">
                                            <p:txEl>
                                              <p:pRg st="0" end="0"/>
                                            </p:txEl>
                                          </p:spTgt>
                                        </p:tgtEl>
                                      </p:cBhvr>
                                    </p:animEffect>
                                  </p:childTnLst>
                                </p:cTn>
                              </p:par>
                            </p:childTnLst>
                          </p:cTn>
                        </p:par>
                        <p:par>
                          <p:cTn id="38" fill="hold">
                            <p:stCondLst>
                              <p:cond delay="4000"/>
                            </p:stCondLst>
                            <p:childTnLst>
                              <p:par>
                                <p:cTn id="39" presetID="22" presetClass="entr" presetSubtype="1" fill="hold" grpId="0" nodeType="afterEffect">
                                  <p:stCondLst>
                                    <p:cond delay="0"/>
                                  </p:stCondLst>
                                  <p:childTnLst>
                                    <p:set>
                                      <p:cBhvr>
                                        <p:cTn id="40" dur="1" fill="hold">
                                          <p:stCondLst>
                                            <p:cond delay="0"/>
                                          </p:stCondLst>
                                        </p:cTn>
                                        <p:tgtEl>
                                          <p:spTgt spid="27">
                                            <p:txEl>
                                              <p:pRg st="2" end="2"/>
                                            </p:txEl>
                                          </p:spTgt>
                                        </p:tgtEl>
                                        <p:attrNameLst>
                                          <p:attrName>style.visibility</p:attrName>
                                        </p:attrNameLst>
                                      </p:cBhvr>
                                      <p:to>
                                        <p:strVal val="visible"/>
                                      </p:to>
                                    </p:set>
                                    <p:animEffect transition="in" filter="wipe(up)">
                                      <p:cBhvr>
                                        <p:cTn id="41" dur="500"/>
                                        <p:tgtEl>
                                          <p:spTgt spid="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2" grpId="0"/>
      <p:bldP spid="33" grpId="0" animBg="1"/>
      <p:bldP spid="27" grpId="0" uiExpand="1" build="p" bldLvl="3"/>
      <p:bldP spid="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Rectangle 3"/>
          <p:cNvSpPr>
            <a:spLocks noChangeArrowheads="1"/>
          </p:cNvSpPr>
          <p:nvPr/>
        </p:nvSpPr>
        <p:spPr bwMode="auto">
          <a:xfrm>
            <a:off x="3803063" y="6370035"/>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14" name="组合 13"/>
          <p:cNvGrpSpPr/>
          <p:nvPr/>
        </p:nvGrpSpPr>
        <p:grpSpPr>
          <a:xfrm>
            <a:off x="1653184" y="2011137"/>
            <a:ext cx="9155747" cy="497859"/>
            <a:chOff x="1373784" y="1286545"/>
            <a:chExt cx="9155747" cy="497859"/>
          </a:xfrm>
        </p:grpSpPr>
        <p:grpSp>
          <p:nvGrpSpPr>
            <p:cNvPr id="78" name="组合 77">
              <a:extLst>
                <a:ext uri="{FF2B5EF4-FFF2-40B4-BE49-F238E27FC236}">
                  <a16:creationId xmlns:a16="http://schemas.microsoft.com/office/drawing/2014/main" id="{CFBDFDD5-6E2F-4517-B132-758A957349E7}"/>
                </a:ext>
              </a:extLst>
            </p:cNvPr>
            <p:cNvGrpSpPr/>
            <p:nvPr/>
          </p:nvGrpSpPr>
          <p:grpSpPr>
            <a:xfrm>
              <a:off x="1373784" y="1286545"/>
              <a:ext cx="2694948" cy="497856"/>
              <a:chOff x="2420422" y="2662310"/>
              <a:chExt cx="1600413" cy="295655"/>
            </a:xfrm>
          </p:grpSpPr>
          <p:grpSp>
            <p:nvGrpSpPr>
              <p:cNvPr id="139" name="组合 3">
                <a:extLst>
                  <a:ext uri="{FF2B5EF4-FFF2-40B4-BE49-F238E27FC236}">
                    <a16:creationId xmlns:a16="http://schemas.microsoft.com/office/drawing/2014/main" id="{80D1BE8B-026B-4554-AFD4-EF707C517B48}"/>
                  </a:ext>
                </a:extLst>
              </p:cNvPr>
              <p:cNvGrpSpPr/>
              <p:nvPr/>
            </p:nvGrpSpPr>
            <p:grpSpPr>
              <a:xfrm>
                <a:off x="2420422" y="2662310"/>
                <a:ext cx="1600413" cy="295655"/>
                <a:chOff x="1403208" y="2615679"/>
                <a:chExt cx="2133884" cy="394206"/>
              </a:xfrm>
            </p:grpSpPr>
            <p:sp>
              <p:nvSpPr>
                <p:cNvPr id="146" name="矩形 145">
                  <a:extLst>
                    <a:ext uri="{FF2B5EF4-FFF2-40B4-BE49-F238E27FC236}">
                      <a16:creationId xmlns:a16="http://schemas.microsoft.com/office/drawing/2014/main" id="{DA493ECA-A321-48DC-B62D-5804CEF84714}"/>
                    </a:ext>
                  </a:extLst>
                </p:cNvPr>
                <p:cNvSpPr/>
                <p:nvPr/>
              </p:nvSpPr>
              <p:spPr>
                <a:xfrm>
                  <a:off x="1403208" y="2615679"/>
                  <a:ext cx="2133884" cy="394206"/>
                </a:xfrm>
                <a:prstGeom prst="rect">
                  <a:avLst/>
                </a:prstGeom>
                <a:solidFill>
                  <a:schemeClr val="accent4"/>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47" name="文本框 146">
                  <a:extLst>
                    <a:ext uri="{FF2B5EF4-FFF2-40B4-BE49-F238E27FC236}">
                      <a16:creationId xmlns:a16="http://schemas.microsoft.com/office/drawing/2014/main" id="{A1C61AE0-4220-45D9-9995-729D927A9102}"/>
                    </a:ext>
                  </a:extLst>
                </p:cNvPr>
                <p:cNvSpPr txBox="1"/>
                <p:nvPr/>
              </p:nvSpPr>
              <p:spPr>
                <a:xfrm>
                  <a:off x="1647775" y="2660119"/>
                  <a:ext cx="1556353" cy="316810"/>
                </a:xfrm>
                <a:prstGeom prst="rect">
                  <a:avLst/>
                </a:prstGeom>
                <a:noFill/>
              </p:spPr>
              <p:txBody>
                <a:bodyPr wrap="square" rtlCol="0">
                  <a:spAutoFit/>
                </a:bodyPr>
                <a:lstStyle/>
                <a:p>
                  <a:pPr algn="ctr"/>
                  <a:r>
                    <a:rPr lang="en-US" altLang="zh-CN" sz="2000" dirty="0">
                      <a:cs typeface="+mn-ea"/>
                      <a:sym typeface="+mn-lt"/>
                    </a:rPr>
                    <a:t>Danger</a:t>
                  </a:r>
                  <a:endParaRPr lang="zh-CN" altLang="en-US" sz="2000" dirty="0">
                    <a:cs typeface="+mn-ea"/>
                    <a:sym typeface="+mn-lt"/>
                  </a:endParaRPr>
                </a:p>
              </p:txBody>
            </p:sp>
          </p:grpSp>
          <p:grpSp>
            <p:nvGrpSpPr>
              <p:cNvPr id="140" name="组合 9">
                <a:extLst>
                  <a:ext uri="{FF2B5EF4-FFF2-40B4-BE49-F238E27FC236}">
                    <a16:creationId xmlns:a16="http://schemas.microsoft.com/office/drawing/2014/main" id="{FBC10786-8D0C-44FE-AA9F-74835D9E3424}"/>
                  </a:ext>
                </a:extLst>
              </p:cNvPr>
              <p:cNvGrpSpPr/>
              <p:nvPr/>
            </p:nvGrpSpPr>
            <p:grpSpPr>
              <a:xfrm>
                <a:off x="2474107" y="2743067"/>
                <a:ext cx="155863" cy="155864"/>
                <a:chOff x="4559531" y="2227811"/>
                <a:chExt cx="207818" cy="207818"/>
              </a:xfrm>
            </p:grpSpPr>
            <p:sp>
              <p:nvSpPr>
                <p:cNvPr id="144" name="椭圆 143">
                  <a:extLst>
                    <a:ext uri="{FF2B5EF4-FFF2-40B4-BE49-F238E27FC236}">
                      <a16:creationId xmlns:a16="http://schemas.microsoft.com/office/drawing/2014/main" id="{C29E39DF-C3AB-4753-A18D-FAD79BAB55E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45" name="六边形 144">
                  <a:extLst>
                    <a:ext uri="{FF2B5EF4-FFF2-40B4-BE49-F238E27FC236}">
                      <a16:creationId xmlns:a16="http://schemas.microsoft.com/office/drawing/2014/main" id="{6151F359-FC8E-4364-BACE-0A7F5A2A6637}"/>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50000"/>
                        <a:lumOff val="50000"/>
                      </a:schemeClr>
                    </a:solidFill>
                    <a:cs typeface="+mn-ea"/>
                    <a:sym typeface="+mn-lt"/>
                  </a:endParaRPr>
                </a:p>
              </p:txBody>
            </p:sp>
          </p:grpSp>
          <p:grpSp>
            <p:nvGrpSpPr>
              <p:cNvPr id="141" name="组合 10">
                <a:extLst>
                  <a:ext uri="{FF2B5EF4-FFF2-40B4-BE49-F238E27FC236}">
                    <a16:creationId xmlns:a16="http://schemas.microsoft.com/office/drawing/2014/main" id="{2DF1090D-E46D-45A5-BAFA-32CCEB9A1F27}"/>
                  </a:ext>
                </a:extLst>
              </p:cNvPr>
              <p:cNvGrpSpPr/>
              <p:nvPr/>
            </p:nvGrpSpPr>
            <p:grpSpPr>
              <a:xfrm>
                <a:off x="3811731" y="2746242"/>
                <a:ext cx="155863" cy="155864"/>
                <a:chOff x="4559531" y="2227811"/>
                <a:chExt cx="207818" cy="207818"/>
              </a:xfrm>
            </p:grpSpPr>
            <p:sp>
              <p:nvSpPr>
                <p:cNvPr id="142" name="椭圆 141">
                  <a:extLst>
                    <a:ext uri="{FF2B5EF4-FFF2-40B4-BE49-F238E27FC236}">
                      <a16:creationId xmlns:a16="http://schemas.microsoft.com/office/drawing/2014/main" id="{97F1584C-3EB9-4A06-97E5-C3253AEB50A7}"/>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43" name="六边形 142">
                  <a:extLst>
                    <a:ext uri="{FF2B5EF4-FFF2-40B4-BE49-F238E27FC236}">
                      <a16:creationId xmlns:a16="http://schemas.microsoft.com/office/drawing/2014/main" id="{71F315C4-C642-4E0A-9EFE-D5B9AFE16BDE}"/>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50000"/>
                        <a:lumOff val="50000"/>
                      </a:schemeClr>
                    </a:solidFill>
                    <a:cs typeface="+mn-ea"/>
                    <a:sym typeface="+mn-lt"/>
                  </a:endParaRPr>
                </a:p>
              </p:txBody>
            </p:sp>
          </p:grpSp>
        </p:grpSp>
        <p:grpSp>
          <p:nvGrpSpPr>
            <p:cNvPr id="81" name="组合 80">
              <a:extLst>
                <a:ext uri="{FF2B5EF4-FFF2-40B4-BE49-F238E27FC236}">
                  <a16:creationId xmlns:a16="http://schemas.microsoft.com/office/drawing/2014/main" id="{36C89BE7-FD03-4811-AC2F-9405389F02D4}"/>
                </a:ext>
              </a:extLst>
            </p:cNvPr>
            <p:cNvGrpSpPr/>
            <p:nvPr/>
          </p:nvGrpSpPr>
          <p:grpSpPr>
            <a:xfrm>
              <a:off x="7834583" y="1286548"/>
              <a:ext cx="2694948" cy="497856"/>
              <a:chOff x="2420422" y="2662310"/>
              <a:chExt cx="1600413" cy="295655"/>
            </a:xfrm>
          </p:grpSpPr>
          <p:grpSp>
            <p:nvGrpSpPr>
              <p:cNvPr id="112" name="组合 3">
                <a:extLst>
                  <a:ext uri="{FF2B5EF4-FFF2-40B4-BE49-F238E27FC236}">
                    <a16:creationId xmlns:a16="http://schemas.microsoft.com/office/drawing/2014/main" id="{A2809C97-FEC5-453C-A01A-A02B36D5D21D}"/>
                  </a:ext>
                </a:extLst>
              </p:cNvPr>
              <p:cNvGrpSpPr/>
              <p:nvPr/>
            </p:nvGrpSpPr>
            <p:grpSpPr>
              <a:xfrm>
                <a:off x="2420422" y="2662310"/>
                <a:ext cx="1600413" cy="295655"/>
                <a:chOff x="1403208" y="2615679"/>
                <a:chExt cx="2133884" cy="394206"/>
              </a:xfrm>
            </p:grpSpPr>
            <p:sp>
              <p:nvSpPr>
                <p:cNvPr id="119" name="矩形 118">
                  <a:extLst>
                    <a:ext uri="{FF2B5EF4-FFF2-40B4-BE49-F238E27FC236}">
                      <a16:creationId xmlns:a16="http://schemas.microsoft.com/office/drawing/2014/main" id="{312FFD9A-58FC-4E49-BC92-62E256EB30BD}"/>
                    </a:ext>
                  </a:extLst>
                </p:cNvPr>
                <p:cNvSpPr/>
                <p:nvPr/>
              </p:nvSpPr>
              <p:spPr>
                <a:xfrm>
                  <a:off x="1403208" y="2615679"/>
                  <a:ext cx="2133884" cy="394206"/>
                </a:xfrm>
                <a:prstGeom prst="rect">
                  <a:avLst/>
                </a:prstGeom>
                <a:solidFill>
                  <a:schemeClr val="accent4"/>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20" name="文本框 119">
                  <a:extLst>
                    <a:ext uri="{FF2B5EF4-FFF2-40B4-BE49-F238E27FC236}">
                      <a16:creationId xmlns:a16="http://schemas.microsoft.com/office/drawing/2014/main" id="{DF432D6F-AC52-45C2-B264-66C4DD771652}"/>
                    </a:ext>
                  </a:extLst>
                </p:cNvPr>
                <p:cNvSpPr txBox="1"/>
                <p:nvPr/>
              </p:nvSpPr>
              <p:spPr>
                <a:xfrm>
                  <a:off x="1682605" y="2656594"/>
                  <a:ext cx="1556353" cy="316810"/>
                </a:xfrm>
                <a:prstGeom prst="rect">
                  <a:avLst/>
                </a:prstGeom>
                <a:noFill/>
              </p:spPr>
              <p:txBody>
                <a:bodyPr wrap="square" rtlCol="0">
                  <a:spAutoFit/>
                </a:bodyPr>
                <a:lstStyle/>
                <a:p>
                  <a:pPr algn="ctr"/>
                  <a:r>
                    <a:rPr lang="en-US" altLang="zh-CN" sz="2000" dirty="0">
                      <a:cs typeface="+mn-ea"/>
                      <a:sym typeface="+mn-lt"/>
                    </a:rPr>
                    <a:t>Hazard</a:t>
                  </a:r>
                  <a:endParaRPr lang="zh-CN" altLang="en-US" sz="2000" dirty="0">
                    <a:cs typeface="+mn-ea"/>
                    <a:sym typeface="+mn-lt"/>
                  </a:endParaRPr>
                </a:p>
              </p:txBody>
            </p:sp>
          </p:grpSp>
          <p:grpSp>
            <p:nvGrpSpPr>
              <p:cNvPr id="113" name="组合 9">
                <a:extLst>
                  <a:ext uri="{FF2B5EF4-FFF2-40B4-BE49-F238E27FC236}">
                    <a16:creationId xmlns:a16="http://schemas.microsoft.com/office/drawing/2014/main" id="{0687E21B-78FD-420F-9A82-C6F1B553CA55}"/>
                  </a:ext>
                </a:extLst>
              </p:cNvPr>
              <p:cNvGrpSpPr/>
              <p:nvPr/>
            </p:nvGrpSpPr>
            <p:grpSpPr>
              <a:xfrm>
                <a:off x="2474107" y="2743067"/>
                <a:ext cx="155863" cy="155864"/>
                <a:chOff x="4559531" y="2227811"/>
                <a:chExt cx="207818" cy="207818"/>
              </a:xfrm>
            </p:grpSpPr>
            <p:sp>
              <p:nvSpPr>
                <p:cNvPr id="117" name="椭圆 116">
                  <a:extLst>
                    <a:ext uri="{FF2B5EF4-FFF2-40B4-BE49-F238E27FC236}">
                      <a16:creationId xmlns:a16="http://schemas.microsoft.com/office/drawing/2014/main" id="{EE0A58C1-1795-426F-A686-33E63F6AF25F}"/>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18" name="六边形 117">
                  <a:extLst>
                    <a:ext uri="{FF2B5EF4-FFF2-40B4-BE49-F238E27FC236}">
                      <a16:creationId xmlns:a16="http://schemas.microsoft.com/office/drawing/2014/main" id="{F6D0205D-8A4E-4925-A892-532DE25C3309}"/>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50000"/>
                        <a:lumOff val="50000"/>
                      </a:schemeClr>
                    </a:solidFill>
                    <a:cs typeface="+mn-ea"/>
                    <a:sym typeface="+mn-lt"/>
                  </a:endParaRPr>
                </a:p>
              </p:txBody>
            </p:sp>
          </p:grpSp>
          <p:grpSp>
            <p:nvGrpSpPr>
              <p:cNvPr id="114" name="组合 10">
                <a:extLst>
                  <a:ext uri="{FF2B5EF4-FFF2-40B4-BE49-F238E27FC236}">
                    <a16:creationId xmlns:a16="http://schemas.microsoft.com/office/drawing/2014/main" id="{F1EF434E-A722-4D80-9A5F-75E430485BC0}"/>
                  </a:ext>
                </a:extLst>
              </p:cNvPr>
              <p:cNvGrpSpPr/>
              <p:nvPr/>
            </p:nvGrpSpPr>
            <p:grpSpPr>
              <a:xfrm>
                <a:off x="3811731" y="2746242"/>
                <a:ext cx="155863" cy="155864"/>
                <a:chOff x="4559531" y="2227811"/>
                <a:chExt cx="207818" cy="207818"/>
              </a:xfrm>
            </p:grpSpPr>
            <p:sp>
              <p:nvSpPr>
                <p:cNvPr id="115" name="椭圆 114">
                  <a:extLst>
                    <a:ext uri="{FF2B5EF4-FFF2-40B4-BE49-F238E27FC236}">
                      <a16:creationId xmlns:a16="http://schemas.microsoft.com/office/drawing/2014/main" id="{FA484216-F353-466A-9546-DE843860687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16" name="六边形 115">
                  <a:extLst>
                    <a:ext uri="{FF2B5EF4-FFF2-40B4-BE49-F238E27FC236}">
                      <a16:creationId xmlns:a16="http://schemas.microsoft.com/office/drawing/2014/main" id="{55EF6B03-099E-42C8-8417-C7EFF1DFC6A6}"/>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50000"/>
                        <a:lumOff val="50000"/>
                      </a:schemeClr>
                    </a:solidFill>
                    <a:cs typeface="+mn-ea"/>
                    <a:sym typeface="+mn-lt"/>
                  </a:endParaRPr>
                </a:p>
              </p:txBody>
            </p:sp>
          </p:grpSp>
        </p:grpSp>
      </p:grpSp>
      <p:grpSp>
        <p:nvGrpSpPr>
          <p:cNvPr id="3" name="组合 2">
            <a:extLst>
              <a:ext uri="{FF2B5EF4-FFF2-40B4-BE49-F238E27FC236}">
                <a16:creationId xmlns:a16="http://schemas.microsoft.com/office/drawing/2014/main" id="{C5E92987-23A7-419A-9C8E-E525DACA8D13}"/>
              </a:ext>
            </a:extLst>
          </p:cNvPr>
          <p:cNvGrpSpPr/>
          <p:nvPr/>
        </p:nvGrpSpPr>
        <p:grpSpPr>
          <a:xfrm>
            <a:off x="2164089" y="1107131"/>
            <a:ext cx="8013264" cy="3146005"/>
            <a:chOff x="2164089" y="1107131"/>
            <a:chExt cx="8013264" cy="3146005"/>
          </a:xfrm>
        </p:grpSpPr>
        <p:sp>
          <p:nvSpPr>
            <p:cNvPr id="56" name="TextBox 6"/>
            <p:cNvSpPr txBox="1"/>
            <p:nvPr/>
          </p:nvSpPr>
          <p:spPr>
            <a:xfrm>
              <a:off x="2164089" y="3429000"/>
              <a:ext cx="8013264" cy="824136"/>
            </a:xfrm>
            <a:prstGeom prst="rect">
              <a:avLst/>
            </a:prstGeom>
            <a:noFill/>
          </p:spPr>
          <p:txBody>
            <a:bodyPr wrap="square" rtlCol="0">
              <a:spAutoFit/>
            </a:bodyPr>
            <a:lstStyle/>
            <a:p>
              <a:pPr algn="ctr">
                <a:lnSpc>
                  <a:spcPct val="200000"/>
                </a:lnSpc>
              </a:pPr>
              <a:r>
                <a:rPr lang="en-US" altLang="zh-CN" sz="2800" b="1" dirty="0">
                  <a:solidFill>
                    <a:srgbClr val="FFFF00"/>
                  </a:solidFill>
                  <a:cs typeface="+mn-ea"/>
                  <a:sym typeface="+mn-lt"/>
                </a:rPr>
                <a:t>Risk=</a:t>
              </a:r>
              <a:r>
                <a:rPr lang="en-US" altLang="zh-CN" sz="2800" b="1" dirty="0">
                  <a:solidFill>
                    <a:schemeClr val="bg1"/>
                  </a:solidFill>
                  <a:cs typeface="+mn-ea"/>
                  <a:sym typeface="+mn-lt"/>
                </a:rPr>
                <a:t>Likelihood x Consequences</a:t>
              </a:r>
              <a:endParaRPr lang="en-US" altLang="zh-CN" sz="2000" b="1" dirty="0">
                <a:solidFill>
                  <a:schemeClr val="bg1"/>
                </a:solidFill>
                <a:cs typeface="+mn-ea"/>
                <a:sym typeface="+mn-lt"/>
              </a:endParaRPr>
            </a:p>
          </p:txBody>
        </p:sp>
        <p:pic>
          <p:nvPicPr>
            <p:cNvPr id="70" name="Picture 3">
              <a:extLst>
                <a:ext uri="{FF2B5EF4-FFF2-40B4-BE49-F238E27FC236}">
                  <a16:creationId xmlns:a16="http://schemas.microsoft.com/office/drawing/2014/main" id="{03E792B5-F9CC-4C98-896E-DCFC63CF0F91}"/>
                </a:ext>
              </a:extLst>
            </p:cNvPr>
            <p:cNvPicPr>
              <a:picLocks noChangeAspect="1" noChangeArrowheads="1"/>
            </p:cNvPicPr>
            <p:nvPr/>
          </p:nvPicPr>
          <p:blipFill rotWithShape="1">
            <a:blip r:embed="rId2" cstate="print"/>
            <a:srcRect l="20199" t="9751" r="20745" b="21096"/>
            <a:stretch/>
          </p:blipFill>
          <p:spPr bwMode="auto">
            <a:xfrm>
              <a:off x="4497572" y="1107131"/>
              <a:ext cx="3346298" cy="2305868"/>
            </a:xfrm>
            <a:prstGeom prst="rect">
              <a:avLst/>
            </a:prstGeom>
            <a:noFill/>
            <a:ln w="9525">
              <a:noFill/>
              <a:miter lim="800000"/>
              <a:headEnd/>
              <a:tailEnd/>
            </a:ln>
          </p:spPr>
        </p:pic>
      </p:grpSp>
      <p:grpSp>
        <p:nvGrpSpPr>
          <p:cNvPr id="71" name="组合 70">
            <a:extLst>
              <a:ext uri="{FF2B5EF4-FFF2-40B4-BE49-F238E27FC236}">
                <a16:creationId xmlns:a16="http://schemas.microsoft.com/office/drawing/2014/main" id="{C82E0BB0-7C60-4409-90DB-AE279B12616E}"/>
              </a:ext>
            </a:extLst>
          </p:cNvPr>
          <p:cNvGrpSpPr/>
          <p:nvPr/>
        </p:nvGrpSpPr>
        <p:grpSpPr>
          <a:xfrm>
            <a:off x="1092318" y="4469573"/>
            <a:ext cx="10794882" cy="2098282"/>
            <a:chOff x="3855325" y="2095499"/>
            <a:chExt cx="9965236" cy="1618902"/>
          </a:xfrm>
        </p:grpSpPr>
        <p:sp>
          <p:nvSpPr>
            <p:cNvPr id="72" name="矩形: 圆角 4">
              <a:extLst>
                <a:ext uri="{FF2B5EF4-FFF2-40B4-BE49-F238E27FC236}">
                  <a16:creationId xmlns:a16="http://schemas.microsoft.com/office/drawing/2014/main" id="{504585D1-214E-4750-9F3A-58A7A754A63C}"/>
                </a:ext>
              </a:extLst>
            </p:cNvPr>
            <p:cNvSpPr/>
            <p:nvPr/>
          </p:nvSpPr>
          <p:spPr>
            <a:xfrm>
              <a:off x="4019549" y="2095499"/>
              <a:ext cx="9801012" cy="1618902"/>
            </a:xfrm>
            <a:prstGeom prst="roundRect">
              <a:avLst>
                <a:gd name="adj" fmla="val 4052"/>
              </a:avLst>
            </a:prstGeom>
            <a:solidFill>
              <a:schemeClr val="bg1">
                <a:lumMod val="95000"/>
              </a:schemeClr>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矩形: 圆角 125">
              <a:extLst>
                <a:ext uri="{FF2B5EF4-FFF2-40B4-BE49-F238E27FC236}">
                  <a16:creationId xmlns:a16="http://schemas.microsoft.com/office/drawing/2014/main" id="{A9DA87B7-368C-4619-846A-D888E168C475}"/>
                </a:ext>
              </a:extLst>
            </p:cNvPr>
            <p:cNvSpPr/>
            <p:nvPr/>
          </p:nvSpPr>
          <p:spPr>
            <a:xfrm>
              <a:off x="4142471" y="2220866"/>
              <a:ext cx="9533711" cy="1371037"/>
            </a:xfrm>
            <a:prstGeom prst="roundRect">
              <a:avLst>
                <a:gd name="adj" fmla="val 4052"/>
              </a:avLst>
            </a:prstGeom>
            <a:solidFill>
              <a:srgbClr val="3289A4"/>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Rectangle 2">
              <a:extLst>
                <a:ext uri="{FF2B5EF4-FFF2-40B4-BE49-F238E27FC236}">
                  <a16:creationId xmlns:a16="http://schemas.microsoft.com/office/drawing/2014/main" id="{9428DAB7-D655-4696-9467-9D85F4817DE5}"/>
                </a:ext>
              </a:extLst>
            </p:cNvPr>
            <p:cNvSpPr txBox="1">
              <a:spLocks noChangeArrowheads="1"/>
            </p:cNvSpPr>
            <p:nvPr/>
          </p:nvSpPr>
          <p:spPr bwMode="auto">
            <a:xfrm>
              <a:off x="3855325" y="2220866"/>
              <a:ext cx="9659397" cy="1382023"/>
            </a:xfrm>
            <a:prstGeom prst="rect">
              <a:avLst/>
            </a:prstGeom>
            <a:noFill/>
            <a:ln w="9525">
              <a:noFill/>
              <a:miter lim="800000"/>
              <a:headEnd/>
              <a:tailEnd/>
            </a:ln>
          </p:spPr>
          <p:txBody>
            <a:bodyPr wrap="square">
              <a:spAutoFit/>
            </a:bodyPr>
            <a:lstStyle/>
            <a:p>
              <a:pPr marL="475060">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rgbClr val="FFFF00"/>
                  </a:solidFill>
                  <a:effectLst>
                    <a:outerShdw blurRad="38100" dist="38100" dir="2700000" algn="tl">
                      <a:srgbClr val="000000">
                        <a:alpha val="43137"/>
                      </a:srgbClr>
                    </a:outerShdw>
                  </a:effectLst>
                  <a:cs typeface="+mn-ea"/>
                  <a:sym typeface="+mn-lt"/>
                </a:rPr>
                <a:t>风险度</a:t>
              </a:r>
              <a:r>
                <a:rPr lang="zh-CN" altLang="en-US" sz="2400" dirty="0">
                  <a:solidFill>
                    <a:schemeClr val="bg1"/>
                  </a:solidFill>
                  <a:effectLst>
                    <a:outerShdw blurRad="38100" dist="38100" dir="2700000" algn="tl">
                      <a:srgbClr val="000000">
                        <a:alpha val="43137"/>
                      </a:srgbClr>
                    </a:outerShdw>
                  </a:effectLst>
                  <a:cs typeface="+mn-ea"/>
                  <a:sym typeface="+mn-lt"/>
                </a:rPr>
                <a:t>，即危险的程度，是系统事故发生的可能性与严重性的结合</a:t>
              </a:r>
              <a:r>
                <a:rPr lang="en-US" altLang="zh-CN" sz="2400" dirty="0">
                  <a:solidFill>
                    <a:schemeClr val="bg1"/>
                  </a:solidFill>
                  <a:effectLst>
                    <a:outerShdw blurRad="38100" dist="38100" dir="2700000" algn="tl">
                      <a:srgbClr val="000000">
                        <a:alpha val="43137"/>
                      </a:srgbClr>
                    </a:outerShdw>
                  </a:effectLst>
                  <a:cs typeface="+mn-ea"/>
                  <a:sym typeface="+mn-lt"/>
                </a:rPr>
                <a:t>(</a:t>
              </a:r>
              <a:r>
                <a:rPr lang="zh-CN" altLang="en-US" sz="2400" dirty="0">
                  <a:solidFill>
                    <a:schemeClr val="bg1"/>
                  </a:solidFill>
                  <a:effectLst>
                    <a:outerShdw blurRad="38100" dist="38100" dir="2700000" algn="tl">
                      <a:srgbClr val="000000">
                        <a:alpha val="43137"/>
                      </a:srgbClr>
                    </a:outerShdw>
                  </a:effectLst>
                  <a:cs typeface="+mn-ea"/>
                  <a:sym typeface="+mn-lt"/>
                </a:rPr>
                <a:t>乘积</a:t>
              </a:r>
              <a:r>
                <a:rPr lang="en-US" altLang="zh-CN" sz="2400" dirty="0">
                  <a:solidFill>
                    <a:schemeClr val="bg1"/>
                  </a:solidFill>
                  <a:effectLst>
                    <a:outerShdw blurRad="38100" dist="38100" dir="2700000" algn="tl">
                      <a:srgbClr val="000000">
                        <a:alpha val="43137"/>
                      </a:srgbClr>
                    </a:outerShdw>
                  </a:effectLst>
                  <a:cs typeface="+mn-ea"/>
                  <a:sym typeface="+mn-lt"/>
                </a:rPr>
                <a:t>)</a:t>
              </a:r>
              <a:r>
                <a:rPr lang="zh-CN" altLang="en-US" sz="2400" dirty="0">
                  <a:solidFill>
                    <a:schemeClr val="bg1"/>
                  </a:solidFill>
                  <a:effectLst>
                    <a:outerShdw blurRad="38100" dist="38100" dir="2700000" algn="tl">
                      <a:srgbClr val="000000">
                        <a:alpha val="43137"/>
                      </a:srgbClr>
                    </a:outerShdw>
                  </a:effectLst>
                  <a:cs typeface="+mn-ea"/>
                  <a:sym typeface="+mn-lt"/>
                </a:rPr>
                <a:t>：                                 </a:t>
              </a:r>
              <a:endParaRPr lang="en-US" altLang="zh-CN" sz="2400" dirty="0">
                <a:solidFill>
                  <a:schemeClr val="bg1"/>
                </a:solidFill>
                <a:effectLst>
                  <a:outerShdw blurRad="38100" dist="38100" dir="2700000" algn="tl">
                    <a:srgbClr val="000000">
                      <a:alpha val="43137"/>
                    </a:srgbClr>
                  </a:outerShdw>
                </a:effectLst>
                <a:cs typeface="+mn-ea"/>
                <a:sym typeface="+mn-lt"/>
              </a:endParaRPr>
            </a:p>
            <a:p>
              <a:pPr marL="475060">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                                               R = f (F</a:t>
              </a:r>
              <a:r>
                <a:rPr lang="zh-CN" altLang="en-US" sz="2400" dirty="0">
                  <a:solidFill>
                    <a:schemeClr val="bg1"/>
                  </a:solidFill>
                  <a:effectLst>
                    <a:outerShdw blurRad="38100" dist="38100" dir="2700000" algn="tl">
                      <a:srgbClr val="000000">
                        <a:alpha val="43137"/>
                      </a:srgbClr>
                    </a:outerShdw>
                  </a:effectLst>
                  <a:cs typeface="+mn-ea"/>
                  <a:sym typeface="+mn-lt"/>
                </a:rPr>
                <a:t>、</a:t>
              </a:r>
              <a:r>
                <a:rPr lang="en-US" altLang="zh-CN" sz="2400" dirty="0">
                  <a:solidFill>
                    <a:schemeClr val="bg1"/>
                  </a:solidFill>
                  <a:effectLst>
                    <a:outerShdw blurRad="38100" dist="38100" dir="2700000" algn="tl">
                      <a:srgbClr val="000000">
                        <a:alpha val="43137"/>
                      </a:srgbClr>
                    </a:outerShdw>
                  </a:effectLst>
                  <a:cs typeface="+mn-ea"/>
                  <a:sym typeface="+mn-lt"/>
                </a:rPr>
                <a:t>C)</a:t>
              </a:r>
            </a:p>
            <a:p>
              <a:pPr marL="475060" algn="ctr">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 F-</a:t>
              </a:r>
              <a:r>
                <a:rPr lang="zh-CN" altLang="en-US" sz="2400" dirty="0">
                  <a:solidFill>
                    <a:schemeClr val="bg1"/>
                  </a:solidFill>
                  <a:effectLst>
                    <a:outerShdw blurRad="38100" dist="38100" dir="2700000" algn="tl">
                      <a:srgbClr val="000000">
                        <a:alpha val="43137"/>
                      </a:srgbClr>
                    </a:outerShdw>
                  </a:effectLst>
                  <a:cs typeface="+mn-ea"/>
                  <a:sym typeface="+mn-lt"/>
                </a:rPr>
                <a:t>发生事故的可能性     </a:t>
              </a:r>
              <a:endParaRPr lang="en-US" altLang="zh-CN" sz="2400" dirty="0">
                <a:solidFill>
                  <a:schemeClr val="bg1"/>
                </a:solidFill>
                <a:effectLst>
                  <a:outerShdw blurRad="38100" dist="38100" dir="2700000" algn="tl">
                    <a:srgbClr val="000000">
                      <a:alpha val="43137"/>
                    </a:srgbClr>
                  </a:outerShdw>
                </a:effectLst>
                <a:cs typeface="+mn-ea"/>
                <a:sym typeface="+mn-lt"/>
              </a:endParaRPr>
            </a:p>
            <a:p>
              <a:pPr marL="475060" algn="ctr">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 C-</a:t>
              </a:r>
              <a:r>
                <a:rPr lang="zh-CN" altLang="en-US" sz="2400" dirty="0">
                  <a:solidFill>
                    <a:schemeClr val="bg1"/>
                  </a:solidFill>
                  <a:effectLst>
                    <a:outerShdw blurRad="38100" dist="38100" dir="2700000" algn="tl">
                      <a:srgbClr val="000000">
                        <a:alpha val="43137"/>
                      </a:srgbClr>
                    </a:outerShdw>
                  </a:effectLst>
                  <a:cs typeface="+mn-ea"/>
                  <a:sym typeface="+mn-lt"/>
                </a:rPr>
                <a:t>发生事故的严重性</a:t>
              </a:r>
              <a:endParaRPr lang="en-US" altLang="zh-CN" sz="2400" dirty="0">
                <a:solidFill>
                  <a:schemeClr val="bg1"/>
                </a:solidFill>
                <a:effectLst>
                  <a:outerShdw blurRad="38100" dist="38100" dir="2700000" algn="tl">
                    <a:srgbClr val="000000">
                      <a:alpha val="43137"/>
                    </a:srgbClr>
                  </a:outerShdw>
                </a:effectLst>
                <a:cs typeface="+mn-ea"/>
                <a:sym typeface="+mn-lt"/>
              </a:endParaRPr>
            </a:p>
          </p:txBody>
        </p:sp>
      </p:grpSp>
      <p:grpSp>
        <p:nvGrpSpPr>
          <p:cNvPr id="36" name="组合 35">
            <a:extLst>
              <a:ext uri="{FF2B5EF4-FFF2-40B4-BE49-F238E27FC236}">
                <a16:creationId xmlns:a16="http://schemas.microsoft.com/office/drawing/2014/main" id="{188E240A-6771-4536-B0A4-666729D5D023}"/>
              </a:ext>
            </a:extLst>
          </p:cNvPr>
          <p:cNvGrpSpPr/>
          <p:nvPr/>
        </p:nvGrpSpPr>
        <p:grpSpPr>
          <a:xfrm>
            <a:off x="-125456" y="-34628"/>
            <a:ext cx="2769708" cy="879734"/>
            <a:chOff x="-125456" y="-34628"/>
            <a:chExt cx="2769708" cy="879734"/>
          </a:xfrm>
        </p:grpSpPr>
        <p:grpSp>
          <p:nvGrpSpPr>
            <p:cNvPr id="37" name="组合 36"/>
            <p:cNvGrpSpPr/>
            <p:nvPr/>
          </p:nvGrpSpPr>
          <p:grpSpPr>
            <a:xfrm>
              <a:off x="0" y="166370"/>
              <a:ext cx="2644252" cy="475074"/>
              <a:chOff x="0" y="166370"/>
              <a:chExt cx="2644252" cy="475074"/>
            </a:xfrm>
          </p:grpSpPr>
          <p:sp>
            <p:nvSpPr>
              <p:cNvPr id="39" name="圆角矩形 2"/>
              <p:cNvSpPr/>
              <p:nvPr/>
            </p:nvSpPr>
            <p:spPr>
              <a:xfrm>
                <a:off x="0" y="169035"/>
                <a:ext cx="2412694"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40" name="矩形 39"/>
              <p:cNvSpPr/>
              <p:nvPr/>
            </p:nvSpPr>
            <p:spPr>
              <a:xfrm>
                <a:off x="232324" y="166370"/>
                <a:ext cx="2411928" cy="461665"/>
              </a:xfrm>
              <a:prstGeom prst="rect">
                <a:avLst/>
              </a:prstGeom>
            </p:spPr>
            <p:txBody>
              <a:bodyPr wrap="square">
                <a:spAutoFit/>
              </a:bodyPr>
              <a:lstStyle/>
              <a:p>
                <a:pPr algn="ctr">
                  <a:spcBef>
                    <a:spcPct val="20000"/>
                  </a:spcBef>
                </a:pPr>
                <a:r>
                  <a:rPr kumimoji="1" lang="zh-CN" altLang="en-US" sz="2400" b="1" dirty="0">
                    <a:solidFill>
                      <a:srgbClr val="3DA4C3"/>
                    </a:solidFill>
                    <a:cs typeface="+mn-ea"/>
                    <a:sym typeface="+mn-lt"/>
                  </a:rPr>
                  <a:t>危险的定义</a:t>
                </a:r>
              </a:p>
            </p:txBody>
          </p:sp>
        </p:grpSp>
        <p:pic>
          <p:nvPicPr>
            <p:cNvPr id="38" name="图片 37">
              <a:extLst>
                <a:ext uri="{FF2B5EF4-FFF2-40B4-BE49-F238E27FC236}">
                  <a16:creationId xmlns:a16="http://schemas.microsoft.com/office/drawing/2014/main" id="{BB1135D5-5F52-49B3-BC91-7C0BAFA7593F}"/>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mc:AlternateContent xmlns:mc="http://schemas.openxmlformats.org/markup-compatibility/2006" xmlns:p14="http://schemas.microsoft.com/office/powerpoint/2010/main">
        <mc:Choice Requires="p14">
          <p:contentPart p14:bwMode="auto" r:id="rId4">
            <p14:nvContentPartPr>
              <p14:cNvPr id="2" name="墨迹 1"/>
              <p14:cNvContentPartPr/>
              <p14:nvPr/>
            </p14:nvContentPartPr>
            <p14:xfrm>
              <a:off x="4533840" y="3301920"/>
              <a:ext cx="3270600" cy="10440000"/>
            </p14:xfrm>
          </p:contentPart>
        </mc:Choice>
        <mc:Fallback xmlns="">
          <p:pic>
            <p:nvPicPr>
              <p:cNvPr id="2" name="墨迹 1"/>
              <p:cNvPicPr/>
              <p:nvPr/>
            </p:nvPicPr>
            <p:blipFill>
              <a:blip r:embed="rId5"/>
              <a:stretch>
                <a:fillRect/>
              </a:stretch>
            </p:blipFill>
            <p:spPr>
              <a:xfrm>
                <a:off x="4524480" y="3292560"/>
                <a:ext cx="3289320" cy="10458720"/>
              </a:xfrm>
              <a:prstGeom prst="rect">
                <a:avLst/>
              </a:prstGeom>
            </p:spPr>
          </p:pic>
        </mc:Fallback>
      </mc:AlternateContent>
    </p:spTree>
    <p:extLst>
      <p:ext uri="{BB962C8B-B14F-4D97-AF65-F5344CB8AC3E}">
        <p14:creationId xmlns:p14="http://schemas.microsoft.com/office/powerpoint/2010/main" val="3996000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500" fill="hold"/>
                                        <p:tgtEl>
                                          <p:spTgt spid="14"/>
                                        </p:tgtEl>
                                        <p:attrNameLst>
                                          <p:attrName>ppt_w</p:attrName>
                                        </p:attrNameLst>
                                      </p:cBhvr>
                                      <p:tavLst>
                                        <p:tav tm="0">
                                          <p:val>
                                            <p:fltVal val="0"/>
                                          </p:val>
                                        </p:tav>
                                        <p:tav tm="100000">
                                          <p:val>
                                            <p:strVal val="#ppt_w"/>
                                          </p:val>
                                        </p:tav>
                                      </p:tavLst>
                                    </p:anim>
                                    <p:anim calcmode="lin" valueType="num">
                                      <p:cBhvr>
                                        <p:cTn id="19" dur="500" fill="hold"/>
                                        <p:tgtEl>
                                          <p:spTgt spid="14"/>
                                        </p:tgtEl>
                                        <p:attrNameLst>
                                          <p:attrName>ppt_h</p:attrName>
                                        </p:attrNameLst>
                                      </p:cBhvr>
                                      <p:tavLst>
                                        <p:tav tm="0">
                                          <p:val>
                                            <p:fltVal val="0"/>
                                          </p:val>
                                        </p:tav>
                                        <p:tav tm="100000">
                                          <p:val>
                                            <p:strVal val="#ppt_h"/>
                                          </p:val>
                                        </p:tav>
                                      </p:tavLst>
                                    </p:anim>
                                    <p:animEffect transition="in" filter="fade">
                                      <p:cBhvr>
                                        <p:cTn id="20" dur="500"/>
                                        <p:tgtEl>
                                          <p:spTgt spid="14"/>
                                        </p:tgtEl>
                                      </p:cBhvr>
                                    </p:animEffect>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71"/>
                                        </p:tgtEl>
                                        <p:attrNameLst>
                                          <p:attrName>style.visibility</p:attrName>
                                        </p:attrNameLst>
                                      </p:cBhvr>
                                      <p:to>
                                        <p:strVal val="visible"/>
                                      </p:to>
                                    </p:set>
                                    <p:anim calcmode="lin" valueType="num">
                                      <p:cBhvr additive="base">
                                        <p:cTn id="24" dur="500" fill="hold"/>
                                        <p:tgtEl>
                                          <p:spTgt spid="71"/>
                                        </p:tgtEl>
                                        <p:attrNameLst>
                                          <p:attrName>ppt_x</p:attrName>
                                        </p:attrNameLst>
                                      </p:cBhvr>
                                      <p:tavLst>
                                        <p:tav tm="0">
                                          <p:val>
                                            <p:strVal val="0-#ppt_w/2"/>
                                          </p:val>
                                        </p:tav>
                                        <p:tav tm="100000">
                                          <p:val>
                                            <p:strVal val="#ppt_x"/>
                                          </p:val>
                                        </p:tav>
                                      </p:tavLst>
                                    </p:anim>
                                    <p:anim calcmode="lin" valueType="num">
                                      <p:cBhvr additive="base">
                                        <p:cTn id="25"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Rectangle 3"/>
          <p:cNvSpPr>
            <a:spLocks noChangeArrowheads="1"/>
          </p:cNvSpPr>
          <p:nvPr/>
        </p:nvSpPr>
        <p:spPr bwMode="auto">
          <a:xfrm>
            <a:off x="3803063" y="6370035"/>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sp>
        <p:nvSpPr>
          <p:cNvPr id="35" name="标题 1">
            <a:extLst>
              <a:ext uri="{FF2B5EF4-FFF2-40B4-BE49-F238E27FC236}">
                <a16:creationId xmlns:a16="http://schemas.microsoft.com/office/drawing/2014/main" id="{A6E9F3A7-BCC1-40CA-A574-C9BBEE11841F}"/>
              </a:ext>
            </a:extLst>
          </p:cNvPr>
          <p:cNvSpPr txBox="1">
            <a:spLocks/>
          </p:cNvSpPr>
          <p:nvPr/>
        </p:nvSpPr>
        <p:spPr>
          <a:xfrm>
            <a:off x="686931" y="2121462"/>
            <a:ext cx="4797265" cy="8960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a:solidFill>
                  <a:srgbClr val="FFFF00"/>
                </a:solidFill>
                <a:effectLst>
                  <a:outerShdw blurRad="38100" dist="38100" dir="2700000" algn="tl">
                    <a:srgbClr val="000000">
                      <a:alpha val="43137"/>
                    </a:srgbClr>
                  </a:outerShdw>
                </a:effectLst>
                <a:latin typeface="+mn-lt"/>
                <a:ea typeface="+mn-ea"/>
                <a:cs typeface="+mn-ea"/>
                <a:sym typeface="+mn-lt"/>
              </a:rPr>
              <a:t>危险有害因素：</a:t>
            </a:r>
          </a:p>
        </p:txBody>
      </p:sp>
      <p:grpSp>
        <p:nvGrpSpPr>
          <p:cNvPr id="36" name="组合 35">
            <a:extLst>
              <a:ext uri="{FF2B5EF4-FFF2-40B4-BE49-F238E27FC236}">
                <a16:creationId xmlns:a16="http://schemas.microsoft.com/office/drawing/2014/main" id="{BE923187-2DD9-4420-9F80-A6C88EBB87F4}"/>
              </a:ext>
            </a:extLst>
          </p:cNvPr>
          <p:cNvGrpSpPr/>
          <p:nvPr/>
        </p:nvGrpSpPr>
        <p:grpSpPr>
          <a:xfrm>
            <a:off x="283626" y="1216812"/>
            <a:ext cx="9281888" cy="1036638"/>
            <a:chOff x="1804988" y="1620839"/>
            <a:chExt cx="9281888" cy="1036638"/>
          </a:xfrm>
          <a:effectLst>
            <a:outerShdw blurRad="50800" dist="38100" dir="2700000" algn="tl" rotWithShape="0">
              <a:prstClr val="black">
                <a:alpha val="40000"/>
              </a:prstClr>
            </a:outerShdw>
          </a:effectLst>
        </p:grpSpPr>
        <p:grpSp>
          <p:nvGrpSpPr>
            <p:cNvPr id="37" name="Group 4">
              <a:extLst>
                <a:ext uri="{FF2B5EF4-FFF2-40B4-BE49-F238E27FC236}">
                  <a16:creationId xmlns:a16="http://schemas.microsoft.com/office/drawing/2014/main" id="{BA7A34F6-4831-4389-B9C3-5597DB1BBD22}"/>
                </a:ext>
              </a:extLst>
            </p:cNvPr>
            <p:cNvGrpSpPr>
              <a:grpSpLocks noChangeAspect="1"/>
            </p:cNvGrpSpPr>
            <p:nvPr/>
          </p:nvGrpSpPr>
          <p:grpSpPr bwMode="auto">
            <a:xfrm>
              <a:off x="1804988" y="1620839"/>
              <a:ext cx="5527677" cy="1036638"/>
              <a:chOff x="1137" y="1021"/>
              <a:chExt cx="3482" cy="653"/>
            </a:xfrm>
          </p:grpSpPr>
          <p:sp>
            <p:nvSpPr>
              <p:cNvPr id="39" name="AutoShape 3">
                <a:extLst>
                  <a:ext uri="{FF2B5EF4-FFF2-40B4-BE49-F238E27FC236}">
                    <a16:creationId xmlns:a16="http://schemas.microsoft.com/office/drawing/2014/main" id="{37727ABE-2F50-492C-8D54-F4F57D7942E7}"/>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 name="Freeform 20">
                <a:extLst>
                  <a:ext uri="{FF2B5EF4-FFF2-40B4-BE49-F238E27FC236}">
                    <a16:creationId xmlns:a16="http://schemas.microsoft.com/office/drawing/2014/main" id="{8F16D7E5-BA42-4651-A651-A7A8B08644F9}"/>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 name="Rectangle 21">
                <a:extLst>
                  <a:ext uri="{FF2B5EF4-FFF2-40B4-BE49-F238E27FC236}">
                    <a16:creationId xmlns:a16="http://schemas.microsoft.com/office/drawing/2014/main" id="{338D9433-0523-4D19-BF42-14B11496ED59}"/>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 name="Freeform 23">
                <a:extLst>
                  <a:ext uri="{FF2B5EF4-FFF2-40B4-BE49-F238E27FC236}">
                    <a16:creationId xmlns:a16="http://schemas.microsoft.com/office/drawing/2014/main" id="{6755C998-82BF-4C1F-8E9C-BF78AEB9BF2B}"/>
                  </a:ext>
                </a:extLst>
              </p:cNvPr>
              <p:cNvSpPr>
                <a:spLocks/>
              </p:cNvSpPr>
              <p:nvPr/>
            </p:nvSpPr>
            <p:spPr bwMode="auto">
              <a:xfrm>
                <a:off x="1185" y="1484"/>
                <a:ext cx="3434"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8" name="矩形 37">
              <a:extLst>
                <a:ext uri="{FF2B5EF4-FFF2-40B4-BE49-F238E27FC236}">
                  <a16:creationId xmlns:a16="http://schemas.microsoft.com/office/drawing/2014/main" id="{5D46662A-DFC0-41E3-AE5F-BBD8E65EA563}"/>
                </a:ext>
              </a:extLst>
            </p:cNvPr>
            <p:cNvSpPr/>
            <p:nvPr/>
          </p:nvSpPr>
          <p:spPr>
            <a:xfrm>
              <a:off x="1904207" y="1844360"/>
              <a:ext cx="9182669" cy="511807"/>
            </a:xfrm>
            <a:prstGeom prst="rect">
              <a:avLst/>
            </a:prstGeom>
          </p:spPr>
          <p:txBody>
            <a:bodyPr wrap="squar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en-US" altLang="zh-CN" sz="2400" b="1" dirty="0">
                  <a:solidFill>
                    <a:schemeClr val="bg1"/>
                  </a:solidFill>
                  <a:effectLst>
                    <a:outerShdw blurRad="38100" dist="38100" dir="2700000" algn="tl">
                      <a:srgbClr val="000000">
                        <a:alpha val="43137"/>
                      </a:srgbClr>
                    </a:outerShdw>
                  </a:effectLst>
                  <a:cs typeface="+mn-ea"/>
                  <a:sym typeface="+mn-lt"/>
                </a:rPr>
                <a:t>《</a:t>
              </a:r>
              <a:r>
                <a:rPr lang="zh-CN" altLang="en-US" sz="2400" b="1" dirty="0">
                  <a:solidFill>
                    <a:schemeClr val="bg1"/>
                  </a:solidFill>
                  <a:effectLst>
                    <a:outerShdw blurRad="38100" dist="38100" dir="2700000" algn="tl">
                      <a:srgbClr val="000000">
                        <a:alpha val="43137"/>
                      </a:srgbClr>
                    </a:outerShdw>
                  </a:effectLst>
                  <a:cs typeface="+mn-ea"/>
                  <a:sym typeface="+mn-lt"/>
                </a:rPr>
                <a:t>生产过程危险和有害因素分类与代码</a:t>
              </a:r>
              <a:r>
                <a:rPr lang="en-US" altLang="zh-CN" sz="2400" b="1" dirty="0">
                  <a:solidFill>
                    <a:schemeClr val="bg1"/>
                  </a:solidFill>
                  <a:effectLst>
                    <a:outerShdw blurRad="38100" dist="38100" dir="2700000" algn="tl">
                      <a:srgbClr val="000000">
                        <a:alpha val="43137"/>
                      </a:srgbClr>
                    </a:outerShdw>
                  </a:effectLst>
                  <a:cs typeface="+mn-ea"/>
                  <a:sym typeface="+mn-lt"/>
                </a:rPr>
                <a:t>》</a:t>
              </a:r>
              <a:endParaRPr lang="zh-CN" altLang="en-US" sz="2400" b="1" dirty="0">
                <a:solidFill>
                  <a:schemeClr val="bg1"/>
                </a:solidFill>
                <a:effectLst>
                  <a:outerShdw blurRad="38100" dist="38100" dir="2700000" algn="tl">
                    <a:srgbClr val="000000">
                      <a:alpha val="43137"/>
                    </a:srgbClr>
                  </a:outerShdw>
                </a:effectLst>
                <a:cs typeface="+mn-ea"/>
                <a:sym typeface="+mn-lt"/>
              </a:endParaRPr>
            </a:p>
          </p:txBody>
        </p:sp>
      </p:grpSp>
      <p:sp>
        <p:nvSpPr>
          <p:cNvPr id="61" name="矩形 60">
            <a:extLst>
              <a:ext uri="{FF2B5EF4-FFF2-40B4-BE49-F238E27FC236}">
                <a16:creationId xmlns:a16="http://schemas.microsoft.com/office/drawing/2014/main" id="{5507BE29-7449-4AA7-9F9B-83E8F571C21C}"/>
              </a:ext>
            </a:extLst>
          </p:cNvPr>
          <p:cNvSpPr/>
          <p:nvPr/>
        </p:nvSpPr>
        <p:spPr>
          <a:xfrm>
            <a:off x="5934056" y="1524788"/>
            <a:ext cx="6096000" cy="406971"/>
          </a:xfrm>
          <a:prstGeom prst="rect">
            <a:avLst/>
          </a:prstGeom>
        </p:spPr>
        <p:txBody>
          <a:bodyPr>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b="1" dirty="0">
                <a:solidFill>
                  <a:schemeClr val="bg1"/>
                </a:solidFill>
                <a:effectLst>
                  <a:outerShdw blurRad="38100" dist="38100" dir="2700000" algn="tl">
                    <a:srgbClr val="000000">
                      <a:alpha val="43137"/>
                    </a:srgbClr>
                  </a:outerShdw>
                </a:effectLst>
                <a:cs typeface="+mn-ea"/>
                <a:sym typeface="+mn-lt"/>
              </a:rPr>
              <a:t>（</a:t>
            </a:r>
            <a:r>
              <a:rPr lang="en-US" altLang="zh-CN" b="1" dirty="0">
                <a:solidFill>
                  <a:schemeClr val="bg1"/>
                </a:solidFill>
                <a:effectLst>
                  <a:outerShdw blurRad="38100" dist="38100" dir="2700000" algn="tl">
                    <a:srgbClr val="000000">
                      <a:alpha val="43137"/>
                    </a:srgbClr>
                  </a:outerShdw>
                </a:effectLst>
                <a:cs typeface="+mn-ea"/>
                <a:sym typeface="+mn-lt"/>
              </a:rPr>
              <a:t>GB/T 13861-2009</a:t>
            </a:r>
            <a:r>
              <a:rPr lang="zh-CN" altLang="en-US" b="1" dirty="0">
                <a:solidFill>
                  <a:schemeClr val="bg1"/>
                </a:solidFill>
                <a:effectLst>
                  <a:outerShdw blurRad="38100" dist="38100" dir="2700000" algn="tl">
                    <a:srgbClr val="000000">
                      <a:alpha val="43137"/>
                    </a:srgbClr>
                  </a:outerShdw>
                </a:effectLst>
                <a:cs typeface="+mn-ea"/>
                <a:sym typeface="+mn-lt"/>
              </a:rPr>
              <a:t>）</a:t>
            </a:r>
          </a:p>
        </p:txBody>
      </p:sp>
      <p:grpSp>
        <p:nvGrpSpPr>
          <p:cNvPr id="83" name="组合 82">
            <a:extLst>
              <a:ext uri="{FF2B5EF4-FFF2-40B4-BE49-F238E27FC236}">
                <a16:creationId xmlns:a16="http://schemas.microsoft.com/office/drawing/2014/main" id="{81470612-E12C-4FFE-A54C-EED5316A7432}"/>
              </a:ext>
            </a:extLst>
          </p:cNvPr>
          <p:cNvGrpSpPr/>
          <p:nvPr/>
        </p:nvGrpSpPr>
        <p:grpSpPr>
          <a:xfrm>
            <a:off x="3430339" y="2289449"/>
            <a:ext cx="4020414" cy="4121224"/>
            <a:chOff x="271594" y="2117731"/>
            <a:chExt cx="2665828" cy="2732672"/>
          </a:xfrm>
        </p:grpSpPr>
        <p:pic>
          <p:nvPicPr>
            <p:cNvPr id="84" name="图片 83">
              <a:extLst>
                <a:ext uri="{FF2B5EF4-FFF2-40B4-BE49-F238E27FC236}">
                  <a16:creationId xmlns:a16="http://schemas.microsoft.com/office/drawing/2014/main" id="{6B84A82D-46D4-488B-AF4B-BC9F1C085D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594" y="2117731"/>
              <a:ext cx="2665828" cy="2732672"/>
            </a:xfrm>
            <a:prstGeom prst="rect">
              <a:avLst/>
            </a:prstGeom>
          </p:spPr>
        </p:pic>
        <p:sp>
          <p:nvSpPr>
            <p:cNvPr id="85" name="六边形 84">
              <a:extLst>
                <a:ext uri="{FF2B5EF4-FFF2-40B4-BE49-F238E27FC236}">
                  <a16:creationId xmlns:a16="http://schemas.microsoft.com/office/drawing/2014/main" id="{E065CD77-977E-45D0-8924-2ED8B171FDCD}"/>
                </a:ext>
              </a:extLst>
            </p:cNvPr>
            <p:cNvSpPr/>
            <p:nvPr/>
          </p:nvSpPr>
          <p:spPr>
            <a:xfrm rot="5400000">
              <a:off x="754363" y="2547929"/>
              <a:ext cx="1923878" cy="1658515"/>
            </a:xfrm>
            <a:prstGeom prst="hexagon">
              <a:avLst>
                <a:gd name="adj" fmla="val 27212"/>
                <a:gd name="vf" fmla="val 115470"/>
              </a:avLst>
            </a:prstGeom>
            <a:solidFill>
              <a:srgbClr val="3DA4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矩形 85">
              <a:extLst>
                <a:ext uri="{FF2B5EF4-FFF2-40B4-BE49-F238E27FC236}">
                  <a16:creationId xmlns:a16="http://schemas.microsoft.com/office/drawing/2014/main" id="{C2045BED-4D3B-4A1D-930D-3623BF058334}"/>
                </a:ext>
              </a:extLst>
            </p:cNvPr>
            <p:cNvSpPr/>
            <p:nvPr/>
          </p:nvSpPr>
          <p:spPr>
            <a:xfrm>
              <a:off x="887044" y="2855209"/>
              <a:ext cx="1704659" cy="1285693"/>
            </a:xfrm>
            <a:prstGeom prst="rect">
              <a:avLst/>
            </a:prstGeom>
          </p:spPr>
          <p:txBody>
            <a:bodyPr wrap="square">
              <a:spAutoFit/>
            </a:bodyPr>
            <a:lstStyle/>
            <a:p>
              <a:pPr algn="ctr">
                <a:lnSpc>
                  <a:spcPct val="125000"/>
                </a:lnSpc>
                <a:defRPr/>
              </a:pPr>
              <a:r>
                <a:rPr lang="zh-CN" altLang="en-US" sz="2400" b="1" dirty="0">
                  <a:solidFill>
                    <a:schemeClr val="bg1"/>
                  </a:solidFill>
                  <a:effectLst>
                    <a:outerShdw blurRad="38100" dist="38100" dir="2700000" algn="tl">
                      <a:srgbClr val="000000">
                        <a:alpha val="43137"/>
                      </a:srgbClr>
                    </a:outerShdw>
                  </a:effectLst>
                  <a:cs typeface="+mn-ea"/>
                  <a:sym typeface="+mn-lt"/>
                </a:rPr>
                <a:t>可对人造成伤亡、影响人的身体健康甚至导致疾病的因素。</a:t>
              </a:r>
            </a:p>
          </p:txBody>
        </p:sp>
      </p:grpSp>
      <p:grpSp>
        <p:nvGrpSpPr>
          <p:cNvPr id="3" name="组合 2">
            <a:extLst>
              <a:ext uri="{FF2B5EF4-FFF2-40B4-BE49-F238E27FC236}">
                <a16:creationId xmlns:a16="http://schemas.microsoft.com/office/drawing/2014/main" id="{AACBD454-98FE-447C-A6CD-E05F8FA7C522}"/>
              </a:ext>
            </a:extLst>
          </p:cNvPr>
          <p:cNvGrpSpPr/>
          <p:nvPr/>
        </p:nvGrpSpPr>
        <p:grpSpPr>
          <a:xfrm>
            <a:off x="-125456" y="-34628"/>
            <a:ext cx="2923946" cy="879734"/>
            <a:chOff x="-125456" y="-34628"/>
            <a:chExt cx="2923946" cy="879734"/>
          </a:xfrm>
        </p:grpSpPr>
        <p:grpSp>
          <p:nvGrpSpPr>
            <p:cNvPr id="2" name="组合 1"/>
            <p:cNvGrpSpPr/>
            <p:nvPr/>
          </p:nvGrpSpPr>
          <p:grpSpPr>
            <a:xfrm>
              <a:off x="0" y="166370"/>
              <a:ext cx="2798490" cy="475074"/>
              <a:chOff x="0" y="166370"/>
              <a:chExt cx="2798490" cy="475074"/>
            </a:xfrm>
          </p:grpSpPr>
          <p:sp>
            <p:nvSpPr>
              <p:cNvPr id="15" name="圆角矩形 2"/>
              <p:cNvSpPr/>
              <p:nvPr/>
            </p:nvSpPr>
            <p:spPr>
              <a:xfrm>
                <a:off x="0" y="169035"/>
                <a:ext cx="2798490"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7" name="矩形 16"/>
              <p:cNvSpPr/>
              <p:nvPr/>
            </p:nvSpPr>
            <p:spPr>
              <a:xfrm>
                <a:off x="386562" y="166370"/>
                <a:ext cx="2411928" cy="461665"/>
              </a:xfrm>
              <a:prstGeom prst="rect">
                <a:avLst/>
              </a:prstGeom>
            </p:spPr>
            <p:txBody>
              <a:bodyPr wrap="square">
                <a:spAutoFit/>
              </a:bodyPr>
              <a:lstStyle/>
              <a:p>
                <a:pPr algn="ctr">
                  <a:spcBef>
                    <a:spcPct val="20000"/>
                  </a:spcBef>
                </a:pPr>
                <a:r>
                  <a:rPr kumimoji="1" lang="zh-CN" altLang="en-US" sz="2400" b="1" dirty="0">
                    <a:solidFill>
                      <a:srgbClr val="3DA4C3"/>
                    </a:solidFill>
                    <a:cs typeface="+mn-ea"/>
                    <a:sym typeface="+mn-lt"/>
                  </a:rPr>
                  <a:t>危险有害因素</a:t>
                </a:r>
              </a:p>
            </p:txBody>
          </p:sp>
        </p:grpSp>
        <p:pic>
          <p:nvPicPr>
            <p:cNvPr id="87" name="图片 86">
              <a:extLst>
                <a:ext uri="{FF2B5EF4-FFF2-40B4-BE49-F238E27FC236}">
                  <a16:creationId xmlns:a16="http://schemas.microsoft.com/office/drawing/2014/main" id="{75962DD1-252A-4CD6-A34B-7F935030C6C5}"/>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spTree>
    <p:extLst>
      <p:ext uri="{BB962C8B-B14F-4D97-AF65-F5344CB8AC3E}">
        <p14:creationId xmlns:p14="http://schemas.microsoft.com/office/powerpoint/2010/main" val="1834925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500" fill="hold"/>
                                        <p:tgtEl>
                                          <p:spTgt spid="36"/>
                                        </p:tgtEl>
                                        <p:attrNameLst>
                                          <p:attrName>ppt_x</p:attrName>
                                        </p:attrNameLst>
                                      </p:cBhvr>
                                      <p:tavLst>
                                        <p:tav tm="0">
                                          <p:val>
                                            <p:strVal val="0-#ppt_w/2"/>
                                          </p:val>
                                        </p:tav>
                                        <p:tav tm="100000">
                                          <p:val>
                                            <p:strVal val="#ppt_x"/>
                                          </p:val>
                                        </p:tav>
                                      </p:tavLst>
                                    </p:anim>
                                    <p:anim calcmode="lin" valueType="num">
                                      <p:cBhvr additive="base">
                                        <p:cTn id="13" dur="500" fill="hold"/>
                                        <p:tgtEl>
                                          <p:spTgt spid="3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fade">
                                      <p:cBhvr>
                                        <p:cTn id="17" dur="500"/>
                                        <p:tgtEl>
                                          <p:spTgt spid="6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83"/>
                                        </p:tgtEl>
                                        <p:attrNameLst>
                                          <p:attrName>style.visibility</p:attrName>
                                        </p:attrNameLst>
                                      </p:cBhvr>
                                      <p:to>
                                        <p:strVal val="visible"/>
                                      </p:to>
                                    </p:set>
                                    <p:anim calcmode="lin" valueType="num">
                                      <p:cBhvr>
                                        <p:cTn id="25" dur="500" fill="hold"/>
                                        <p:tgtEl>
                                          <p:spTgt spid="83"/>
                                        </p:tgtEl>
                                        <p:attrNameLst>
                                          <p:attrName>ppt_w</p:attrName>
                                        </p:attrNameLst>
                                      </p:cBhvr>
                                      <p:tavLst>
                                        <p:tav tm="0">
                                          <p:val>
                                            <p:fltVal val="0"/>
                                          </p:val>
                                        </p:tav>
                                        <p:tav tm="100000">
                                          <p:val>
                                            <p:strVal val="#ppt_w"/>
                                          </p:val>
                                        </p:tav>
                                      </p:tavLst>
                                    </p:anim>
                                    <p:anim calcmode="lin" valueType="num">
                                      <p:cBhvr>
                                        <p:cTn id="26" dur="500" fill="hold"/>
                                        <p:tgtEl>
                                          <p:spTgt spid="83"/>
                                        </p:tgtEl>
                                        <p:attrNameLst>
                                          <p:attrName>ppt_h</p:attrName>
                                        </p:attrNameLst>
                                      </p:cBhvr>
                                      <p:tavLst>
                                        <p:tav tm="0">
                                          <p:val>
                                            <p:fltVal val="0"/>
                                          </p:val>
                                        </p:tav>
                                        <p:tav tm="100000">
                                          <p:val>
                                            <p:strVal val="#ppt_h"/>
                                          </p:val>
                                        </p:tav>
                                      </p:tavLst>
                                    </p:anim>
                                    <p:animEffect transition="in" filter="fade">
                                      <p:cBhvr>
                                        <p:cTn id="27"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6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a:extLst>
              <a:ext uri="{FF2B5EF4-FFF2-40B4-BE49-F238E27FC236}">
                <a16:creationId xmlns:a16="http://schemas.microsoft.com/office/drawing/2014/main" id="{83CF1D9F-692C-4EDB-99B3-B94DA6BFF51D}"/>
              </a:ext>
            </a:extLst>
          </p:cNvPr>
          <p:cNvGrpSpPr/>
          <p:nvPr/>
        </p:nvGrpSpPr>
        <p:grpSpPr>
          <a:xfrm>
            <a:off x="1476364" y="2240415"/>
            <a:ext cx="9801012" cy="4195846"/>
            <a:chOff x="4019549" y="2095499"/>
            <a:chExt cx="9801012" cy="4195846"/>
          </a:xfrm>
        </p:grpSpPr>
        <p:sp>
          <p:nvSpPr>
            <p:cNvPr id="24" name="矩形: 圆角 4">
              <a:extLst>
                <a:ext uri="{FF2B5EF4-FFF2-40B4-BE49-F238E27FC236}">
                  <a16:creationId xmlns:a16="http://schemas.microsoft.com/office/drawing/2014/main" id="{733F0C0C-64D6-405B-A542-D1332475A369}"/>
                </a:ext>
              </a:extLst>
            </p:cNvPr>
            <p:cNvSpPr/>
            <p:nvPr/>
          </p:nvSpPr>
          <p:spPr>
            <a:xfrm>
              <a:off x="4019549" y="2095499"/>
              <a:ext cx="9801012" cy="4195846"/>
            </a:xfrm>
            <a:prstGeom prst="roundRect">
              <a:avLst>
                <a:gd name="adj" fmla="val 4052"/>
              </a:avLst>
            </a:prstGeom>
            <a:solidFill>
              <a:schemeClr val="bg1">
                <a:lumMod val="95000"/>
              </a:schemeClr>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矩形: 圆角 125">
              <a:extLst>
                <a:ext uri="{FF2B5EF4-FFF2-40B4-BE49-F238E27FC236}">
                  <a16:creationId xmlns:a16="http://schemas.microsoft.com/office/drawing/2014/main" id="{DA6D21DD-DE7A-43EC-9E73-F9309932F129}"/>
                </a:ext>
              </a:extLst>
            </p:cNvPr>
            <p:cNvSpPr/>
            <p:nvPr/>
          </p:nvSpPr>
          <p:spPr>
            <a:xfrm>
              <a:off x="4142471" y="2220866"/>
              <a:ext cx="9533711" cy="3960613"/>
            </a:xfrm>
            <a:prstGeom prst="roundRect">
              <a:avLst>
                <a:gd name="adj" fmla="val 4052"/>
              </a:avLst>
            </a:prstGeom>
            <a:solidFill>
              <a:srgbClr val="3289A4"/>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Rectangle 2">
              <a:extLst>
                <a:ext uri="{FF2B5EF4-FFF2-40B4-BE49-F238E27FC236}">
                  <a16:creationId xmlns:a16="http://schemas.microsoft.com/office/drawing/2014/main" id="{AFF4A33D-DCB8-4CC1-89C1-D0085EBDD152}"/>
                </a:ext>
              </a:extLst>
            </p:cNvPr>
            <p:cNvSpPr txBox="1">
              <a:spLocks noChangeArrowheads="1"/>
            </p:cNvSpPr>
            <p:nvPr/>
          </p:nvSpPr>
          <p:spPr bwMode="auto">
            <a:xfrm>
              <a:off x="4284086" y="2548412"/>
              <a:ext cx="9125425" cy="3305520"/>
            </a:xfrm>
            <a:prstGeom prst="rect">
              <a:avLst/>
            </a:prstGeom>
            <a:noFill/>
            <a:ln w="9525">
              <a:noFill/>
              <a:miter lim="800000"/>
              <a:headEnd/>
              <a:tailEnd/>
            </a:ln>
          </p:spPr>
          <p:txBody>
            <a:bodyPr wrap="square">
              <a:spAutoFit/>
            </a:bodyPr>
            <a:lstStyle/>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b="1" dirty="0">
                  <a:solidFill>
                    <a:srgbClr val="FFFF00"/>
                  </a:solidFill>
                  <a:effectLst>
                    <a:outerShdw blurRad="38100" dist="38100" dir="2700000" algn="tl">
                      <a:srgbClr val="000000">
                        <a:alpha val="43137"/>
                      </a:srgbClr>
                    </a:outerShdw>
                  </a:effectLst>
                  <a:cs typeface="+mn-ea"/>
                  <a:sym typeface="+mn-lt"/>
                </a:rPr>
                <a:t>1. </a:t>
              </a:r>
              <a:r>
                <a:rPr lang="zh-CN" altLang="en-US" sz="2400" b="1" dirty="0">
                  <a:solidFill>
                    <a:srgbClr val="FFFF00"/>
                  </a:solidFill>
                  <a:effectLst>
                    <a:outerShdw blurRad="38100" dist="38100" dir="2700000" algn="tl">
                      <a:srgbClr val="000000">
                        <a:alpha val="43137"/>
                      </a:srgbClr>
                    </a:outerShdw>
                  </a:effectLst>
                  <a:cs typeface="+mn-ea"/>
                  <a:sym typeface="+mn-lt"/>
                </a:rPr>
                <a:t>按导致事故和职业危害的原因分类</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依据</a:t>
              </a:r>
              <a:r>
                <a:rPr lang="en-US" altLang="zh-CN" sz="2400" dirty="0">
                  <a:solidFill>
                    <a:schemeClr val="bg1"/>
                  </a:solidFill>
                  <a:effectLst>
                    <a:outerShdw blurRad="38100" dist="38100" dir="2700000" algn="tl">
                      <a:srgbClr val="000000">
                        <a:alpha val="43137"/>
                      </a:srgbClr>
                    </a:outerShdw>
                  </a:effectLst>
                  <a:cs typeface="+mn-ea"/>
                  <a:sym typeface="+mn-lt"/>
                </a:rPr>
                <a:t>GB/T 13861-2009《</a:t>
              </a:r>
              <a:r>
                <a:rPr lang="zh-CN" altLang="en-US" sz="2400" dirty="0">
                  <a:solidFill>
                    <a:schemeClr val="bg1"/>
                  </a:solidFill>
                  <a:effectLst>
                    <a:outerShdw blurRad="38100" dist="38100" dir="2700000" algn="tl">
                      <a:srgbClr val="000000">
                        <a:alpha val="43137"/>
                      </a:srgbClr>
                    </a:outerShdw>
                  </a:effectLst>
                  <a:cs typeface="+mn-ea"/>
                  <a:sym typeface="+mn-lt"/>
                </a:rPr>
                <a:t>生产过程危险和有害因素分类与代码</a:t>
              </a:r>
              <a:r>
                <a:rPr lang="en-US" altLang="zh-CN" sz="2400" dirty="0">
                  <a:solidFill>
                    <a:schemeClr val="bg1"/>
                  </a:solidFill>
                  <a:effectLst>
                    <a:outerShdw blurRad="38100" dist="38100" dir="2700000" algn="tl">
                      <a:srgbClr val="000000">
                        <a:alpha val="43137"/>
                      </a:srgbClr>
                    </a:outerShdw>
                  </a:effectLst>
                  <a:cs typeface="+mn-ea"/>
                  <a:sym typeface="+mn-lt"/>
                </a:rPr>
                <a:t>》</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的规定进行。</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b="1" dirty="0">
                  <a:solidFill>
                    <a:srgbClr val="FFFF00"/>
                  </a:solidFill>
                  <a:effectLst>
                    <a:outerShdw blurRad="38100" dist="38100" dir="2700000" algn="tl">
                      <a:srgbClr val="000000">
                        <a:alpha val="43137"/>
                      </a:srgbClr>
                    </a:outerShdw>
                  </a:effectLst>
                  <a:cs typeface="+mn-ea"/>
                  <a:sym typeface="+mn-lt"/>
                </a:rPr>
                <a:t>2. </a:t>
              </a:r>
              <a:r>
                <a:rPr lang="zh-CN" altLang="en-US" sz="2400" b="1" dirty="0">
                  <a:solidFill>
                    <a:srgbClr val="FFFF00"/>
                  </a:solidFill>
                  <a:effectLst>
                    <a:outerShdw blurRad="38100" dist="38100" dir="2700000" algn="tl">
                      <a:srgbClr val="000000">
                        <a:alpha val="43137"/>
                      </a:srgbClr>
                    </a:outerShdw>
                  </a:effectLst>
                  <a:cs typeface="+mn-ea"/>
                  <a:sym typeface="+mn-lt"/>
                </a:rPr>
                <a:t>按照事故类别进行分类</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按照 </a:t>
              </a:r>
              <a:r>
                <a:rPr lang="en-US" altLang="zh-CN" sz="2400" dirty="0">
                  <a:solidFill>
                    <a:schemeClr val="bg1"/>
                  </a:solidFill>
                  <a:effectLst>
                    <a:outerShdw blurRad="38100" dist="38100" dir="2700000" algn="tl">
                      <a:srgbClr val="000000">
                        <a:alpha val="43137"/>
                      </a:srgbClr>
                    </a:outerShdw>
                  </a:effectLst>
                  <a:cs typeface="+mn-ea"/>
                  <a:sym typeface="+mn-lt"/>
                </a:rPr>
                <a:t>《</a:t>
              </a:r>
              <a:r>
                <a:rPr lang="zh-CN" altLang="en-US" sz="2400" dirty="0">
                  <a:solidFill>
                    <a:schemeClr val="bg1"/>
                  </a:solidFill>
                  <a:effectLst>
                    <a:outerShdw blurRad="38100" dist="38100" dir="2700000" algn="tl">
                      <a:srgbClr val="000000">
                        <a:alpha val="43137"/>
                      </a:srgbClr>
                    </a:outerShdw>
                  </a:effectLst>
                  <a:cs typeface="+mn-ea"/>
                  <a:sym typeface="+mn-lt"/>
                </a:rPr>
                <a:t>企业职工伤亡事故分类标准</a:t>
              </a:r>
              <a:r>
                <a:rPr lang="en-US" altLang="zh-CN" sz="2400" dirty="0">
                  <a:solidFill>
                    <a:schemeClr val="bg1"/>
                  </a:solidFill>
                  <a:effectLst>
                    <a:outerShdw blurRad="38100" dist="38100" dir="2700000" algn="tl">
                      <a:srgbClr val="000000">
                        <a:alpha val="43137"/>
                      </a:srgbClr>
                    </a:outerShdw>
                  </a:effectLst>
                  <a:cs typeface="+mn-ea"/>
                  <a:sym typeface="+mn-lt"/>
                </a:rPr>
                <a:t>》</a:t>
              </a:r>
              <a:r>
                <a:rPr lang="zh-CN" altLang="en-US" sz="2400" dirty="0">
                  <a:solidFill>
                    <a:schemeClr val="bg1"/>
                  </a:solidFill>
                  <a:effectLst>
                    <a:outerShdw blurRad="38100" dist="38100" dir="2700000" algn="tl">
                      <a:srgbClr val="000000">
                        <a:alpha val="43137"/>
                      </a:srgbClr>
                    </a:outerShdw>
                  </a:effectLst>
                  <a:cs typeface="+mn-ea"/>
                  <a:sym typeface="+mn-lt"/>
                </a:rPr>
                <a:t>进行。</a:t>
              </a:r>
            </a:p>
            <a:p>
              <a:pPr marL="475060" indent="-475060" algn="just">
                <a:lnSpc>
                  <a:spcPct val="150000"/>
                </a:lnSpc>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b="1" dirty="0">
                  <a:solidFill>
                    <a:srgbClr val="FFFF00"/>
                  </a:solidFill>
                  <a:effectLst>
                    <a:outerShdw blurRad="38100" dist="38100" dir="2700000" algn="tl">
                      <a:srgbClr val="000000">
                        <a:alpha val="43137"/>
                      </a:srgbClr>
                    </a:outerShdw>
                  </a:effectLst>
                  <a:cs typeface="+mn-ea"/>
                  <a:sym typeface="+mn-lt"/>
                </a:rPr>
                <a:t>3. </a:t>
              </a:r>
              <a:r>
                <a:rPr lang="zh-CN" altLang="en-US" sz="2400" b="1" dirty="0">
                  <a:solidFill>
                    <a:srgbClr val="FFFF00"/>
                  </a:solidFill>
                  <a:effectLst>
                    <a:outerShdw blurRad="38100" dist="38100" dir="2700000" algn="tl">
                      <a:srgbClr val="000000">
                        <a:alpha val="43137"/>
                      </a:srgbClr>
                    </a:outerShdw>
                  </a:effectLst>
                  <a:cs typeface="+mn-ea"/>
                  <a:sym typeface="+mn-lt"/>
                </a:rPr>
                <a:t>按照职业病类别进行分类</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参照卫生部颁发的</a:t>
              </a:r>
              <a:r>
                <a:rPr lang="en-US" altLang="zh-CN" sz="2400" dirty="0">
                  <a:solidFill>
                    <a:schemeClr val="bg1"/>
                  </a:solidFill>
                  <a:effectLst>
                    <a:outerShdw blurRad="38100" dist="38100" dir="2700000" algn="tl">
                      <a:srgbClr val="000000">
                        <a:alpha val="43137"/>
                      </a:srgbClr>
                    </a:outerShdw>
                  </a:effectLst>
                  <a:cs typeface="+mn-ea"/>
                  <a:sym typeface="+mn-lt"/>
                </a:rPr>
                <a:t>《</a:t>
              </a:r>
              <a:r>
                <a:rPr lang="zh-CN" altLang="en-US" sz="2400" dirty="0">
                  <a:solidFill>
                    <a:schemeClr val="bg1"/>
                  </a:solidFill>
                  <a:effectLst>
                    <a:outerShdw blurRad="38100" dist="38100" dir="2700000" algn="tl">
                      <a:srgbClr val="000000">
                        <a:alpha val="43137"/>
                      </a:srgbClr>
                    </a:outerShdw>
                  </a:effectLst>
                  <a:cs typeface="+mn-ea"/>
                  <a:sym typeface="+mn-lt"/>
                </a:rPr>
                <a:t>职业病危害因素分类目录</a:t>
              </a:r>
              <a:r>
                <a:rPr lang="en-US" altLang="zh-CN" sz="2400" dirty="0">
                  <a:solidFill>
                    <a:schemeClr val="bg1"/>
                  </a:solidFill>
                  <a:effectLst>
                    <a:outerShdw blurRad="38100" dist="38100" dir="2700000" algn="tl">
                      <a:srgbClr val="000000">
                        <a:alpha val="43137"/>
                      </a:srgbClr>
                    </a:outerShdw>
                  </a:effectLst>
                  <a:cs typeface="+mn-ea"/>
                  <a:sym typeface="+mn-lt"/>
                </a:rPr>
                <a:t>》</a:t>
              </a:r>
              <a:r>
                <a:rPr lang="zh-CN" altLang="en-US" sz="2400" dirty="0">
                  <a:solidFill>
                    <a:schemeClr val="bg1"/>
                  </a:solidFill>
                  <a:effectLst>
                    <a:outerShdw blurRad="38100" dist="38100" dir="2700000" algn="tl">
                      <a:srgbClr val="000000">
                        <a:alpha val="43137"/>
                      </a:srgbClr>
                    </a:outerShdw>
                  </a:effectLst>
                  <a:cs typeface="+mn-ea"/>
                  <a:sym typeface="+mn-lt"/>
                </a:rPr>
                <a:t>。</a:t>
              </a:r>
            </a:p>
          </p:txBody>
        </p:sp>
      </p:grpSp>
      <p:grpSp>
        <p:nvGrpSpPr>
          <p:cNvPr id="18" name="组合 17">
            <a:extLst>
              <a:ext uri="{FF2B5EF4-FFF2-40B4-BE49-F238E27FC236}">
                <a16:creationId xmlns:a16="http://schemas.microsoft.com/office/drawing/2014/main" id="{BE923187-2DD9-4420-9F80-A6C88EBB87F4}"/>
              </a:ext>
            </a:extLst>
          </p:cNvPr>
          <p:cNvGrpSpPr/>
          <p:nvPr/>
        </p:nvGrpSpPr>
        <p:grpSpPr>
          <a:xfrm>
            <a:off x="314411" y="862791"/>
            <a:ext cx="9332688" cy="1036638"/>
            <a:chOff x="1804988" y="1620839"/>
            <a:chExt cx="9332688" cy="1036638"/>
          </a:xfrm>
          <a:effectLst>
            <a:outerShdw blurRad="50800" dist="38100" dir="2700000" algn="tl" rotWithShape="0">
              <a:prstClr val="black">
                <a:alpha val="40000"/>
              </a:prstClr>
            </a:outerShdw>
          </a:effectLst>
        </p:grpSpPr>
        <p:grpSp>
          <p:nvGrpSpPr>
            <p:cNvPr id="19" name="Group 4">
              <a:extLst>
                <a:ext uri="{FF2B5EF4-FFF2-40B4-BE49-F238E27FC236}">
                  <a16:creationId xmlns:a16="http://schemas.microsoft.com/office/drawing/2014/main" id="{BA7A34F6-4831-4389-B9C3-5597DB1BBD22}"/>
                </a:ext>
              </a:extLst>
            </p:cNvPr>
            <p:cNvGrpSpPr>
              <a:grpSpLocks noChangeAspect="1"/>
            </p:cNvGrpSpPr>
            <p:nvPr/>
          </p:nvGrpSpPr>
          <p:grpSpPr bwMode="auto">
            <a:xfrm>
              <a:off x="1804988" y="1620839"/>
              <a:ext cx="3127376" cy="1036638"/>
              <a:chOff x="1137" y="1021"/>
              <a:chExt cx="1970" cy="653"/>
            </a:xfrm>
          </p:grpSpPr>
          <p:sp>
            <p:nvSpPr>
              <p:cNvPr id="21" name="AutoShape 3">
                <a:extLst>
                  <a:ext uri="{FF2B5EF4-FFF2-40B4-BE49-F238E27FC236}">
                    <a16:creationId xmlns:a16="http://schemas.microsoft.com/office/drawing/2014/main" id="{37727ABE-2F50-492C-8D54-F4F57D7942E7}"/>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 name="Freeform 20">
                <a:extLst>
                  <a:ext uri="{FF2B5EF4-FFF2-40B4-BE49-F238E27FC236}">
                    <a16:creationId xmlns:a16="http://schemas.microsoft.com/office/drawing/2014/main" id="{8F16D7E5-BA42-4651-A651-A7A8B08644F9}"/>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 name="Rectangle 21">
                <a:extLst>
                  <a:ext uri="{FF2B5EF4-FFF2-40B4-BE49-F238E27FC236}">
                    <a16:creationId xmlns:a16="http://schemas.microsoft.com/office/drawing/2014/main" id="{338D9433-0523-4D19-BF42-14B11496ED59}"/>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Freeform 23">
                <a:extLst>
                  <a:ext uri="{FF2B5EF4-FFF2-40B4-BE49-F238E27FC236}">
                    <a16:creationId xmlns:a16="http://schemas.microsoft.com/office/drawing/2014/main" id="{6755C998-82BF-4C1F-8E9C-BF78AEB9BF2B}"/>
                  </a:ext>
                </a:extLst>
              </p:cNvPr>
              <p:cNvSpPr>
                <a:spLocks/>
              </p:cNvSpPr>
              <p:nvPr/>
            </p:nvSpPr>
            <p:spPr bwMode="auto">
              <a:xfrm>
                <a:off x="1185" y="1484"/>
                <a:ext cx="1922"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0" name="矩形 19">
              <a:extLst>
                <a:ext uri="{FF2B5EF4-FFF2-40B4-BE49-F238E27FC236}">
                  <a16:creationId xmlns:a16="http://schemas.microsoft.com/office/drawing/2014/main" id="{5D46662A-DFC0-41E3-AE5F-BBD8E65EA563}"/>
                </a:ext>
              </a:extLst>
            </p:cNvPr>
            <p:cNvSpPr/>
            <p:nvPr/>
          </p:nvSpPr>
          <p:spPr>
            <a:xfrm>
              <a:off x="1955007" y="1794355"/>
              <a:ext cx="9182669" cy="511807"/>
            </a:xfrm>
            <a:prstGeom prst="rect">
              <a:avLst/>
            </a:prstGeom>
          </p:spPr>
          <p:txBody>
            <a:bodyPr wrap="squar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危险有害因素的分类</a:t>
              </a:r>
            </a:p>
          </p:txBody>
        </p:sp>
      </p:grpSp>
      <p:grpSp>
        <p:nvGrpSpPr>
          <p:cNvPr id="29" name="组合 28">
            <a:extLst>
              <a:ext uri="{FF2B5EF4-FFF2-40B4-BE49-F238E27FC236}">
                <a16:creationId xmlns:a16="http://schemas.microsoft.com/office/drawing/2014/main" id="{AACBD454-98FE-447C-A6CD-E05F8FA7C522}"/>
              </a:ext>
            </a:extLst>
          </p:cNvPr>
          <p:cNvGrpSpPr/>
          <p:nvPr/>
        </p:nvGrpSpPr>
        <p:grpSpPr>
          <a:xfrm>
            <a:off x="-125456" y="-34628"/>
            <a:ext cx="2923946" cy="879734"/>
            <a:chOff x="-125456" y="-34628"/>
            <a:chExt cx="2923946" cy="879734"/>
          </a:xfrm>
        </p:grpSpPr>
        <p:grpSp>
          <p:nvGrpSpPr>
            <p:cNvPr id="30" name="组合 29"/>
            <p:cNvGrpSpPr/>
            <p:nvPr/>
          </p:nvGrpSpPr>
          <p:grpSpPr>
            <a:xfrm>
              <a:off x="0" y="166370"/>
              <a:ext cx="2798490" cy="475074"/>
              <a:chOff x="0" y="166370"/>
              <a:chExt cx="2798490" cy="475074"/>
            </a:xfrm>
          </p:grpSpPr>
          <p:sp>
            <p:nvSpPr>
              <p:cNvPr id="32" name="圆角矩形 2"/>
              <p:cNvSpPr/>
              <p:nvPr/>
            </p:nvSpPr>
            <p:spPr>
              <a:xfrm>
                <a:off x="0" y="169035"/>
                <a:ext cx="2798490"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3" name="矩形 32"/>
              <p:cNvSpPr/>
              <p:nvPr/>
            </p:nvSpPr>
            <p:spPr>
              <a:xfrm>
                <a:off x="386562" y="166370"/>
                <a:ext cx="2411928" cy="461665"/>
              </a:xfrm>
              <a:prstGeom prst="rect">
                <a:avLst/>
              </a:prstGeom>
            </p:spPr>
            <p:txBody>
              <a:bodyPr wrap="square">
                <a:spAutoFit/>
              </a:bodyPr>
              <a:lstStyle/>
              <a:p>
                <a:pPr algn="ctr">
                  <a:spcBef>
                    <a:spcPct val="20000"/>
                  </a:spcBef>
                </a:pPr>
                <a:r>
                  <a:rPr kumimoji="1" lang="zh-CN" altLang="en-US" sz="2400" b="1" dirty="0">
                    <a:solidFill>
                      <a:srgbClr val="3DA4C3"/>
                    </a:solidFill>
                    <a:cs typeface="+mn-ea"/>
                    <a:sym typeface="+mn-lt"/>
                  </a:rPr>
                  <a:t>危险有害因素</a:t>
                </a:r>
              </a:p>
            </p:txBody>
          </p:sp>
        </p:grpSp>
        <p:pic>
          <p:nvPicPr>
            <p:cNvPr id="31" name="图片 30">
              <a:extLst>
                <a:ext uri="{FF2B5EF4-FFF2-40B4-BE49-F238E27FC236}">
                  <a16:creationId xmlns:a16="http://schemas.microsoft.com/office/drawing/2014/main" id="{75962DD1-252A-4CD6-A34B-7F935030C6C5}"/>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spTree>
    <p:extLst>
      <p:ext uri="{BB962C8B-B14F-4D97-AF65-F5344CB8AC3E}">
        <p14:creationId xmlns:p14="http://schemas.microsoft.com/office/powerpoint/2010/main" val="1570954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0-#ppt_w/2"/>
                                          </p:val>
                                        </p:tav>
                                        <p:tav tm="100000">
                                          <p:val>
                                            <p:strVal val="#ppt_x"/>
                                          </p:val>
                                        </p:tav>
                                      </p:tavLst>
                                    </p:anim>
                                    <p:anim calcmode="lin" valueType="num">
                                      <p:cBhvr additive="base">
                                        <p:cTn id="13" dur="5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0-#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KSO_Shape"/>
          <p:cNvSpPr>
            <a:spLocks/>
          </p:cNvSpPr>
          <p:nvPr/>
        </p:nvSpPr>
        <p:spPr bwMode="auto">
          <a:xfrm>
            <a:off x="5625450" y="3193602"/>
            <a:ext cx="421835" cy="508895"/>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FFFF00"/>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grpSp>
        <p:nvGrpSpPr>
          <p:cNvPr id="6" name="组合 5">
            <a:extLst>
              <a:ext uri="{FF2B5EF4-FFF2-40B4-BE49-F238E27FC236}">
                <a16:creationId xmlns:a16="http://schemas.microsoft.com/office/drawing/2014/main" id="{2F8A0CD1-373C-467B-AA41-520ADE749EBF}"/>
              </a:ext>
            </a:extLst>
          </p:cNvPr>
          <p:cNvGrpSpPr/>
          <p:nvPr/>
        </p:nvGrpSpPr>
        <p:grpSpPr>
          <a:xfrm>
            <a:off x="774219" y="1217957"/>
            <a:ext cx="4755518" cy="4733877"/>
            <a:chOff x="774219" y="1217957"/>
            <a:chExt cx="4755518" cy="4733877"/>
          </a:xfrm>
        </p:grpSpPr>
        <p:grpSp>
          <p:nvGrpSpPr>
            <p:cNvPr id="21" name="组合 20"/>
            <p:cNvGrpSpPr/>
            <p:nvPr/>
          </p:nvGrpSpPr>
          <p:grpSpPr>
            <a:xfrm>
              <a:off x="774219" y="1217957"/>
              <a:ext cx="4755518" cy="4733877"/>
              <a:chOff x="3622089" y="1340528"/>
              <a:chExt cx="3577701" cy="3561420"/>
            </a:xfrm>
          </p:grpSpPr>
          <p:sp>
            <p:nvSpPr>
              <p:cNvPr id="22" name="圆角矩形 21"/>
              <p:cNvSpPr/>
              <p:nvPr/>
            </p:nvSpPr>
            <p:spPr>
              <a:xfrm>
                <a:off x="3622089" y="1340528"/>
                <a:ext cx="3577701" cy="3561420"/>
              </a:xfrm>
              <a:prstGeom prst="roundRect">
                <a:avLst>
                  <a:gd name="adj" fmla="val 624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圆角矩形 22"/>
              <p:cNvSpPr/>
              <p:nvPr/>
            </p:nvSpPr>
            <p:spPr>
              <a:xfrm>
                <a:off x="3724847" y="1458585"/>
                <a:ext cx="3372184" cy="3340591"/>
              </a:xfrm>
              <a:prstGeom prst="roundRect">
                <a:avLst>
                  <a:gd name="adj" fmla="val 624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圆角矩形 23"/>
              <p:cNvSpPr/>
              <p:nvPr/>
            </p:nvSpPr>
            <p:spPr>
              <a:xfrm flipV="1">
                <a:off x="5026094" y="1374247"/>
                <a:ext cx="769689" cy="168676"/>
              </a:xfrm>
              <a:prstGeom prst="roundRect">
                <a:avLst>
                  <a:gd name="adj" fmla="val 42223"/>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圆角矩形 24"/>
              <p:cNvSpPr/>
              <p:nvPr/>
            </p:nvSpPr>
            <p:spPr>
              <a:xfrm flipV="1">
                <a:off x="4898035" y="1458585"/>
                <a:ext cx="987860" cy="168676"/>
              </a:xfrm>
              <a:prstGeom prst="roundRect">
                <a:avLst>
                  <a:gd name="adj" fmla="val 42223"/>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圆角矩形 25"/>
              <p:cNvSpPr/>
              <p:nvPr/>
            </p:nvSpPr>
            <p:spPr>
              <a:xfrm flipV="1">
                <a:off x="5287941" y="1601912"/>
                <a:ext cx="245994" cy="53909"/>
              </a:xfrm>
              <a:prstGeom prst="roundRect">
                <a:avLst>
                  <a:gd name="adj" fmla="val 42223"/>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7" name="矩形 26"/>
            <p:cNvSpPr/>
            <p:nvPr/>
          </p:nvSpPr>
          <p:spPr>
            <a:xfrm>
              <a:off x="1024503" y="2451853"/>
              <a:ext cx="4318909" cy="1107996"/>
            </a:xfrm>
            <a:prstGeom prst="rect">
              <a:avLst/>
            </a:prstGeom>
            <a:noFill/>
          </p:spPr>
          <p:txBody>
            <a:bodyPr wrap="square">
              <a:spAutoFit/>
            </a:bodyPr>
            <a:lstStyle/>
            <a:p>
              <a:r>
                <a:rPr lang="zh-CN" altLang="en-US" sz="2200" dirty="0">
                  <a:solidFill>
                    <a:schemeClr val="tx2">
                      <a:lumMod val="75000"/>
                    </a:schemeClr>
                  </a:solidFill>
                  <a:cs typeface="+mn-ea"/>
                  <a:sym typeface="+mn-lt"/>
                </a:rPr>
                <a:t>按照可能导致生产过程中危险有害因素的性质进行分类，分为四大类，分别是：</a:t>
              </a:r>
            </a:p>
          </p:txBody>
        </p:sp>
        <p:sp>
          <p:nvSpPr>
            <p:cNvPr id="3" name="矩形 2"/>
            <p:cNvSpPr/>
            <p:nvPr/>
          </p:nvSpPr>
          <p:spPr>
            <a:xfrm>
              <a:off x="1024503" y="1672958"/>
              <a:ext cx="4185761" cy="830997"/>
            </a:xfrm>
            <a:prstGeom prst="rect">
              <a:avLst/>
            </a:prstGeom>
          </p:spPr>
          <p:txBody>
            <a:bodyPr wrap="none">
              <a:spAutoFit/>
            </a:bodyPr>
            <a:lstStyle/>
            <a:p>
              <a:pPr algn="ctr"/>
              <a:r>
                <a:rPr lang="en-US" altLang="zh-CN" sz="2400" b="1" dirty="0">
                  <a:solidFill>
                    <a:schemeClr val="tx2">
                      <a:lumMod val="75000"/>
                    </a:schemeClr>
                  </a:solidFill>
                  <a:cs typeface="+mn-ea"/>
                  <a:sym typeface="+mn-lt"/>
                </a:rPr>
                <a:t>GB/T 13861-2009  </a:t>
              </a:r>
            </a:p>
            <a:p>
              <a:pPr algn="ctr"/>
              <a:r>
                <a:rPr lang="zh-CN" altLang="en-US" sz="2400" b="1" dirty="0">
                  <a:solidFill>
                    <a:schemeClr val="tx2">
                      <a:lumMod val="75000"/>
                    </a:schemeClr>
                  </a:solidFill>
                  <a:cs typeface="+mn-ea"/>
                  <a:sym typeface="+mn-lt"/>
                </a:rPr>
                <a:t>生产过程危险和有害因素分类</a:t>
              </a:r>
            </a:p>
          </p:txBody>
        </p:sp>
        <p:sp>
          <p:nvSpPr>
            <p:cNvPr id="31" name="文本框 30">
              <a:extLst>
                <a:ext uri="{FF2B5EF4-FFF2-40B4-BE49-F238E27FC236}">
                  <a16:creationId xmlns:a16="http://schemas.microsoft.com/office/drawing/2014/main" id="{7E7A7AB9-C41A-4F3F-A5F9-7FD410D09318}"/>
                </a:ext>
              </a:extLst>
            </p:cNvPr>
            <p:cNvSpPr txBox="1"/>
            <p:nvPr/>
          </p:nvSpPr>
          <p:spPr>
            <a:xfrm>
              <a:off x="774219" y="3416050"/>
              <a:ext cx="1495922" cy="476862"/>
            </a:xfrm>
            <a:prstGeom prst="rect">
              <a:avLst/>
            </a:prstGeom>
            <a:noFill/>
          </p:spPr>
          <p:txBody>
            <a:bodyPr wrap="none" rtlCol="0">
              <a:spAutoFit/>
            </a:bodyPr>
            <a:lstStyle/>
            <a:p>
              <a:pPr marL="261938" indent="-80963">
                <a:lnSpc>
                  <a:spcPct val="125000"/>
                </a:lnSpc>
                <a:spcBef>
                  <a:spcPct val="10000"/>
                </a:spcBef>
                <a:spcAft>
                  <a:spcPct val="5000"/>
                </a:spcAft>
                <a:buClr>
                  <a:srgbClr val="FFFF00"/>
                </a:buClr>
              </a:pPr>
              <a:r>
                <a:rPr lang="zh-CN" altLang="en-US" sz="2200" dirty="0">
                  <a:solidFill>
                    <a:schemeClr val="tx2">
                      <a:lumMod val="75000"/>
                    </a:schemeClr>
                  </a:solidFill>
                  <a:cs typeface="+mn-ea"/>
                  <a:sym typeface="+mn-lt"/>
                </a:rPr>
                <a:t>代码结构</a:t>
              </a:r>
            </a:p>
          </p:txBody>
        </p:sp>
        <p:grpSp>
          <p:nvGrpSpPr>
            <p:cNvPr id="34" name="组合 33">
              <a:extLst>
                <a:ext uri="{FF2B5EF4-FFF2-40B4-BE49-F238E27FC236}">
                  <a16:creationId xmlns:a16="http://schemas.microsoft.com/office/drawing/2014/main" id="{06663CD7-89E9-44C8-9C6E-06B5AD7C4207}"/>
                </a:ext>
              </a:extLst>
            </p:cNvPr>
            <p:cNvGrpSpPr/>
            <p:nvPr/>
          </p:nvGrpSpPr>
          <p:grpSpPr>
            <a:xfrm>
              <a:off x="817380" y="3793752"/>
              <a:ext cx="4521924" cy="2019791"/>
              <a:chOff x="1133239" y="4181972"/>
              <a:chExt cx="4990207" cy="2228957"/>
            </a:xfrm>
          </p:grpSpPr>
          <p:sp>
            <p:nvSpPr>
              <p:cNvPr id="35" name="文本框 34">
                <a:extLst>
                  <a:ext uri="{FF2B5EF4-FFF2-40B4-BE49-F238E27FC236}">
                    <a16:creationId xmlns:a16="http://schemas.microsoft.com/office/drawing/2014/main" id="{5F8A5017-EB37-4180-8608-AE52D1466906}"/>
                  </a:ext>
                </a:extLst>
              </p:cNvPr>
              <p:cNvSpPr txBox="1"/>
              <p:nvPr/>
            </p:nvSpPr>
            <p:spPr>
              <a:xfrm>
                <a:off x="3977287" y="5884684"/>
                <a:ext cx="2146159" cy="526245"/>
              </a:xfrm>
              <a:prstGeom prst="rect">
                <a:avLst/>
              </a:prstGeom>
              <a:noFill/>
            </p:spPr>
            <p:txBody>
              <a:bodyPr wrap="none" rtlCol="0">
                <a:spAutoFit/>
              </a:bodyPr>
              <a:lstStyle/>
              <a:p>
                <a:pPr marL="261938" indent="-80963">
                  <a:lnSpc>
                    <a:spcPct val="125000"/>
                  </a:lnSpc>
                  <a:spcBef>
                    <a:spcPct val="10000"/>
                  </a:spcBef>
                  <a:spcAft>
                    <a:spcPct val="5000"/>
                  </a:spcAft>
                  <a:buClr>
                    <a:srgbClr val="FFFF00"/>
                  </a:buClr>
                </a:pPr>
                <a:r>
                  <a:rPr lang="zh-CN" altLang="en-US" sz="2200" dirty="0">
                    <a:solidFill>
                      <a:schemeClr val="tx2">
                        <a:lumMod val="75000"/>
                      </a:schemeClr>
                    </a:solidFill>
                    <a:cs typeface="+mn-ea"/>
                    <a:sym typeface="+mn-lt"/>
                  </a:rPr>
                  <a:t>第一层  大类</a:t>
                </a:r>
              </a:p>
            </p:txBody>
          </p:sp>
          <p:sp>
            <p:nvSpPr>
              <p:cNvPr id="36" name="文本框 35">
                <a:extLst>
                  <a:ext uri="{FF2B5EF4-FFF2-40B4-BE49-F238E27FC236}">
                    <a16:creationId xmlns:a16="http://schemas.microsoft.com/office/drawing/2014/main" id="{03E6AE2B-0E48-4A86-BA0D-F0CDC9D4297A}"/>
                  </a:ext>
                </a:extLst>
              </p:cNvPr>
              <p:cNvSpPr txBox="1"/>
              <p:nvPr/>
            </p:nvSpPr>
            <p:spPr>
              <a:xfrm>
                <a:off x="3977287" y="5419919"/>
                <a:ext cx="2146159" cy="526245"/>
              </a:xfrm>
              <a:prstGeom prst="rect">
                <a:avLst/>
              </a:prstGeom>
              <a:noFill/>
            </p:spPr>
            <p:txBody>
              <a:bodyPr wrap="none" rtlCol="0">
                <a:spAutoFit/>
              </a:bodyPr>
              <a:lstStyle/>
              <a:p>
                <a:pPr marL="261938" indent="-80963">
                  <a:lnSpc>
                    <a:spcPct val="125000"/>
                  </a:lnSpc>
                  <a:spcBef>
                    <a:spcPct val="10000"/>
                  </a:spcBef>
                  <a:spcAft>
                    <a:spcPct val="5000"/>
                  </a:spcAft>
                  <a:buClr>
                    <a:srgbClr val="FFFF00"/>
                  </a:buClr>
                </a:pPr>
                <a:r>
                  <a:rPr lang="zh-CN" altLang="en-US" sz="2200" dirty="0">
                    <a:solidFill>
                      <a:schemeClr val="tx2">
                        <a:lumMod val="75000"/>
                      </a:schemeClr>
                    </a:solidFill>
                    <a:cs typeface="+mn-ea"/>
                    <a:sym typeface="+mn-lt"/>
                  </a:rPr>
                  <a:t>第二层  中类</a:t>
                </a:r>
              </a:p>
            </p:txBody>
          </p:sp>
          <p:sp>
            <p:nvSpPr>
              <p:cNvPr id="37" name="文本框 36">
                <a:extLst>
                  <a:ext uri="{FF2B5EF4-FFF2-40B4-BE49-F238E27FC236}">
                    <a16:creationId xmlns:a16="http://schemas.microsoft.com/office/drawing/2014/main" id="{C436D989-38E4-4179-9D5F-5CC43CA9DFF0}"/>
                  </a:ext>
                </a:extLst>
              </p:cNvPr>
              <p:cNvSpPr txBox="1"/>
              <p:nvPr/>
            </p:nvSpPr>
            <p:spPr>
              <a:xfrm>
                <a:off x="3977287" y="4908112"/>
                <a:ext cx="2146159" cy="526245"/>
              </a:xfrm>
              <a:prstGeom prst="rect">
                <a:avLst/>
              </a:prstGeom>
              <a:noFill/>
            </p:spPr>
            <p:txBody>
              <a:bodyPr wrap="none" rtlCol="0">
                <a:spAutoFit/>
              </a:bodyPr>
              <a:lstStyle/>
              <a:p>
                <a:pPr marL="261938" indent="-80963">
                  <a:lnSpc>
                    <a:spcPct val="125000"/>
                  </a:lnSpc>
                  <a:spcBef>
                    <a:spcPct val="10000"/>
                  </a:spcBef>
                  <a:spcAft>
                    <a:spcPct val="5000"/>
                  </a:spcAft>
                  <a:buClr>
                    <a:srgbClr val="FFFF00"/>
                  </a:buClr>
                </a:pPr>
                <a:r>
                  <a:rPr lang="zh-CN" altLang="en-US" sz="2200" dirty="0">
                    <a:solidFill>
                      <a:schemeClr val="tx2">
                        <a:lumMod val="75000"/>
                      </a:schemeClr>
                    </a:solidFill>
                    <a:cs typeface="+mn-ea"/>
                    <a:sym typeface="+mn-lt"/>
                  </a:rPr>
                  <a:t>第三层  小类</a:t>
                </a:r>
              </a:p>
            </p:txBody>
          </p:sp>
          <p:sp>
            <p:nvSpPr>
              <p:cNvPr id="38" name="文本框 37">
                <a:extLst>
                  <a:ext uri="{FF2B5EF4-FFF2-40B4-BE49-F238E27FC236}">
                    <a16:creationId xmlns:a16="http://schemas.microsoft.com/office/drawing/2014/main" id="{3B35985B-8960-45AC-8D6D-135F71C6F6F5}"/>
                  </a:ext>
                </a:extLst>
              </p:cNvPr>
              <p:cNvSpPr txBox="1"/>
              <p:nvPr/>
            </p:nvSpPr>
            <p:spPr>
              <a:xfrm>
                <a:off x="3977287" y="4476768"/>
                <a:ext cx="2146159" cy="526245"/>
              </a:xfrm>
              <a:prstGeom prst="rect">
                <a:avLst/>
              </a:prstGeom>
              <a:noFill/>
            </p:spPr>
            <p:txBody>
              <a:bodyPr wrap="none" rtlCol="0">
                <a:spAutoFit/>
              </a:bodyPr>
              <a:lstStyle/>
              <a:p>
                <a:pPr marL="261938" indent="-80963">
                  <a:lnSpc>
                    <a:spcPct val="125000"/>
                  </a:lnSpc>
                  <a:spcBef>
                    <a:spcPct val="10000"/>
                  </a:spcBef>
                  <a:spcAft>
                    <a:spcPct val="5000"/>
                  </a:spcAft>
                  <a:buClr>
                    <a:srgbClr val="FFFF00"/>
                  </a:buClr>
                </a:pPr>
                <a:r>
                  <a:rPr lang="zh-CN" altLang="en-US" sz="2200" dirty="0">
                    <a:solidFill>
                      <a:schemeClr val="tx2">
                        <a:lumMod val="75000"/>
                      </a:schemeClr>
                    </a:solidFill>
                    <a:cs typeface="+mn-ea"/>
                    <a:sym typeface="+mn-lt"/>
                  </a:rPr>
                  <a:t>第四层  细类</a:t>
                </a:r>
              </a:p>
            </p:txBody>
          </p:sp>
          <p:grpSp>
            <p:nvGrpSpPr>
              <p:cNvPr id="39" name="组合 38">
                <a:extLst>
                  <a:ext uri="{FF2B5EF4-FFF2-40B4-BE49-F238E27FC236}">
                    <a16:creationId xmlns:a16="http://schemas.microsoft.com/office/drawing/2014/main" id="{062E1BB4-D718-4767-894A-968E987BE506}"/>
                  </a:ext>
                </a:extLst>
              </p:cNvPr>
              <p:cNvGrpSpPr/>
              <p:nvPr/>
            </p:nvGrpSpPr>
            <p:grpSpPr>
              <a:xfrm>
                <a:off x="1133239" y="4181972"/>
                <a:ext cx="3015015" cy="1958615"/>
                <a:chOff x="1133239" y="4181972"/>
                <a:chExt cx="3015015" cy="1958615"/>
              </a:xfrm>
            </p:grpSpPr>
            <p:sp>
              <p:nvSpPr>
                <p:cNvPr id="40" name="文本框 39">
                  <a:extLst>
                    <a:ext uri="{FF2B5EF4-FFF2-40B4-BE49-F238E27FC236}">
                      <a16:creationId xmlns:a16="http://schemas.microsoft.com/office/drawing/2014/main" id="{76C4EABA-39DE-4468-B545-A737AFE7E955}"/>
                    </a:ext>
                  </a:extLst>
                </p:cNvPr>
                <p:cNvSpPr txBox="1"/>
                <p:nvPr/>
              </p:nvSpPr>
              <p:spPr>
                <a:xfrm>
                  <a:off x="1133239" y="4181972"/>
                  <a:ext cx="2811306" cy="526245"/>
                </a:xfrm>
                <a:prstGeom prst="rect">
                  <a:avLst/>
                </a:prstGeom>
                <a:noFill/>
              </p:spPr>
              <p:txBody>
                <a:bodyPr wrap="none" rtlCol="0">
                  <a:spAutoFit/>
                </a:bodyPr>
                <a:lstStyle/>
                <a:p>
                  <a:pPr marL="261938" indent="-80963">
                    <a:lnSpc>
                      <a:spcPct val="125000"/>
                    </a:lnSpc>
                    <a:spcBef>
                      <a:spcPct val="10000"/>
                    </a:spcBef>
                    <a:spcAft>
                      <a:spcPct val="5000"/>
                    </a:spcAft>
                    <a:buClr>
                      <a:srgbClr val="FFFF00"/>
                    </a:buClr>
                  </a:pPr>
                  <a:r>
                    <a:rPr lang="en-US" altLang="zh-CN" sz="2200" dirty="0">
                      <a:solidFill>
                        <a:schemeClr val="tx2">
                          <a:lumMod val="75000"/>
                        </a:schemeClr>
                      </a:solidFill>
                      <a:cs typeface="+mn-ea"/>
                      <a:sym typeface="+mn-lt"/>
                    </a:rPr>
                    <a:t>X     </a:t>
                  </a:r>
                  <a:r>
                    <a:rPr lang="en-US" altLang="zh-CN" sz="2200" dirty="0" err="1">
                      <a:solidFill>
                        <a:schemeClr val="tx2">
                          <a:lumMod val="75000"/>
                        </a:schemeClr>
                      </a:solidFill>
                      <a:cs typeface="+mn-ea"/>
                      <a:sym typeface="+mn-lt"/>
                    </a:rPr>
                    <a:t>X</a:t>
                  </a:r>
                  <a:r>
                    <a:rPr lang="en-US" altLang="zh-CN" sz="2200" dirty="0">
                      <a:solidFill>
                        <a:schemeClr val="tx2">
                          <a:lumMod val="75000"/>
                        </a:schemeClr>
                      </a:solidFill>
                      <a:cs typeface="+mn-ea"/>
                      <a:sym typeface="+mn-lt"/>
                    </a:rPr>
                    <a:t>    XX    </a:t>
                  </a:r>
                  <a:r>
                    <a:rPr lang="en-US" altLang="zh-CN" sz="2200" dirty="0" err="1">
                      <a:solidFill>
                        <a:schemeClr val="tx2">
                          <a:lumMod val="75000"/>
                        </a:schemeClr>
                      </a:solidFill>
                      <a:cs typeface="+mn-ea"/>
                      <a:sym typeface="+mn-lt"/>
                    </a:rPr>
                    <a:t>XX</a:t>
                  </a:r>
                  <a:endParaRPr lang="zh-CN" altLang="en-US" sz="2200" dirty="0">
                    <a:solidFill>
                      <a:schemeClr val="tx2">
                        <a:lumMod val="75000"/>
                      </a:schemeClr>
                    </a:solidFill>
                    <a:cs typeface="+mn-ea"/>
                    <a:sym typeface="+mn-lt"/>
                  </a:endParaRPr>
                </a:p>
              </p:txBody>
            </p:sp>
            <p:cxnSp>
              <p:nvCxnSpPr>
                <p:cNvPr id="41" name="连接符: 肘形 40">
                  <a:extLst>
                    <a:ext uri="{FF2B5EF4-FFF2-40B4-BE49-F238E27FC236}">
                      <a16:creationId xmlns:a16="http://schemas.microsoft.com/office/drawing/2014/main" id="{743E2449-5EB9-4E1B-90ED-AEA1D8A84776}"/>
                    </a:ext>
                  </a:extLst>
                </p:cNvPr>
                <p:cNvCxnSpPr>
                  <a:cxnSpLocks/>
                </p:cNvCxnSpPr>
                <p:nvPr/>
              </p:nvCxnSpPr>
              <p:spPr>
                <a:xfrm>
                  <a:off x="1550020" y="4610009"/>
                  <a:ext cx="2598234" cy="1530578"/>
                </a:xfrm>
                <a:prstGeom prst="bentConnector3">
                  <a:avLst>
                    <a:gd name="adj1" fmla="val -215"/>
                  </a:avLst>
                </a:prstGeom>
                <a:ln w="19050">
                  <a:solidFill>
                    <a:srgbClr val="2F5597"/>
                  </a:solidFill>
                </a:ln>
              </p:spPr>
              <p:style>
                <a:lnRef idx="1">
                  <a:schemeClr val="accent1"/>
                </a:lnRef>
                <a:fillRef idx="0">
                  <a:schemeClr val="accent1"/>
                </a:fillRef>
                <a:effectRef idx="0">
                  <a:schemeClr val="accent1"/>
                </a:effectRef>
                <a:fontRef idx="minor">
                  <a:schemeClr val="tx1"/>
                </a:fontRef>
              </p:style>
            </p:cxnSp>
            <p:cxnSp>
              <p:nvCxnSpPr>
                <p:cNvPr id="43" name="连接符: 肘形 42">
                  <a:extLst>
                    <a:ext uri="{FF2B5EF4-FFF2-40B4-BE49-F238E27FC236}">
                      <a16:creationId xmlns:a16="http://schemas.microsoft.com/office/drawing/2014/main" id="{A66FB227-4136-4839-8561-CBA67F426B90}"/>
                    </a:ext>
                  </a:extLst>
                </p:cNvPr>
                <p:cNvCxnSpPr/>
                <p:nvPr/>
              </p:nvCxnSpPr>
              <p:spPr>
                <a:xfrm>
                  <a:off x="2230244" y="4610010"/>
                  <a:ext cx="1918010" cy="1065812"/>
                </a:xfrm>
                <a:prstGeom prst="bentConnector3">
                  <a:avLst>
                    <a:gd name="adj1" fmla="val -581"/>
                  </a:avLst>
                </a:prstGeom>
                <a:ln w="19050">
                  <a:solidFill>
                    <a:srgbClr val="2F5597"/>
                  </a:solidFill>
                </a:ln>
              </p:spPr>
              <p:style>
                <a:lnRef idx="1">
                  <a:schemeClr val="accent1"/>
                </a:lnRef>
                <a:fillRef idx="0">
                  <a:schemeClr val="accent1"/>
                </a:fillRef>
                <a:effectRef idx="0">
                  <a:schemeClr val="accent1"/>
                </a:effectRef>
                <a:fontRef idx="minor">
                  <a:schemeClr val="tx1"/>
                </a:fontRef>
              </p:style>
            </p:cxnSp>
            <p:cxnSp>
              <p:nvCxnSpPr>
                <p:cNvPr id="44" name="连接符: 肘形 43">
                  <a:extLst>
                    <a:ext uri="{FF2B5EF4-FFF2-40B4-BE49-F238E27FC236}">
                      <a16:creationId xmlns:a16="http://schemas.microsoft.com/office/drawing/2014/main" id="{417BE246-6BA4-46FD-81E9-EB23892F9B95}"/>
                    </a:ext>
                  </a:extLst>
                </p:cNvPr>
                <p:cNvCxnSpPr/>
                <p:nvPr/>
              </p:nvCxnSpPr>
              <p:spPr>
                <a:xfrm>
                  <a:off x="2832410" y="4610010"/>
                  <a:ext cx="1315844" cy="653366"/>
                </a:xfrm>
                <a:prstGeom prst="bentConnector3">
                  <a:avLst>
                    <a:gd name="adj1" fmla="val -847"/>
                  </a:avLst>
                </a:prstGeom>
                <a:ln w="19050">
                  <a:solidFill>
                    <a:srgbClr val="2F5597"/>
                  </a:solidFill>
                </a:ln>
              </p:spPr>
              <p:style>
                <a:lnRef idx="1">
                  <a:schemeClr val="accent1"/>
                </a:lnRef>
                <a:fillRef idx="0">
                  <a:schemeClr val="accent1"/>
                </a:fillRef>
                <a:effectRef idx="0">
                  <a:schemeClr val="accent1"/>
                </a:effectRef>
                <a:fontRef idx="minor">
                  <a:schemeClr val="tx1"/>
                </a:fontRef>
              </p:style>
            </p:cxnSp>
            <p:cxnSp>
              <p:nvCxnSpPr>
                <p:cNvPr id="45" name="连接符: 肘形 44">
                  <a:extLst>
                    <a:ext uri="{FF2B5EF4-FFF2-40B4-BE49-F238E27FC236}">
                      <a16:creationId xmlns:a16="http://schemas.microsoft.com/office/drawing/2014/main" id="{33DEE215-4D70-47F2-8480-68683CDE3A67}"/>
                    </a:ext>
                  </a:extLst>
                </p:cNvPr>
                <p:cNvCxnSpPr/>
                <p:nvPr/>
              </p:nvCxnSpPr>
              <p:spPr>
                <a:xfrm>
                  <a:off x="3657600" y="4610009"/>
                  <a:ext cx="490654" cy="218469"/>
                </a:xfrm>
                <a:prstGeom prst="bentConnector3">
                  <a:avLst>
                    <a:gd name="adj1" fmla="val -2273"/>
                  </a:avLst>
                </a:prstGeom>
                <a:ln w="19050">
                  <a:solidFill>
                    <a:srgbClr val="2F5597"/>
                  </a:solidFill>
                </a:ln>
              </p:spPr>
              <p:style>
                <a:lnRef idx="1">
                  <a:schemeClr val="accent1"/>
                </a:lnRef>
                <a:fillRef idx="0">
                  <a:schemeClr val="accent1"/>
                </a:fillRef>
                <a:effectRef idx="0">
                  <a:schemeClr val="accent1"/>
                </a:effectRef>
                <a:fontRef idx="minor">
                  <a:schemeClr val="tx1"/>
                </a:fontRef>
              </p:style>
            </p:cxnSp>
          </p:grpSp>
        </p:grpSp>
      </p:grpSp>
      <p:sp>
        <p:nvSpPr>
          <p:cNvPr id="60" name="标题 1">
            <a:extLst>
              <a:ext uri="{FF2B5EF4-FFF2-40B4-BE49-F238E27FC236}">
                <a16:creationId xmlns:a16="http://schemas.microsoft.com/office/drawing/2014/main" id="{542EC9D1-8CA2-4356-8B9F-1705BCBF7509}"/>
              </a:ext>
            </a:extLst>
          </p:cNvPr>
          <p:cNvSpPr txBox="1">
            <a:spLocks/>
          </p:cNvSpPr>
          <p:nvPr/>
        </p:nvSpPr>
        <p:spPr>
          <a:xfrm>
            <a:off x="6047285" y="1029763"/>
            <a:ext cx="4797265" cy="8960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a:solidFill>
                  <a:srgbClr val="FFFF00"/>
                </a:solidFill>
                <a:effectLst>
                  <a:outerShdw blurRad="38100" dist="38100" dir="2700000" algn="tl">
                    <a:srgbClr val="000000">
                      <a:alpha val="43137"/>
                    </a:srgbClr>
                  </a:outerShdw>
                </a:effectLst>
                <a:latin typeface="+mn-lt"/>
                <a:ea typeface="+mn-ea"/>
                <a:cs typeface="+mn-ea"/>
                <a:sym typeface="+mn-lt"/>
              </a:rPr>
              <a:t>危险和有害因素：</a:t>
            </a:r>
          </a:p>
        </p:txBody>
      </p:sp>
      <p:grpSp>
        <p:nvGrpSpPr>
          <p:cNvPr id="61" name="组合 60">
            <a:extLst>
              <a:ext uri="{FF2B5EF4-FFF2-40B4-BE49-F238E27FC236}">
                <a16:creationId xmlns:a16="http://schemas.microsoft.com/office/drawing/2014/main" id="{96DD9FA2-FA6D-4892-AD51-3542E3DC9BEC}"/>
              </a:ext>
            </a:extLst>
          </p:cNvPr>
          <p:cNvGrpSpPr/>
          <p:nvPr/>
        </p:nvGrpSpPr>
        <p:grpSpPr>
          <a:xfrm>
            <a:off x="5934334" y="1670497"/>
            <a:ext cx="2509992" cy="2572930"/>
            <a:chOff x="271594" y="2117731"/>
            <a:chExt cx="2665828" cy="2732672"/>
          </a:xfrm>
        </p:grpSpPr>
        <p:pic>
          <p:nvPicPr>
            <p:cNvPr id="62" name="图片 61">
              <a:extLst>
                <a:ext uri="{FF2B5EF4-FFF2-40B4-BE49-F238E27FC236}">
                  <a16:creationId xmlns:a16="http://schemas.microsoft.com/office/drawing/2014/main" id="{9EC9F5AA-4052-45CC-BF75-A6A3EE9DA1C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594" y="2117731"/>
              <a:ext cx="2665828" cy="2732672"/>
            </a:xfrm>
            <a:prstGeom prst="rect">
              <a:avLst/>
            </a:prstGeom>
          </p:spPr>
        </p:pic>
        <p:sp>
          <p:nvSpPr>
            <p:cNvPr id="63" name="六边形 62">
              <a:extLst>
                <a:ext uri="{FF2B5EF4-FFF2-40B4-BE49-F238E27FC236}">
                  <a16:creationId xmlns:a16="http://schemas.microsoft.com/office/drawing/2014/main" id="{91BE404D-993F-453D-827A-6C8EC55C2A60}"/>
                </a:ext>
              </a:extLst>
            </p:cNvPr>
            <p:cNvSpPr/>
            <p:nvPr/>
          </p:nvSpPr>
          <p:spPr>
            <a:xfrm rot="5400000">
              <a:off x="754363" y="2547929"/>
              <a:ext cx="1923878" cy="1658515"/>
            </a:xfrm>
            <a:prstGeom prst="hexagon">
              <a:avLst>
                <a:gd name="adj" fmla="val 27212"/>
                <a:gd name="vf" fmla="val 115470"/>
              </a:avLst>
            </a:prstGeom>
            <a:solidFill>
              <a:srgbClr val="3DA4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矩形 63">
              <a:extLst>
                <a:ext uri="{FF2B5EF4-FFF2-40B4-BE49-F238E27FC236}">
                  <a16:creationId xmlns:a16="http://schemas.microsoft.com/office/drawing/2014/main" id="{66325F82-5752-4AAE-BE6E-321996035B8A}"/>
                </a:ext>
              </a:extLst>
            </p:cNvPr>
            <p:cNvSpPr/>
            <p:nvPr/>
          </p:nvSpPr>
          <p:spPr>
            <a:xfrm>
              <a:off x="568321" y="3152494"/>
              <a:ext cx="2295961" cy="490328"/>
            </a:xfrm>
            <a:prstGeom prst="rect">
              <a:avLst/>
            </a:prstGeom>
          </p:spPr>
          <p:txBody>
            <a:bodyPr wrap="square">
              <a:spAutoFit/>
            </a:bodyPr>
            <a:lstStyle/>
            <a:p>
              <a:pPr algn="ctr">
                <a:defRPr/>
              </a:pPr>
              <a:r>
                <a:rPr lang="zh-CN" altLang="en-US" sz="2400" b="1" dirty="0">
                  <a:solidFill>
                    <a:schemeClr val="bg1"/>
                  </a:solidFill>
                  <a:effectLst>
                    <a:outerShdw blurRad="38100" dist="38100" dir="2700000" algn="tl">
                      <a:srgbClr val="000000">
                        <a:alpha val="43137"/>
                      </a:srgbClr>
                    </a:outerShdw>
                  </a:effectLst>
                  <a:cs typeface="+mn-ea"/>
                  <a:sym typeface="+mn-lt"/>
                </a:rPr>
                <a:t>人的因素</a:t>
              </a:r>
            </a:p>
          </p:txBody>
        </p:sp>
      </p:grpSp>
      <p:grpSp>
        <p:nvGrpSpPr>
          <p:cNvPr id="65" name="组合 64">
            <a:extLst>
              <a:ext uri="{FF2B5EF4-FFF2-40B4-BE49-F238E27FC236}">
                <a16:creationId xmlns:a16="http://schemas.microsoft.com/office/drawing/2014/main" id="{E797FBA1-1B4F-490F-A343-D068538DD444}"/>
              </a:ext>
            </a:extLst>
          </p:cNvPr>
          <p:cNvGrpSpPr/>
          <p:nvPr/>
        </p:nvGrpSpPr>
        <p:grpSpPr>
          <a:xfrm>
            <a:off x="8121540" y="1719386"/>
            <a:ext cx="2509992" cy="2572930"/>
            <a:chOff x="2672516" y="2141795"/>
            <a:chExt cx="2665828" cy="2732672"/>
          </a:xfrm>
        </p:grpSpPr>
        <p:pic>
          <p:nvPicPr>
            <p:cNvPr id="66" name="图片 65">
              <a:extLst>
                <a:ext uri="{FF2B5EF4-FFF2-40B4-BE49-F238E27FC236}">
                  <a16:creationId xmlns:a16="http://schemas.microsoft.com/office/drawing/2014/main" id="{328A0D56-297E-4F1E-9A07-96B6442315D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2516" y="2141795"/>
              <a:ext cx="2665828" cy="2732672"/>
            </a:xfrm>
            <a:prstGeom prst="rect">
              <a:avLst/>
            </a:prstGeom>
          </p:spPr>
        </p:pic>
        <p:sp>
          <p:nvSpPr>
            <p:cNvPr id="67" name="矩形 66">
              <a:extLst>
                <a:ext uri="{FF2B5EF4-FFF2-40B4-BE49-F238E27FC236}">
                  <a16:creationId xmlns:a16="http://schemas.microsoft.com/office/drawing/2014/main" id="{E6F49D54-C79F-4653-BDE5-12283DDEB2C6}"/>
                </a:ext>
              </a:extLst>
            </p:cNvPr>
            <p:cNvSpPr/>
            <p:nvPr/>
          </p:nvSpPr>
          <p:spPr>
            <a:xfrm>
              <a:off x="3194383" y="3100950"/>
              <a:ext cx="1899607" cy="490328"/>
            </a:xfrm>
            <a:prstGeom prst="rect">
              <a:avLst/>
            </a:prstGeom>
          </p:spPr>
          <p:txBody>
            <a:bodyPr wrap="square">
              <a:spAutoFit/>
            </a:bodyPr>
            <a:lstStyle/>
            <a:p>
              <a:pPr algn="ctr">
                <a:defRPr/>
              </a:pPr>
              <a:r>
                <a:rPr lang="zh-CN" altLang="en-US" sz="2400" b="1" dirty="0">
                  <a:solidFill>
                    <a:srgbClr val="3DA4C3"/>
                  </a:solidFill>
                  <a:cs typeface="+mn-ea"/>
                  <a:sym typeface="+mn-lt"/>
                </a:rPr>
                <a:t>物的因素</a:t>
              </a:r>
            </a:p>
          </p:txBody>
        </p:sp>
      </p:grpSp>
      <p:grpSp>
        <p:nvGrpSpPr>
          <p:cNvPr id="68" name="组合 67">
            <a:extLst>
              <a:ext uri="{FF2B5EF4-FFF2-40B4-BE49-F238E27FC236}">
                <a16:creationId xmlns:a16="http://schemas.microsoft.com/office/drawing/2014/main" id="{332CABD8-44E8-4813-B1D1-9B39D4DB9CB9}"/>
              </a:ext>
            </a:extLst>
          </p:cNvPr>
          <p:cNvGrpSpPr/>
          <p:nvPr/>
        </p:nvGrpSpPr>
        <p:grpSpPr>
          <a:xfrm>
            <a:off x="6997189" y="3494879"/>
            <a:ext cx="2509992" cy="2572930"/>
            <a:chOff x="5071137" y="2141795"/>
            <a:chExt cx="2665828" cy="2732672"/>
          </a:xfrm>
        </p:grpSpPr>
        <p:pic>
          <p:nvPicPr>
            <p:cNvPr id="69" name="图片 68">
              <a:extLst>
                <a:ext uri="{FF2B5EF4-FFF2-40B4-BE49-F238E27FC236}">
                  <a16:creationId xmlns:a16="http://schemas.microsoft.com/office/drawing/2014/main" id="{EDECF1F2-EB41-4952-B73B-7E65681A8FA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1137" y="2141795"/>
              <a:ext cx="2665828" cy="2732672"/>
            </a:xfrm>
            <a:prstGeom prst="rect">
              <a:avLst/>
            </a:prstGeom>
          </p:spPr>
        </p:pic>
        <p:grpSp>
          <p:nvGrpSpPr>
            <p:cNvPr id="70" name="组合 69">
              <a:extLst>
                <a:ext uri="{FF2B5EF4-FFF2-40B4-BE49-F238E27FC236}">
                  <a16:creationId xmlns:a16="http://schemas.microsoft.com/office/drawing/2014/main" id="{A6A4730B-7789-41A9-B738-F6D5A2ACA3CD}"/>
                </a:ext>
              </a:extLst>
            </p:cNvPr>
            <p:cNvGrpSpPr/>
            <p:nvPr/>
          </p:nvGrpSpPr>
          <p:grpSpPr>
            <a:xfrm>
              <a:off x="5585273" y="2440176"/>
              <a:ext cx="1848340" cy="1923878"/>
              <a:chOff x="5585273" y="2440176"/>
              <a:chExt cx="1848340" cy="1923878"/>
            </a:xfrm>
          </p:grpSpPr>
          <p:sp>
            <p:nvSpPr>
              <p:cNvPr id="71" name="六边形 70">
                <a:extLst>
                  <a:ext uri="{FF2B5EF4-FFF2-40B4-BE49-F238E27FC236}">
                    <a16:creationId xmlns:a16="http://schemas.microsoft.com/office/drawing/2014/main" id="{0B7E6619-9E73-471F-BA36-9AD91B055AF3}"/>
                  </a:ext>
                </a:extLst>
              </p:cNvPr>
              <p:cNvSpPr/>
              <p:nvPr/>
            </p:nvSpPr>
            <p:spPr>
              <a:xfrm rot="5400000">
                <a:off x="5551205" y="2572857"/>
                <a:ext cx="1923878" cy="1658515"/>
              </a:xfrm>
              <a:prstGeom prst="hexagon">
                <a:avLst>
                  <a:gd name="adj" fmla="val 27212"/>
                  <a:gd name="vf" fmla="val 115470"/>
                </a:avLst>
              </a:prstGeom>
              <a:solidFill>
                <a:schemeClr val="accent4"/>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cs typeface="+mn-ea"/>
                  <a:sym typeface="+mn-lt"/>
                </a:endParaRPr>
              </a:p>
            </p:txBody>
          </p:sp>
          <p:sp>
            <p:nvSpPr>
              <p:cNvPr id="72" name="矩形 71">
                <a:extLst>
                  <a:ext uri="{FF2B5EF4-FFF2-40B4-BE49-F238E27FC236}">
                    <a16:creationId xmlns:a16="http://schemas.microsoft.com/office/drawing/2014/main" id="{ABB269BA-93BD-4C92-B509-FB000B40DA80}"/>
                  </a:ext>
                </a:extLst>
              </p:cNvPr>
              <p:cNvSpPr/>
              <p:nvPr/>
            </p:nvSpPr>
            <p:spPr>
              <a:xfrm>
                <a:off x="5585273" y="3253163"/>
                <a:ext cx="1848340" cy="490328"/>
              </a:xfrm>
              <a:prstGeom prst="rect">
                <a:avLst/>
              </a:prstGeom>
            </p:spPr>
            <p:txBody>
              <a:bodyPr wrap="square">
                <a:spAutoFit/>
              </a:bodyPr>
              <a:lstStyle/>
              <a:p>
                <a:pPr algn="ctr">
                  <a:defRPr/>
                </a:pPr>
                <a:r>
                  <a:rPr lang="zh-CN" altLang="en-US" sz="2400" b="1" dirty="0">
                    <a:solidFill>
                      <a:srgbClr val="3DA4C3"/>
                    </a:solidFill>
                    <a:cs typeface="+mn-ea"/>
                    <a:sym typeface="+mn-lt"/>
                  </a:rPr>
                  <a:t>环境因素</a:t>
                </a:r>
              </a:p>
            </p:txBody>
          </p:sp>
        </p:grpSp>
      </p:grpSp>
      <p:grpSp>
        <p:nvGrpSpPr>
          <p:cNvPr id="73" name="组合 72">
            <a:extLst>
              <a:ext uri="{FF2B5EF4-FFF2-40B4-BE49-F238E27FC236}">
                <a16:creationId xmlns:a16="http://schemas.microsoft.com/office/drawing/2014/main" id="{413F33CD-35EA-4BA1-BE2D-44C2345D2EB8}"/>
              </a:ext>
            </a:extLst>
          </p:cNvPr>
          <p:cNvGrpSpPr/>
          <p:nvPr/>
        </p:nvGrpSpPr>
        <p:grpSpPr>
          <a:xfrm>
            <a:off x="9159782" y="3485648"/>
            <a:ext cx="2509992" cy="2572930"/>
            <a:chOff x="2672516" y="2141795"/>
            <a:chExt cx="2665828" cy="2732672"/>
          </a:xfrm>
        </p:grpSpPr>
        <p:pic>
          <p:nvPicPr>
            <p:cNvPr id="74" name="图片 73">
              <a:extLst>
                <a:ext uri="{FF2B5EF4-FFF2-40B4-BE49-F238E27FC236}">
                  <a16:creationId xmlns:a16="http://schemas.microsoft.com/office/drawing/2014/main" id="{B3B8A725-E687-423E-A5CD-6BED3BEAED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2516" y="2141795"/>
              <a:ext cx="2665828" cy="2732672"/>
            </a:xfrm>
            <a:prstGeom prst="rect">
              <a:avLst/>
            </a:prstGeom>
          </p:spPr>
        </p:pic>
        <p:sp>
          <p:nvSpPr>
            <p:cNvPr id="75" name="矩形 74">
              <a:extLst>
                <a:ext uri="{FF2B5EF4-FFF2-40B4-BE49-F238E27FC236}">
                  <a16:creationId xmlns:a16="http://schemas.microsoft.com/office/drawing/2014/main" id="{2F9A51E7-5971-4175-B215-ABF02B4B344C}"/>
                </a:ext>
              </a:extLst>
            </p:cNvPr>
            <p:cNvSpPr/>
            <p:nvPr/>
          </p:nvSpPr>
          <p:spPr>
            <a:xfrm>
              <a:off x="3194383" y="3277150"/>
              <a:ext cx="1899607" cy="490328"/>
            </a:xfrm>
            <a:prstGeom prst="rect">
              <a:avLst/>
            </a:prstGeom>
          </p:spPr>
          <p:txBody>
            <a:bodyPr wrap="square">
              <a:spAutoFit/>
            </a:bodyPr>
            <a:lstStyle/>
            <a:p>
              <a:pPr algn="ctr">
                <a:defRPr/>
              </a:pPr>
              <a:r>
                <a:rPr lang="zh-CN" altLang="en-US" sz="2400" b="1" dirty="0">
                  <a:solidFill>
                    <a:srgbClr val="3DA4C3"/>
                  </a:solidFill>
                  <a:cs typeface="+mn-ea"/>
                  <a:sym typeface="+mn-lt"/>
                </a:rPr>
                <a:t>管理因素</a:t>
              </a:r>
            </a:p>
          </p:txBody>
        </p:sp>
      </p:grpSp>
      <p:grpSp>
        <p:nvGrpSpPr>
          <p:cNvPr id="51" name="组合 50">
            <a:extLst>
              <a:ext uri="{FF2B5EF4-FFF2-40B4-BE49-F238E27FC236}">
                <a16:creationId xmlns:a16="http://schemas.microsoft.com/office/drawing/2014/main" id="{AACBD454-98FE-447C-A6CD-E05F8FA7C522}"/>
              </a:ext>
            </a:extLst>
          </p:cNvPr>
          <p:cNvGrpSpPr/>
          <p:nvPr/>
        </p:nvGrpSpPr>
        <p:grpSpPr>
          <a:xfrm>
            <a:off x="-125456" y="-34628"/>
            <a:ext cx="2923946" cy="879734"/>
            <a:chOff x="-125456" y="-34628"/>
            <a:chExt cx="2923946" cy="879734"/>
          </a:xfrm>
        </p:grpSpPr>
        <p:grpSp>
          <p:nvGrpSpPr>
            <p:cNvPr id="52" name="组合 51"/>
            <p:cNvGrpSpPr/>
            <p:nvPr/>
          </p:nvGrpSpPr>
          <p:grpSpPr>
            <a:xfrm>
              <a:off x="0" y="166370"/>
              <a:ext cx="2798490" cy="475074"/>
              <a:chOff x="0" y="166370"/>
              <a:chExt cx="2798490" cy="475074"/>
            </a:xfrm>
          </p:grpSpPr>
          <p:sp>
            <p:nvSpPr>
              <p:cNvPr id="54" name="圆角矩形 2"/>
              <p:cNvSpPr/>
              <p:nvPr/>
            </p:nvSpPr>
            <p:spPr>
              <a:xfrm>
                <a:off x="0" y="169035"/>
                <a:ext cx="2798490"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5" name="矩形 54"/>
              <p:cNvSpPr/>
              <p:nvPr/>
            </p:nvSpPr>
            <p:spPr>
              <a:xfrm>
                <a:off x="386562" y="166370"/>
                <a:ext cx="2411928" cy="461665"/>
              </a:xfrm>
              <a:prstGeom prst="rect">
                <a:avLst/>
              </a:prstGeom>
            </p:spPr>
            <p:txBody>
              <a:bodyPr wrap="square">
                <a:spAutoFit/>
              </a:bodyPr>
              <a:lstStyle/>
              <a:p>
                <a:pPr algn="ctr">
                  <a:spcBef>
                    <a:spcPct val="20000"/>
                  </a:spcBef>
                </a:pPr>
                <a:r>
                  <a:rPr kumimoji="1" lang="zh-CN" altLang="en-US" sz="2400" b="1" dirty="0">
                    <a:solidFill>
                      <a:srgbClr val="3DA4C3"/>
                    </a:solidFill>
                    <a:cs typeface="+mn-ea"/>
                    <a:sym typeface="+mn-lt"/>
                  </a:rPr>
                  <a:t>危险有害因素</a:t>
                </a:r>
              </a:p>
            </p:txBody>
          </p:sp>
        </p:grpSp>
        <p:pic>
          <p:nvPicPr>
            <p:cNvPr id="53" name="图片 52">
              <a:extLst>
                <a:ext uri="{FF2B5EF4-FFF2-40B4-BE49-F238E27FC236}">
                  <a16:creationId xmlns:a16="http://schemas.microsoft.com/office/drawing/2014/main" id="{75962DD1-252A-4CD6-A34B-7F935030C6C5}"/>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mc:AlternateContent xmlns:mc="http://schemas.openxmlformats.org/markup-compatibility/2006" xmlns:p14="http://schemas.microsoft.com/office/powerpoint/2010/main">
        <mc:Choice Requires="p14">
          <p:contentPart p14:bwMode="auto" r:id="rId4">
            <p14:nvContentPartPr>
              <p14:cNvPr id="2" name="墨迹 1"/>
              <p14:cNvContentPartPr/>
              <p14:nvPr/>
            </p14:nvContentPartPr>
            <p14:xfrm>
              <a:off x="8655120" y="4997520"/>
              <a:ext cx="1867320" cy="133560"/>
            </p14:xfrm>
          </p:contentPart>
        </mc:Choice>
        <mc:Fallback xmlns="">
          <p:pic>
            <p:nvPicPr>
              <p:cNvPr id="2" name="墨迹 1"/>
              <p:cNvPicPr/>
              <p:nvPr/>
            </p:nvPicPr>
            <p:blipFill>
              <a:blip r:embed="rId5"/>
              <a:stretch>
                <a:fillRect/>
              </a:stretch>
            </p:blipFill>
            <p:spPr>
              <a:xfrm>
                <a:off x="8645760" y="4988160"/>
                <a:ext cx="1886040" cy="152280"/>
              </a:xfrm>
              <a:prstGeom prst="rect">
                <a:avLst/>
              </a:prstGeom>
            </p:spPr>
          </p:pic>
        </mc:Fallback>
      </mc:AlternateContent>
    </p:spTree>
    <p:extLst>
      <p:ext uri="{BB962C8B-B14F-4D97-AF65-F5344CB8AC3E}">
        <p14:creationId xmlns:p14="http://schemas.microsoft.com/office/powerpoint/2010/main" val="890762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up)">
                                      <p:cBhvr>
                                        <p:cTn id="12" dur="500"/>
                                        <p:tgtEl>
                                          <p:spTgt spid="6"/>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1000"/>
                                        <p:tgtEl>
                                          <p:spTgt spid="33"/>
                                        </p:tgtEl>
                                      </p:cBhvr>
                                    </p:animEffect>
                                    <p:anim calcmode="lin" valueType="num">
                                      <p:cBhvr>
                                        <p:cTn id="17" dur="1000" fill="hold"/>
                                        <p:tgtEl>
                                          <p:spTgt spid="33"/>
                                        </p:tgtEl>
                                        <p:attrNameLst>
                                          <p:attrName>ppt_x</p:attrName>
                                        </p:attrNameLst>
                                      </p:cBhvr>
                                      <p:tavLst>
                                        <p:tav tm="0">
                                          <p:val>
                                            <p:strVal val="#ppt_x"/>
                                          </p:val>
                                        </p:tav>
                                        <p:tav tm="100000">
                                          <p:val>
                                            <p:strVal val="#ppt_x"/>
                                          </p:val>
                                        </p:tav>
                                      </p:tavLst>
                                    </p:anim>
                                    <p:anim calcmode="lin" valueType="num">
                                      <p:cBhvr>
                                        <p:cTn id="18" dur="1000" fill="hold"/>
                                        <p:tgtEl>
                                          <p:spTgt spid="33"/>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60"/>
                                        </p:tgtEl>
                                        <p:attrNameLst>
                                          <p:attrName>style.visibility</p:attrName>
                                        </p:attrNameLst>
                                      </p:cBhvr>
                                      <p:to>
                                        <p:strVal val="visible"/>
                                      </p:to>
                                    </p:set>
                                    <p:animEffect transition="in" filter="fade">
                                      <p:cBhvr>
                                        <p:cTn id="22" dur="500"/>
                                        <p:tgtEl>
                                          <p:spTgt spid="60"/>
                                        </p:tgtEl>
                                      </p:cBhvr>
                                    </p:animEffect>
                                  </p:childTnLst>
                                </p:cTn>
                              </p:par>
                            </p:childTnLst>
                          </p:cTn>
                        </p:par>
                        <p:par>
                          <p:cTn id="23" fill="hold">
                            <p:stCondLst>
                              <p:cond delay="2500"/>
                            </p:stCondLst>
                            <p:childTnLst>
                              <p:par>
                                <p:cTn id="24" presetID="53" presetClass="entr" presetSubtype="16" fill="hold" nodeType="afterEffect">
                                  <p:stCondLst>
                                    <p:cond delay="0"/>
                                  </p:stCondLst>
                                  <p:childTnLst>
                                    <p:set>
                                      <p:cBhvr>
                                        <p:cTn id="25" dur="1" fill="hold">
                                          <p:stCondLst>
                                            <p:cond delay="0"/>
                                          </p:stCondLst>
                                        </p:cTn>
                                        <p:tgtEl>
                                          <p:spTgt spid="61"/>
                                        </p:tgtEl>
                                        <p:attrNameLst>
                                          <p:attrName>style.visibility</p:attrName>
                                        </p:attrNameLst>
                                      </p:cBhvr>
                                      <p:to>
                                        <p:strVal val="visible"/>
                                      </p:to>
                                    </p:set>
                                    <p:anim calcmode="lin" valueType="num">
                                      <p:cBhvr>
                                        <p:cTn id="26" dur="500" fill="hold"/>
                                        <p:tgtEl>
                                          <p:spTgt spid="61"/>
                                        </p:tgtEl>
                                        <p:attrNameLst>
                                          <p:attrName>ppt_w</p:attrName>
                                        </p:attrNameLst>
                                      </p:cBhvr>
                                      <p:tavLst>
                                        <p:tav tm="0">
                                          <p:val>
                                            <p:fltVal val="0"/>
                                          </p:val>
                                        </p:tav>
                                        <p:tav tm="100000">
                                          <p:val>
                                            <p:strVal val="#ppt_w"/>
                                          </p:val>
                                        </p:tav>
                                      </p:tavLst>
                                    </p:anim>
                                    <p:anim calcmode="lin" valueType="num">
                                      <p:cBhvr>
                                        <p:cTn id="27" dur="500" fill="hold"/>
                                        <p:tgtEl>
                                          <p:spTgt spid="61"/>
                                        </p:tgtEl>
                                        <p:attrNameLst>
                                          <p:attrName>ppt_h</p:attrName>
                                        </p:attrNameLst>
                                      </p:cBhvr>
                                      <p:tavLst>
                                        <p:tav tm="0">
                                          <p:val>
                                            <p:fltVal val="0"/>
                                          </p:val>
                                        </p:tav>
                                        <p:tav tm="100000">
                                          <p:val>
                                            <p:strVal val="#ppt_h"/>
                                          </p:val>
                                        </p:tav>
                                      </p:tavLst>
                                    </p:anim>
                                    <p:animEffect transition="in" filter="fade">
                                      <p:cBhvr>
                                        <p:cTn id="28" dur="500"/>
                                        <p:tgtEl>
                                          <p:spTgt spid="61"/>
                                        </p:tgtEl>
                                      </p:cBhvr>
                                    </p:animEffect>
                                  </p:childTnLst>
                                </p:cTn>
                              </p:par>
                            </p:childTnLst>
                          </p:cTn>
                        </p:par>
                        <p:par>
                          <p:cTn id="29" fill="hold">
                            <p:stCondLst>
                              <p:cond delay="3000"/>
                            </p:stCondLst>
                            <p:childTnLst>
                              <p:par>
                                <p:cTn id="30" presetID="53" presetClass="entr" presetSubtype="16" fill="hold"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fltVal val="0"/>
                                          </p:val>
                                        </p:tav>
                                        <p:tav tm="100000">
                                          <p:val>
                                            <p:strVal val="#ppt_w"/>
                                          </p:val>
                                        </p:tav>
                                      </p:tavLst>
                                    </p:anim>
                                    <p:anim calcmode="lin" valueType="num">
                                      <p:cBhvr>
                                        <p:cTn id="33" dur="500" fill="hold"/>
                                        <p:tgtEl>
                                          <p:spTgt spid="65"/>
                                        </p:tgtEl>
                                        <p:attrNameLst>
                                          <p:attrName>ppt_h</p:attrName>
                                        </p:attrNameLst>
                                      </p:cBhvr>
                                      <p:tavLst>
                                        <p:tav tm="0">
                                          <p:val>
                                            <p:fltVal val="0"/>
                                          </p:val>
                                        </p:tav>
                                        <p:tav tm="100000">
                                          <p:val>
                                            <p:strVal val="#ppt_h"/>
                                          </p:val>
                                        </p:tav>
                                      </p:tavLst>
                                    </p:anim>
                                    <p:animEffect transition="in" filter="fade">
                                      <p:cBhvr>
                                        <p:cTn id="34" dur="500"/>
                                        <p:tgtEl>
                                          <p:spTgt spid="65"/>
                                        </p:tgtEl>
                                      </p:cBhvr>
                                    </p:animEffect>
                                  </p:childTnLst>
                                </p:cTn>
                              </p:par>
                            </p:childTnLst>
                          </p:cTn>
                        </p:par>
                        <p:par>
                          <p:cTn id="35" fill="hold">
                            <p:stCondLst>
                              <p:cond delay="3500"/>
                            </p:stCondLst>
                            <p:childTnLst>
                              <p:par>
                                <p:cTn id="36" presetID="53" presetClass="entr" presetSubtype="16" fill="hold" nodeType="afterEffect">
                                  <p:stCondLst>
                                    <p:cond delay="0"/>
                                  </p:stCondLst>
                                  <p:childTnLst>
                                    <p:set>
                                      <p:cBhvr>
                                        <p:cTn id="37" dur="1" fill="hold">
                                          <p:stCondLst>
                                            <p:cond delay="0"/>
                                          </p:stCondLst>
                                        </p:cTn>
                                        <p:tgtEl>
                                          <p:spTgt spid="68"/>
                                        </p:tgtEl>
                                        <p:attrNameLst>
                                          <p:attrName>style.visibility</p:attrName>
                                        </p:attrNameLst>
                                      </p:cBhvr>
                                      <p:to>
                                        <p:strVal val="visible"/>
                                      </p:to>
                                    </p:set>
                                    <p:anim calcmode="lin" valueType="num">
                                      <p:cBhvr>
                                        <p:cTn id="38" dur="500" fill="hold"/>
                                        <p:tgtEl>
                                          <p:spTgt spid="68"/>
                                        </p:tgtEl>
                                        <p:attrNameLst>
                                          <p:attrName>ppt_w</p:attrName>
                                        </p:attrNameLst>
                                      </p:cBhvr>
                                      <p:tavLst>
                                        <p:tav tm="0">
                                          <p:val>
                                            <p:fltVal val="0"/>
                                          </p:val>
                                        </p:tav>
                                        <p:tav tm="100000">
                                          <p:val>
                                            <p:strVal val="#ppt_w"/>
                                          </p:val>
                                        </p:tav>
                                      </p:tavLst>
                                    </p:anim>
                                    <p:anim calcmode="lin" valueType="num">
                                      <p:cBhvr>
                                        <p:cTn id="39" dur="500" fill="hold"/>
                                        <p:tgtEl>
                                          <p:spTgt spid="68"/>
                                        </p:tgtEl>
                                        <p:attrNameLst>
                                          <p:attrName>ppt_h</p:attrName>
                                        </p:attrNameLst>
                                      </p:cBhvr>
                                      <p:tavLst>
                                        <p:tav tm="0">
                                          <p:val>
                                            <p:fltVal val="0"/>
                                          </p:val>
                                        </p:tav>
                                        <p:tav tm="100000">
                                          <p:val>
                                            <p:strVal val="#ppt_h"/>
                                          </p:val>
                                        </p:tav>
                                      </p:tavLst>
                                    </p:anim>
                                    <p:animEffect transition="in" filter="fade">
                                      <p:cBhvr>
                                        <p:cTn id="40" dur="500"/>
                                        <p:tgtEl>
                                          <p:spTgt spid="68"/>
                                        </p:tgtEl>
                                      </p:cBhvr>
                                    </p:animEffect>
                                  </p:childTnLst>
                                </p:cTn>
                              </p:par>
                            </p:childTnLst>
                          </p:cTn>
                        </p:par>
                        <p:par>
                          <p:cTn id="41" fill="hold">
                            <p:stCondLst>
                              <p:cond delay="4000"/>
                            </p:stCondLst>
                            <p:childTnLst>
                              <p:par>
                                <p:cTn id="42" presetID="53" presetClass="entr" presetSubtype="16" fill="hold" nodeType="afterEffect">
                                  <p:stCondLst>
                                    <p:cond delay="0"/>
                                  </p:stCondLst>
                                  <p:childTnLst>
                                    <p:set>
                                      <p:cBhvr>
                                        <p:cTn id="43" dur="1" fill="hold">
                                          <p:stCondLst>
                                            <p:cond delay="0"/>
                                          </p:stCondLst>
                                        </p:cTn>
                                        <p:tgtEl>
                                          <p:spTgt spid="73"/>
                                        </p:tgtEl>
                                        <p:attrNameLst>
                                          <p:attrName>style.visibility</p:attrName>
                                        </p:attrNameLst>
                                      </p:cBhvr>
                                      <p:to>
                                        <p:strVal val="visible"/>
                                      </p:to>
                                    </p:set>
                                    <p:anim calcmode="lin" valueType="num">
                                      <p:cBhvr>
                                        <p:cTn id="44" dur="500" fill="hold"/>
                                        <p:tgtEl>
                                          <p:spTgt spid="73"/>
                                        </p:tgtEl>
                                        <p:attrNameLst>
                                          <p:attrName>ppt_w</p:attrName>
                                        </p:attrNameLst>
                                      </p:cBhvr>
                                      <p:tavLst>
                                        <p:tav tm="0">
                                          <p:val>
                                            <p:fltVal val="0"/>
                                          </p:val>
                                        </p:tav>
                                        <p:tav tm="100000">
                                          <p:val>
                                            <p:strVal val="#ppt_w"/>
                                          </p:val>
                                        </p:tav>
                                      </p:tavLst>
                                    </p:anim>
                                    <p:anim calcmode="lin" valueType="num">
                                      <p:cBhvr>
                                        <p:cTn id="45" dur="500" fill="hold"/>
                                        <p:tgtEl>
                                          <p:spTgt spid="73"/>
                                        </p:tgtEl>
                                        <p:attrNameLst>
                                          <p:attrName>ppt_h</p:attrName>
                                        </p:attrNameLst>
                                      </p:cBhvr>
                                      <p:tavLst>
                                        <p:tav tm="0">
                                          <p:val>
                                            <p:fltVal val="0"/>
                                          </p:val>
                                        </p:tav>
                                        <p:tav tm="100000">
                                          <p:val>
                                            <p:strVal val="#ppt_h"/>
                                          </p:val>
                                        </p:tav>
                                      </p:tavLst>
                                    </p:anim>
                                    <p:animEffect transition="in" filter="fade">
                                      <p:cBhvr>
                                        <p:cTn id="46"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6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txBox="1">
            <a:spLocks/>
          </p:cNvSpPr>
          <p:nvPr/>
        </p:nvSpPr>
        <p:spPr>
          <a:xfrm>
            <a:off x="3737523" y="6132847"/>
            <a:ext cx="6127845" cy="725153"/>
          </a:xfrm>
          <a:prstGeom prst="rect">
            <a:avLst/>
          </a:prstGeom>
        </p:spPr>
        <p:txBody>
          <a:bodyPr/>
          <a:lstStyle/>
          <a:p>
            <a:pPr marL="514350" lvl="0" indent="-514350" algn="ctr">
              <a:lnSpc>
                <a:spcPct val="90000"/>
              </a:lnSpc>
              <a:spcBef>
                <a:spcPct val="0"/>
              </a:spcBef>
              <a:buFont typeface="+mj-lt"/>
              <a:buAutoNum type="arabicPeriod"/>
              <a:defRPr/>
            </a:pPr>
            <a:r>
              <a:rPr lang="zh-CN" altLang="en-US" sz="2800" b="1" dirty="0">
                <a:solidFill>
                  <a:srgbClr val="FFFF00"/>
                </a:solidFill>
                <a:cs typeface="+mn-ea"/>
                <a:sym typeface="+mn-lt"/>
              </a:rPr>
              <a:t>人的因素</a:t>
            </a:r>
          </a:p>
        </p:txBody>
      </p:sp>
      <p:graphicFrame>
        <p:nvGraphicFramePr>
          <p:cNvPr id="37" name="图示 36">
            <a:extLst>
              <a:ext uri="{FF2B5EF4-FFF2-40B4-BE49-F238E27FC236}">
                <a16:creationId xmlns:a16="http://schemas.microsoft.com/office/drawing/2014/main" id="{C3FE7396-50B8-45D7-9782-60A25D7070F2}"/>
              </a:ext>
            </a:extLst>
          </p:cNvPr>
          <p:cNvGraphicFramePr/>
          <p:nvPr>
            <p:extLst>
              <p:ext uri="{D42A27DB-BD31-4B8C-83A1-F6EECF244321}">
                <p14:modId xmlns:p14="http://schemas.microsoft.com/office/powerpoint/2010/main" val="3737910226"/>
              </p:ext>
            </p:extLst>
          </p:nvPr>
        </p:nvGraphicFramePr>
        <p:xfrm>
          <a:off x="-174308" y="267122"/>
          <a:ext cx="12084204" cy="52220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3" name="组合 12">
            <a:extLst>
              <a:ext uri="{FF2B5EF4-FFF2-40B4-BE49-F238E27FC236}">
                <a16:creationId xmlns:a16="http://schemas.microsoft.com/office/drawing/2014/main" id="{AACBD454-98FE-447C-A6CD-E05F8FA7C522}"/>
              </a:ext>
            </a:extLst>
          </p:cNvPr>
          <p:cNvGrpSpPr/>
          <p:nvPr/>
        </p:nvGrpSpPr>
        <p:grpSpPr>
          <a:xfrm>
            <a:off x="-125456" y="-34628"/>
            <a:ext cx="2923946" cy="879734"/>
            <a:chOff x="-125456" y="-34628"/>
            <a:chExt cx="2923946" cy="879734"/>
          </a:xfrm>
        </p:grpSpPr>
        <p:grpSp>
          <p:nvGrpSpPr>
            <p:cNvPr id="14" name="组合 13"/>
            <p:cNvGrpSpPr/>
            <p:nvPr/>
          </p:nvGrpSpPr>
          <p:grpSpPr>
            <a:xfrm>
              <a:off x="0" y="166370"/>
              <a:ext cx="2798490" cy="475074"/>
              <a:chOff x="0" y="166370"/>
              <a:chExt cx="2798490" cy="475074"/>
            </a:xfrm>
          </p:grpSpPr>
          <p:sp>
            <p:nvSpPr>
              <p:cNvPr id="17" name="圆角矩形 2"/>
              <p:cNvSpPr/>
              <p:nvPr/>
            </p:nvSpPr>
            <p:spPr>
              <a:xfrm>
                <a:off x="0" y="169035"/>
                <a:ext cx="2798490"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8" name="矩形 17"/>
              <p:cNvSpPr/>
              <p:nvPr/>
            </p:nvSpPr>
            <p:spPr>
              <a:xfrm>
                <a:off x="386562" y="166370"/>
                <a:ext cx="2411928" cy="461665"/>
              </a:xfrm>
              <a:prstGeom prst="rect">
                <a:avLst/>
              </a:prstGeom>
            </p:spPr>
            <p:txBody>
              <a:bodyPr wrap="square">
                <a:spAutoFit/>
              </a:bodyPr>
              <a:lstStyle/>
              <a:p>
                <a:pPr algn="ctr">
                  <a:spcBef>
                    <a:spcPct val="20000"/>
                  </a:spcBef>
                </a:pPr>
                <a:r>
                  <a:rPr kumimoji="1" lang="zh-CN" altLang="en-US" sz="2400" b="1" dirty="0">
                    <a:solidFill>
                      <a:srgbClr val="3DA4C3"/>
                    </a:solidFill>
                    <a:cs typeface="+mn-ea"/>
                    <a:sym typeface="+mn-lt"/>
                  </a:rPr>
                  <a:t>危险有害因素</a:t>
                </a:r>
              </a:p>
            </p:txBody>
          </p:sp>
        </p:grpSp>
        <p:pic>
          <p:nvPicPr>
            <p:cNvPr id="16" name="图片 15">
              <a:extLst>
                <a:ext uri="{FF2B5EF4-FFF2-40B4-BE49-F238E27FC236}">
                  <a16:creationId xmlns:a16="http://schemas.microsoft.com/office/drawing/2014/main" id="{75962DD1-252A-4CD6-A34B-7F935030C6C5}"/>
                </a:ext>
              </a:extLst>
            </p:cNvPr>
            <p:cNvPicPr>
              <a:picLocks noChangeAspect="1"/>
            </p:cNvPicPr>
            <p:nvPr/>
          </p:nvPicPr>
          <p:blipFill>
            <a:blip r:embed="rId7"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spTree>
    <p:extLst>
      <p:ext uri="{BB962C8B-B14F-4D97-AF65-F5344CB8AC3E}">
        <p14:creationId xmlns:p14="http://schemas.microsoft.com/office/powerpoint/2010/main" val="3151108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wipe(left)">
                                      <p:cBhvr>
                                        <p:cTn id="12" dur="500"/>
                                        <p:tgtEl>
                                          <p:spTgt spid="37"/>
                                        </p:tgtEl>
                                      </p:cBhvr>
                                    </p:animEffect>
                                  </p:childTnLst>
                                </p:cTn>
                              </p:par>
                              <p:par>
                                <p:cTn id="13" presetID="26"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290">
                                          <p:stCondLst>
                                            <p:cond delay="0"/>
                                          </p:stCondLst>
                                        </p:cTn>
                                        <p:tgtEl>
                                          <p:spTgt spid="2"/>
                                        </p:tgtEl>
                                      </p:cBhvr>
                                    </p:animEffect>
                                    <p:anim calcmode="lin" valueType="num">
                                      <p:cBhvr>
                                        <p:cTn id="16"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19"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20"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21" dur="13">
                                          <p:stCondLst>
                                            <p:cond delay="325"/>
                                          </p:stCondLst>
                                        </p:cTn>
                                        <p:tgtEl>
                                          <p:spTgt spid="2"/>
                                        </p:tgtEl>
                                      </p:cBhvr>
                                      <p:to x="100000" y="60000"/>
                                    </p:animScale>
                                    <p:animScale>
                                      <p:cBhvr>
                                        <p:cTn id="22" dur="83" decel="50000">
                                          <p:stCondLst>
                                            <p:cond delay="338"/>
                                          </p:stCondLst>
                                        </p:cTn>
                                        <p:tgtEl>
                                          <p:spTgt spid="2"/>
                                        </p:tgtEl>
                                      </p:cBhvr>
                                      <p:to x="100000" y="100000"/>
                                    </p:animScale>
                                    <p:animScale>
                                      <p:cBhvr>
                                        <p:cTn id="23" dur="13">
                                          <p:stCondLst>
                                            <p:cond delay="656"/>
                                          </p:stCondLst>
                                        </p:cTn>
                                        <p:tgtEl>
                                          <p:spTgt spid="2"/>
                                        </p:tgtEl>
                                      </p:cBhvr>
                                      <p:to x="100000" y="80000"/>
                                    </p:animScale>
                                    <p:animScale>
                                      <p:cBhvr>
                                        <p:cTn id="24" dur="83" decel="50000">
                                          <p:stCondLst>
                                            <p:cond delay="669"/>
                                          </p:stCondLst>
                                        </p:cTn>
                                        <p:tgtEl>
                                          <p:spTgt spid="2"/>
                                        </p:tgtEl>
                                      </p:cBhvr>
                                      <p:to x="100000" y="100000"/>
                                    </p:animScale>
                                    <p:animScale>
                                      <p:cBhvr>
                                        <p:cTn id="25" dur="13">
                                          <p:stCondLst>
                                            <p:cond delay="821"/>
                                          </p:stCondLst>
                                        </p:cTn>
                                        <p:tgtEl>
                                          <p:spTgt spid="2"/>
                                        </p:tgtEl>
                                      </p:cBhvr>
                                      <p:to x="100000" y="90000"/>
                                    </p:animScale>
                                    <p:animScale>
                                      <p:cBhvr>
                                        <p:cTn id="26" dur="83" decel="50000">
                                          <p:stCondLst>
                                            <p:cond delay="834"/>
                                          </p:stCondLst>
                                        </p:cTn>
                                        <p:tgtEl>
                                          <p:spTgt spid="2"/>
                                        </p:tgtEl>
                                      </p:cBhvr>
                                      <p:to x="100000" y="100000"/>
                                    </p:animScale>
                                    <p:animScale>
                                      <p:cBhvr>
                                        <p:cTn id="27" dur="13">
                                          <p:stCondLst>
                                            <p:cond delay="904"/>
                                          </p:stCondLst>
                                        </p:cTn>
                                        <p:tgtEl>
                                          <p:spTgt spid="2"/>
                                        </p:tgtEl>
                                      </p:cBhvr>
                                      <p:to x="100000" y="95000"/>
                                    </p:animScale>
                                    <p:animScale>
                                      <p:cBhvr>
                                        <p:cTn id="28" dur="83" decel="50000">
                                          <p:stCondLst>
                                            <p:cond delay="917"/>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7"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txBox="1">
            <a:spLocks/>
          </p:cNvSpPr>
          <p:nvPr/>
        </p:nvSpPr>
        <p:spPr>
          <a:xfrm>
            <a:off x="3535392" y="6019800"/>
            <a:ext cx="6127845" cy="725153"/>
          </a:xfrm>
          <a:prstGeom prst="rect">
            <a:avLst/>
          </a:prstGeom>
        </p:spPr>
        <p:txBody>
          <a:bodyPr/>
          <a:lstStyle/>
          <a:p>
            <a:pPr marL="514350" lvl="0" indent="-514350" algn="ctr">
              <a:lnSpc>
                <a:spcPct val="90000"/>
              </a:lnSpc>
              <a:spcBef>
                <a:spcPct val="0"/>
              </a:spcBef>
              <a:buFont typeface="+mj-lt"/>
              <a:buAutoNum type="arabicPeriod"/>
              <a:defRPr/>
            </a:pPr>
            <a:r>
              <a:rPr lang="zh-CN" altLang="en-US" sz="2800" b="1" dirty="0">
                <a:solidFill>
                  <a:srgbClr val="FFFF00"/>
                </a:solidFill>
                <a:cs typeface="+mn-ea"/>
                <a:sym typeface="+mn-lt"/>
              </a:rPr>
              <a:t>人的因素</a:t>
            </a:r>
          </a:p>
        </p:txBody>
      </p:sp>
      <p:graphicFrame>
        <p:nvGraphicFramePr>
          <p:cNvPr id="8" name="图示 7">
            <a:extLst>
              <a:ext uri="{FF2B5EF4-FFF2-40B4-BE49-F238E27FC236}">
                <a16:creationId xmlns:a16="http://schemas.microsoft.com/office/drawing/2014/main" id="{0045FCCA-E9E8-4BC4-B8C2-A2B62C387E4A}"/>
              </a:ext>
            </a:extLst>
          </p:cNvPr>
          <p:cNvGraphicFramePr/>
          <p:nvPr>
            <p:extLst>
              <p:ext uri="{D42A27DB-BD31-4B8C-83A1-F6EECF244321}">
                <p14:modId xmlns:p14="http://schemas.microsoft.com/office/powerpoint/2010/main" val="164532317"/>
              </p:ext>
            </p:extLst>
          </p:nvPr>
        </p:nvGraphicFramePr>
        <p:xfrm>
          <a:off x="1805455" y="-217251"/>
          <a:ext cx="8124678" cy="63561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9" name="组合 8">
            <a:extLst>
              <a:ext uri="{FF2B5EF4-FFF2-40B4-BE49-F238E27FC236}">
                <a16:creationId xmlns:a16="http://schemas.microsoft.com/office/drawing/2014/main" id="{AACBD454-98FE-447C-A6CD-E05F8FA7C522}"/>
              </a:ext>
            </a:extLst>
          </p:cNvPr>
          <p:cNvGrpSpPr/>
          <p:nvPr/>
        </p:nvGrpSpPr>
        <p:grpSpPr>
          <a:xfrm>
            <a:off x="-125456" y="-34628"/>
            <a:ext cx="2923946" cy="879734"/>
            <a:chOff x="-125456" y="-34628"/>
            <a:chExt cx="2923946" cy="879734"/>
          </a:xfrm>
        </p:grpSpPr>
        <p:grpSp>
          <p:nvGrpSpPr>
            <p:cNvPr id="13" name="组合 12"/>
            <p:cNvGrpSpPr/>
            <p:nvPr/>
          </p:nvGrpSpPr>
          <p:grpSpPr>
            <a:xfrm>
              <a:off x="0" y="166370"/>
              <a:ext cx="2798490" cy="475074"/>
              <a:chOff x="0" y="166370"/>
              <a:chExt cx="2798490" cy="475074"/>
            </a:xfrm>
          </p:grpSpPr>
          <p:sp>
            <p:nvSpPr>
              <p:cNvPr id="17" name="圆角矩形 2"/>
              <p:cNvSpPr/>
              <p:nvPr/>
            </p:nvSpPr>
            <p:spPr>
              <a:xfrm>
                <a:off x="0" y="169035"/>
                <a:ext cx="2798490"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8" name="矩形 17"/>
              <p:cNvSpPr/>
              <p:nvPr/>
            </p:nvSpPr>
            <p:spPr>
              <a:xfrm>
                <a:off x="386562" y="166370"/>
                <a:ext cx="2411928" cy="461665"/>
              </a:xfrm>
              <a:prstGeom prst="rect">
                <a:avLst/>
              </a:prstGeom>
            </p:spPr>
            <p:txBody>
              <a:bodyPr wrap="square">
                <a:spAutoFit/>
              </a:bodyPr>
              <a:lstStyle/>
              <a:p>
                <a:pPr algn="ctr">
                  <a:spcBef>
                    <a:spcPct val="20000"/>
                  </a:spcBef>
                </a:pPr>
                <a:r>
                  <a:rPr kumimoji="1" lang="zh-CN" altLang="en-US" sz="2400" b="1" dirty="0">
                    <a:solidFill>
                      <a:srgbClr val="3DA4C3"/>
                    </a:solidFill>
                    <a:cs typeface="+mn-ea"/>
                    <a:sym typeface="+mn-lt"/>
                  </a:rPr>
                  <a:t>危险有害因素</a:t>
                </a:r>
              </a:p>
            </p:txBody>
          </p:sp>
        </p:grpSp>
        <p:pic>
          <p:nvPicPr>
            <p:cNvPr id="14" name="图片 13">
              <a:extLst>
                <a:ext uri="{FF2B5EF4-FFF2-40B4-BE49-F238E27FC236}">
                  <a16:creationId xmlns:a16="http://schemas.microsoft.com/office/drawing/2014/main" id="{75962DD1-252A-4CD6-A34B-7F935030C6C5}"/>
                </a:ext>
              </a:extLst>
            </p:cNvPr>
            <p:cNvPicPr>
              <a:picLocks noChangeAspect="1"/>
            </p:cNvPicPr>
            <p:nvPr/>
          </p:nvPicPr>
          <p:blipFill>
            <a:blip r:embed="rId7"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mc:AlternateContent xmlns:mc="http://schemas.openxmlformats.org/markup-compatibility/2006" xmlns:p14="http://schemas.microsoft.com/office/powerpoint/2010/main">
        <mc:Choice Requires="p14">
          <p:contentPart p14:bwMode="auto" r:id="rId8">
            <p14:nvContentPartPr>
              <p14:cNvPr id="3" name="墨迹 2"/>
              <p14:cNvContentPartPr/>
              <p14:nvPr/>
            </p14:nvContentPartPr>
            <p14:xfrm>
              <a:off x="6667560" y="4013280"/>
              <a:ext cx="360" cy="360"/>
            </p14:xfrm>
          </p:contentPart>
        </mc:Choice>
        <mc:Fallback xmlns="">
          <p:pic>
            <p:nvPicPr>
              <p:cNvPr id="3" name="墨迹 2"/>
              <p:cNvPicPr/>
              <p:nvPr/>
            </p:nvPicPr>
            <p:blipFill>
              <a:blip r:embed="rId9"/>
              <a:stretch>
                <a:fillRect/>
              </a:stretch>
            </p:blipFill>
            <p:spPr>
              <a:xfrm>
                <a:off x="6658200" y="4003920"/>
                <a:ext cx="19080" cy="19080"/>
              </a:xfrm>
              <a:prstGeom prst="rect">
                <a:avLst/>
              </a:prstGeom>
            </p:spPr>
          </p:pic>
        </mc:Fallback>
      </mc:AlternateContent>
    </p:spTree>
    <p:extLst>
      <p:ext uri="{BB962C8B-B14F-4D97-AF65-F5344CB8AC3E}">
        <p14:creationId xmlns:p14="http://schemas.microsoft.com/office/powerpoint/2010/main" val="2082207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par>
                                <p:cTn id="13" presetID="26"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290">
                                          <p:stCondLst>
                                            <p:cond delay="0"/>
                                          </p:stCondLst>
                                        </p:cTn>
                                        <p:tgtEl>
                                          <p:spTgt spid="2"/>
                                        </p:tgtEl>
                                      </p:cBhvr>
                                    </p:animEffect>
                                    <p:anim calcmode="lin" valueType="num">
                                      <p:cBhvr>
                                        <p:cTn id="16"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19"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20"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21" dur="13">
                                          <p:stCondLst>
                                            <p:cond delay="325"/>
                                          </p:stCondLst>
                                        </p:cTn>
                                        <p:tgtEl>
                                          <p:spTgt spid="2"/>
                                        </p:tgtEl>
                                      </p:cBhvr>
                                      <p:to x="100000" y="60000"/>
                                    </p:animScale>
                                    <p:animScale>
                                      <p:cBhvr>
                                        <p:cTn id="22" dur="83" decel="50000">
                                          <p:stCondLst>
                                            <p:cond delay="338"/>
                                          </p:stCondLst>
                                        </p:cTn>
                                        <p:tgtEl>
                                          <p:spTgt spid="2"/>
                                        </p:tgtEl>
                                      </p:cBhvr>
                                      <p:to x="100000" y="100000"/>
                                    </p:animScale>
                                    <p:animScale>
                                      <p:cBhvr>
                                        <p:cTn id="23" dur="13">
                                          <p:stCondLst>
                                            <p:cond delay="656"/>
                                          </p:stCondLst>
                                        </p:cTn>
                                        <p:tgtEl>
                                          <p:spTgt spid="2"/>
                                        </p:tgtEl>
                                      </p:cBhvr>
                                      <p:to x="100000" y="80000"/>
                                    </p:animScale>
                                    <p:animScale>
                                      <p:cBhvr>
                                        <p:cTn id="24" dur="83" decel="50000">
                                          <p:stCondLst>
                                            <p:cond delay="669"/>
                                          </p:stCondLst>
                                        </p:cTn>
                                        <p:tgtEl>
                                          <p:spTgt spid="2"/>
                                        </p:tgtEl>
                                      </p:cBhvr>
                                      <p:to x="100000" y="100000"/>
                                    </p:animScale>
                                    <p:animScale>
                                      <p:cBhvr>
                                        <p:cTn id="25" dur="13">
                                          <p:stCondLst>
                                            <p:cond delay="821"/>
                                          </p:stCondLst>
                                        </p:cTn>
                                        <p:tgtEl>
                                          <p:spTgt spid="2"/>
                                        </p:tgtEl>
                                      </p:cBhvr>
                                      <p:to x="100000" y="90000"/>
                                    </p:animScale>
                                    <p:animScale>
                                      <p:cBhvr>
                                        <p:cTn id="26" dur="83" decel="50000">
                                          <p:stCondLst>
                                            <p:cond delay="834"/>
                                          </p:stCondLst>
                                        </p:cTn>
                                        <p:tgtEl>
                                          <p:spTgt spid="2"/>
                                        </p:tgtEl>
                                      </p:cBhvr>
                                      <p:to x="100000" y="100000"/>
                                    </p:animScale>
                                    <p:animScale>
                                      <p:cBhvr>
                                        <p:cTn id="27" dur="13">
                                          <p:stCondLst>
                                            <p:cond delay="904"/>
                                          </p:stCondLst>
                                        </p:cTn>
                                        <p:tgtEl>
                                          <p:spTgt spid="2"/>
                                        </p:tgtEl>
                                      </p:cBhvr>
                                      <p:to x="100000" y="95000"/>
                                    </p:animScale>
                                    <p:animScale>
                                      <p:cBhvr>
                                        <p:cTn id="28" dur="83" decel="50000">
                                          <p:stCondLst>
                                            <p:cond delay="917"/>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a:extLst>
              <a:ext uri="{FF2B5EF4-FFF2-40B4-BE49-F238E27FC236}">
                <a16:creationId xmlns:a16="http://schemas.microsoft.com/office/drawing/2014/main" id="{CB86857B-C3DF-4927-8538-08C10B2EFF6F}"/>
              </a:ext>
            </a:extLst>
          </p:cNvPr>
          <p:cNvGrpSpPr/>
          <p:nvPr/>
        </p:nvGrpSpPr>
        <p:grpSpPr>
          <a:xfrm>
            <a:off x="540800" y="1190451"/>
            <a:ext cx="6653406" cy="1036638"/>
            <a:chOff x="1804988" y="1620839"/>
            <a:chExt cx="6653406" cy="1036638"/>
          </a:xfrm>
          <a:effectLst>
            <a:outerShdw blurRad="50800" dist="38100" dir="2700000" algn="tl" rotWithShape="0">
              <a:prstClr val="black">
                <a:alpha val="40000"/>
              </a:prstClr>
            </a:outerShdw>
          </a:effectLst>
        </p:grpSpPr>
        <p:grpSp>
          <p:nvGrpSpPr>
            <p:cNvPr id="59" name="Group 4">
              <a:extLst>
                <a:ext uri="{FF2B5EF4-FFF2-40B4-BE49-F238E27FC236}">
                  <a16:creationId xmlns:a16="http://schemas.microsoft.com/office/drawing/2014/main" id="{5980B46D-B759-48A3-AA97-58420FD42D31}"/>
                </a:ext>
              </a:extLst>
            </p:cNvPr>
            <p:cNvGrpSpPr>
              <a:grpSpLocks noChangeAspect="1"/>
            </p:cNvGrpSpPr>
            <p:nvPr/>
          </p:nvGrpSpPr>
          <p:grpSpPr bwMode="auto">
            <a:xfrm>
              <a:off x="1804988" y="1620839"/>
              <a:ext cx="6484938" cy="1036638"/>
              <a:chOff x="1137" y="1021"/>
              <a:chExt cx="4085" cy="653"/>
            </a:xfrm>
          </p:grpSpPr>
          <p:sp>
            <p:nvSpPr>
              <p:cNvPr id="61" name="AutoShape 3">
                <a:extLst>
                  <a:ext uri="{FF2B5EF4-FFF2-40B4-BE49-F238E27FC236}">
                    <a16:creationId xmlns:a16="http://schemas.microsoft.com/office/drawing/2014/main" id="{F82DBD80-6692-4A0A-9321-BED57CB2D493}"/>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7" name="Freeform 20">
                <a:extLst>
                  <a:ext uri="{FF2B5EF4-FFF2-40B4-BE49-F238E27FC236}">
                    <a16:creationId xmlns:a16="http://schemas.microsoft.com/office/drawing/2014/main" id="{A7540D24-E83F-4179-A514-24D05EC40261}"/>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8" name="Rectangle 21">
                <a:extLst>
                  <a:ext uri="{FF2B5EF4-FFF2-40B4-BE49-F238E27FC236}">
                    <a16:creationId xmlns:a16="http://schemas.microsoft.com/office/drawing/2014/main" id="{D42FAEFE-79B4-43B4-A819-C8AFC7031219}"/>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0" name="Freeform 23">
                <a:extLst>
                  <a:ext uri="{FF2B5EF4-FFF2-40B4-BE49-F238E27FC236}">
                    <a16:creationId xmlns:a16="http://schemas.microsoft.com/office/drawing/2014/main" id="{AFB2205D-ED3F-4CF7-BAE3-66CF52BF1BB9}"/>
                  </a:ext>
                </a:extLst>
              </p:cNvPr>
              <p:cNvSpPr>
                <a:spLocks/>
              </p:cNvSpPr>
              <p:nvPr/>
            </p:nvSpPr>
            <p:spPr bwMode="auto">
              <a:xfrm>
                <a:off x="1160" y="1490"/>
                <a:ext cx="4062"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60" name="矩形 59">
              <a:extLst>
                <a:ext uri="{FF2B5EF4-FFF2-40B4-BE49-F238E27FC236}">
                  <a16:creationId xmlns:a16="http://schemas.microsoft.com/office/drawing/2014/main" id="{9814B479-500B-4F06-98BF-4A1FBF740B79}"/>
                </a:ext>
              </a:extLst>
            </p:cNvPr>
            <p:cNvSpPr/>
            <p:nvPr/>
          </p:nvSpPr>
          <p:spPr>
            <a:xfrm>
              <a:off x="2033237" y="1844360"/>
              <a:ext cx="6425157"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en-US" altLang="zh-CN" sz="2400" b="1" dirty="0">
                  <a:solidFill>
                    <a:schemeClr val="bg1"/>
                  </a:solidFill>
                  <a:effectLst>
                    <a:outerShdw blurRad="38100" dist="38100" dir="2700000" algn="tl">
                      <a:srgbClr val="000000">
                        <a:alpha val="43137"/>
                      </a:srgbClr>
                    </a:outerShdw>
                  </a:effectLst>
                  <a:cs typeface="+mn-ea"/>
                  <a:sym typeface="+mn-lt"/>
                </a:rPr>
                <a:t>GB 6441-1986 《</a:t>
              </a:r>
              <a:r>
                <a:rPr lang="zh-CN" altLang="en-US" sz="2400" b="1" dirty="0">
                  <a:solidFill>
                    <a:schemeClr val="bg1"/>
                  </a:solidFill>
                  <a:effectLst>
                    <a:outerShdw blurRad="38100" dist="38100" dir="2700000" algn="tl">
                      <a:srgbClr val="000000">
                        <a:alpha val="43137"/>
                      </a:srgbClr>
                    </a:outerShdw>
                  </a:effectLst>
                  <a:cs typeface="+mn-ea"/>
                  <a:sym typeface="+mn-lt"/>
                </a:rPr>
                <a:t>企业职工伤亡事故分类标准</a:t>
              </a:r>
              <a:r>
                <a:rPr lang="en-US" altLang="zh-CN" sz="2400" b="1" dirty="0">
                  <a:solidFill>
                    <a:schemeClr val="bg1"/>
                  </a:solidFill>
                  <a:effectLst>
                    <a:outerShdw blurRad="38100" dist="38100" dir="2700000" algn="tl">
                      <a:srgbClr val="000000">
                        <a:alpha val="43137"/>
                      </a:srgbClr>
                    </a:outerShdw>
                  </a:effectLst>
                  <a:cs typeface="+mn-ea"/>
                  <a:sym typeface="+mn-lt"/>
                </a:rPr>
                <a:t>》</a:t>
              </a:r>
            </a:p>
          </p:txBody>
        </p:sp>
      </p:grpSp>
      <p:grpSp>
        <p:nvGrpSpPr>
          <p:cNvPr id="2" name="组合 1"/>
          <p:cNvGrpSpPr/>
          <p:nvPr/>
        </p:nvGrpSpPr>
        <p:grpSpPr>
          <a:xfrm>
            <a:off x="1163229" y="2217535"/>
            <a:ext cx="9801012" cy="3936531"/>
            <a:chOff x="963880" y="2522335"/>
            <a:chExt cx="9801012" cy="3936531"/>
          </a:xfrm>
        </p:grpSpPr>
        <p:grpSp>
          <p:nvGrpSpPr>
            <p:cNvPr id="82" name="组合 81">
              <a:extLst>
                <a:ext uri="{FF2B5EF4-FFF2-40B4-BE49-F238E27FC236}">
                  <a16:creationId xmlns:a16="http://schemas.microsoft.com/office/drawing/2014/main" id="{83CF1D9F-692C-4EDB-99B3-B94DA6BFF51D}"/>
                </a:ext>
              </a:extLst>
            </p:cNvPr>
            <p:cNvGrpSpPr/>
            <p:nvPr/>
          </p:nvGrpSpPr>
          <p:grpSpPr>
            <a:xfrm>
              <a:off x="963880" y="2522335"/>
              <a:ext cx="9801012" cy="3936531"/>
              <a:chOff x="4019549" y="2095499"/>
              <a:chExt cx="9801012" cy="3936531"/>
            </a:xfrm>
          </p:grpSpPr>
          <p:sp>
            <p:nvSpPr>
              <p:cNvPr id="83" name="矩形: 圆角 4">
                <a:extLst>
                  <a:ext uri="{FF2B5EF4-FFF2-40B4-BE49-F238E27FC236}">
                    <a16:creationId xmlns:a16="http://schemas.microsoft.com/office/drawing/2014/main" id="{733F0C0C-64D6-405B-A542-D1332475A369}"/>
                  </a:ext>
                </a:extLst>
              </p:cNvPr>
              <p:cNvSpPr/>
              <p:nvPr/>
            </p:nvSpPr>
            <p:spPr>
              <a:xfrm>
                <a:off x="4019549" y="2095499"/>
                <a:ext cx="9801012" cy="3936531"/>
              </a:xfrm>
              <a:prstGeom prst="roundRect">
                <a:avLst>
                  <a:gd name="adj" fmla="val 4052"/>
                </a:avLst>
              </a:prstGeom>
              <a:solidFill>
                <a:schemeClr val="bg1">
                  <a:lumMod val="95000"/>
                </a:schemeClr>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矩形: 圆角 125">
                <a:extLst>
                  <a:ext uri="{FF2B5EF4-FFF2-40B4-BE49-F238E27FC236}">
                    <a16:creationId xmlns:a16="http://schemas.microsoft.com/office/drawing/2014/main" id="{DA6D21DD-DE7A-43EC-9E73-F9309932F129}"/>
                  </a:ext>
                </a:extLst>
              </p:cNvPr>
              <p:cNvSpPr/>
              <p:nvPr/>
            </p:nvSpPr>
            <p:spPr>
              <a:xfrm>
                <a:off x="4142471" y="2220866"/>
                <a:ext cx="9533711" cy="3705287"/>
              </a:xfrm>
              <a:prstGeom prst="roundRect">
                <a:avLst>
                  <a:gd name="adj" fmla="val 4052"/>
                </a:avLst>
              </a:prstGeom>
              <a:solidFill>
                <a:srgbClr val="3289A4"/>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5" name="Rectangle 2">
                <a:extLst>
                  <a:ext uri="{FF2B5EF4-FFF2-40B4-BE49-F238E27FC236}">
                    <a16:creationId xmlns:a16="http://schemas.microsoft.com/office/drawing/2014/main" id="{AFF4A33D-DCB8-4CC1-89C1-D0085EBDD152}"/>
                  </a:ext>
                </a:extLst>
              </p:cNvPr>
              <p:cNvSpPr txBox="1">
                <a:spLocks noChangeArrowheads="1"/>
              </p:cNvSpPr>
              <p:nvPr/>
            </p:nvSpPr>
            <p:spPr bwMode="auto">
              <a:xfrm>
                <a:off x="4142471" y="2284094"/>
                <a:ext cx="9392096" cy="461665"/>
              </a:xfrm>
              <a:prstGeom prst="rect">
                <a:avLst/>
              </a:prstGeom>
              <a:noFill/>
              <a:ln w="9525">
                <a:noFill/>
                <a:miter lim="800000"/>
                <a:headEnd/>
                <a:tailEnd/>
              </a:ln>
            </p:spPr>
            <p:txBody>
              <a:bodyPr wrap="square">
                <a:spAutoFit/>
              </a:bodyPr>
              <a:lstStyle/>
              <a:p>
                <a:pPr marL="475060" indent="-475060">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综合考虑起因物、导致事故的原因、致伤物和伤害方式等，分为</a:t>
                </a:r>
                <a:r>
                  <a:rPr lang="en-US" altLang="zh-CN" sz="2400" dirty="0">
                    <a:solidFill>
                      <a:schemeClr val="bg1"/>
                    </a:solidFill>
                    <a:effectLst>
                      <a:outerShdw blurRad="38100" dist="38100" dir="2700000" algn="tl">
                        <a:srgbClr val="000000">
                          <a:alpha val="43137"/>
                        </a:srgbClr>
                      </a:outerShdw>
                    </a:effectLst>
                    <a:cs typeface="+mn-ea"/>
                    <a:sym typeface="+mn-lt"/>
                  </a:rPr>
                  <a:t>20</a:t>
                </a:r>
                <a:r>
                  <a:rPr lang="zh-CN" altLang="en-US" sz="2400" dirty="0">
                    <a:solidFill>
                      <a:schemeClr val="bg1"/>
                    </a:solidFill>
                    <a:effectLst>
                      <a:outerShdw blurRad="38100" dist="38100" dir="2700000" algn="tl">
                        <a:srgbClr val="000000">
                          <a:alpha val="43137"/>
                        </a:srgbClr>
                      </a:outerShdw>
                    </a:effectLst>
                    <a:cs typeface="+mn-ea"/>
                    <a:sym typeface="+mn-lt"/>
                  </a:rPr>
                  <a:t>类：</a:t>
                </a:r>
              </a:p>
            </p:txBody>
          </p:sp>
        </p:grpSp>
        <p:sp>
          <p:nvSpPr>
            <p:cNvPr id="88" name="Rectangle 2">
              <a:extLst>
                <a:ext uri="{FF2B5EF4-FFF2-40B4-BE49-F238E27FC236}">
                  <a16:creationId xmlns:a16="http://schemas.microsoft.com/office/drawing/2014/main" id="{AFF4A33D-DCB8-4CC1-89C1-D0085EBDD152}"/>
                </a:ext>
              </a:extLst>
            </p:cNvPr>
            <p:cNvSpPr txBox="1">
              <a:spLocks noChangeArrowheads="1"/>
            </p:cNvSpPr>
            <p:nvPr/>
          </p:nvSpPr>
          <p:spPr bwMode="auto">
            <a:xfrm>
              <a:off x="1189543" y="3191253"/>
              <a:ext cx="2417257" cy="3120854"/>
            </a:xfrm>
            <a:prstGeom prst="rect">
              <a:avLst/>
            </a:prstGeom>
            <a:noFill/>
            <a:ln w="9525">
              <a:noFill/>
              <a:miter lim="800000"/>
              <a:headEnd/>
              <a:tailEnd/>
            </a:ln>
          </p:spPr>
          <p:txBody>
            <a:bodyPr wrap="square">
              <a:spAutoFit/>
            </a:bodyPr>
            <a:lstStyle/>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(1) </a:t>
              </a:r>
              <a:r>
                <a:rPr lang="zh-CN" altLang="en-US" sz="2400" dirty="0">
                  <a:solidFill>
                    <a:schemeClr val="bg1"/>
                  </a:solidFill>
                  <a:effectLst>
                    <a:outerShdw blurRad="38100" dist="38100" dir="2700000" algn="tl">
                      <a:srgbClr val="000000">
                        <a:alpha val="43137"/>
                      </a:srgbClr>
                    </a:outerShdw>
                  </a:effectLst>
                  <a:cs typeface="+mn-ea"/>
                  <a:sym typeface="+mn-lt"/>
                </a:rPr>
                <a:t>物体打击</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(2) </a:t>
              </a:r>
              <a:r>
                <a:rPr lang="zh-CN" altLang="en-US" sz="2400" dirty="0">
                  <a:solidFill>
                    <a:schemeClr val="bg1"/>
                  </a:solidFill>
                  <a:effectLst>
                    <a:outerShdw blurRad="38100" dist="38100" dir="2700000" algn="tl">
                      <a:srgbClr val="000000">
                        <a:alpha val="43137"/>
                      </a:srgbClr>
                    </a:outerShdw>
                  </a:effectLst>
                  <a:cs typeface="+mn-ea"/>
                  <a:sym typeface="+mn-lt"/>
                </a:rPr>
                <a:t>车辆伤害</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(3) </a:t>
              </a:r>
              <a:r>
                <a:rPr lang="zh-CN" altLang="en-US" sz="2400" dirty="0">
                  <a:solidFill>
                    <a:schemeClr val="bg1"/>
                  </a:solidFill>
                  <a:effectLst>
                    <a:outerShdw blurRad="38100" dist="38100" dir="2700000" algn="tl">
                      <a:srgbClr val="000000">
                        <a:alpha val="43137"/>
                      </a:srgbClr>
                    </a:outerShdw>
                  </a:effectLst>
                  <a:cs typeface="+mn-ea"/>
                  <a:sym typeface="+mn-lt"/>
                </a:rPr>
                <a:t>机械伤害</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(4) </a:t>
              </a:r>
              <a:r>
                <a:rPr lang="zh-CN" altLang="en-US" sz="2400" dirty="0">
                  <a:solidFill>
                    <a:schemeClr val="bg1"/>
                  </a:solidFill>
                  <a:effectLst>
                    <a:outerShdw blurRad="38100" dist="38100" dir="2700000" algn="tl">
                      <a:srgbClr val="000000">
                        <a:alpha val="43137"/>
                      </a:srgbClr>
                    </a:outerShdw>
                  </a:effectLst>
                  <a:cs typeface="+mn-ea"/>
                  <a:sym typeface="+mn-lt"/>
                </a:rPr>
                <a:t>起重伤害</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(5) </a:t>
              </a:r>
              <a:r>
                <a:rPr lang="zh-CN" altLang="en-US" sz="2400" dirty="0">
                  <a:solidFill>
                    <a:schemeClr val="bg1"/>
                  </a:solidFill>
                  <a:effectLst>
                    <a:outerShdw blurRad="38100" dist="38100" dir="2700000" algn="tl">
                      <a:srgbClr val="000000">
                        <a:alpha val="43137"/>
                      </a:srgbClr>
                    </a:outerShdw>
                  </a:effectLst>
                  <a:cs typeface="+mn-ea"/>
                  <a:sym typeface="+mn-lt"/>
                </a:rPr>
                <a:t>触电</a:t>
              </a:r>
              <a:endParaRPr lang="en-US" altLang="zh-CN" sz="2400" dirty="0">
                <a:solidFill>
                  <a:schemeClr val="bg1"/>
                </a:solidFill>
                <a:effectLst>
                  <a:outerShdw blurRad="38100" dist="38100" dir="2700000" algn="tl">
                    <a:srgbClr val="000000">
                      <a:alpha val="43137"/>
                    </a:srgbClr>
                  </a:outerShdw>
                </a:effectLst>
                <a:cs typeface="+mn-ea"/>
                <a:sym typeface="+mn-lt"/>
              </a:endParaRP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(6) </a:t>
              </a:r>
              <a:r>
                <a:rPr lang="zh-CN" altLang="en-US" sz="2400" dirty="0">
                  <a:solidFill>
                    <a:schemeClr val="bg1"/>
                  </a:solidFill>
                  <a:effectLst>
                    <a:outerShdw blurRad="38100" dist="38100" dir="2700000" algn="tl">
                      <a:srgbClr val="000000">
                        <a:alpha val="43137"/>
                      </a:srgbClr>
                    </a:outerShdw>
                  </a:effectLst>
                  <a:cs typeface="+mn-ea"/>
                  <a:sym typeface="+mn-lt"/>
                </a:rPr>
                <a:t>淹溺</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(7) </a:t>
              </a:r>
              <a:r>
                <a:rPr lang="zh-CN" altLang="en-US" sz="2400" dirty="0">
                  <a:solidFill>
                    <a:schemeClr val="bg1"/>
                  </a:solidFill>
                  <a:effectLst>
                    <a:outerShdw blurRad="38100" dist="38100" dir="2700000" algn="tl">
                      <a:srgbClr val="000000">
                        <a:alpha val="43137"/>
                      </a:srgbClr>
                    </a:outerShdw>
                  </a:effectLst>
                  <a:cs typeface="+mn-ea"/>
                  <a:sym typeface="+mn-lt"/>
                </a:rPr>
                <a:t>灼烫</a:t>
              </a:r>
            </a:p>
          </p:txBody>
        </p:sp>
        <p:sp>
          <p:nvSpPr>
            <p:cNvPr id="38" name="Rectangle 2">
              <a:extLst>
                <a:ext uri="{FF2B5EF4-FFF2-40B4-BE49-F238E27FC236}">
                  <a16:creationId xmlns:a16="http://schemas.microsoft.com/office/drawing/2014/main" id="{F13C4A26-7139-4853-9C75-0DF33BCFFEB5}"/>
                </a:ext>
              </a:extLst>
            </p:cNvPr>
            <p:cNvSpPr txBox="1">
              <a:spLocks noChangeArrowheads="1"/>
            </p:cNvSpPr>
            <p:nvPr/>
          </p:nvSpPr>
          <p:spPr bwMode="auto">
            <a:xfrm>
              <a:off x="4169116" y="3191253"/>
              <a:ext cx="2417257" cy="3120854"/>
            </a:xfrm>
            <a:prstGeom prst="rect">
              <a:avLst/>
            </a:prstGeom>
            <a:noFill/>
            <a:ln w="9525">
              <a:noFill/>
              <a:miter lim="800000"/>
              <a:headEnd/>
              <a:tailEnd/>
            </a:ln>
          </p:spPr>
          <p:txBody>
            <a:bodyPr wrap="square">
              <a:spAutoFit/>
            </a:bodyPr>
            <a:lstStyle/>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(8) </a:t>
              </a:r>
              <a:r>
                <a:rPr lang="zh-CN" altLang="en-US" sz="2400" dirty="0">
                  <a:solidFill>
                    <a:schemeClr val="bg1"/>
                  </a:solidFill>
                  <a:effectLst>
                    <a:outerShdw blurRad="38100" dist="38100" dir="2700000" algn="tl">
                      <a:srgbClr val="000000">
                        <a:alpha val="43137"/>
                      </a:srgbClr>
                    </a:outerShdw>
                  </a:effectLst>
                  <a:cs typeface="+mn-ea"/>
                  <a:sym typeface="+mn-lt"/>
                </a:rPr>
                <a:t>火灾</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(9) </a:t>
              </a:r>
              <a:r>
                <a:rPr lang="zh-CN" altLang="en-US" sz="2400" dirty="0">
                  <a:solidFill>
                    <a:schemeClr val="bg1"/>
                  </a:solidFill>
                  <a:effectLst>
                    <a:outerShdw blurRad="38100" dist="38100" dir="2700000" algn="tl">
                      <a:srgbClr val="000000">
                        <a:alpha val="43137"/>
                      </a:srgbClr>
                    </a:outerShdw>
                  </a:effectLst>
                  <a:cs typeface="+mn-ea"/>
                  <a:sym typeface="+mn-lt"/>
                </a:rPr>
                <a:t>高处坠落</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(10) </a:t>
              </a:r>
              <a:r>
                <a:rPr lang="zh-CN" altLang="en-US" sz="2400" dirty="0">
                  <a:solidFill>
                    <a:schemeClr val="bg1"/>
                  </a:solidFill>
                  <a:effectLst>
                    <a:outerShdw blurRad="38100" dist="38100" dir="2700000" algn="tl">
                      <a:srgbClr val="000000">
                        <a:alpha val="43137"/>
                      </a:srgbClr>
                    </a:outerShdw>
                  </a:effectLst>
                  <a:cs typeface="+mn-ea"/>
                  <a:sym typeface="+mn-lt"/>
                </a:rPr>
                <a:t>坍塌</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(11) </a:t>
              </a:r>
              <a:r>
                <a:rPr lang="zh-CN" altLang="en-US" sz="2400" dirty="0">
                  <a:solidFill>
                    <a:schemeClr val="bg1"/>
                  </a:solidFill>
                  <a:effectLst>
                    <a:outerShdw blurRad="38100" dist="38100" dir="2700000" algn="tl">
                      <a:srgbClr val="000000">
                        <a:alpha val="43137"/>
                      </a:srgbClr>
                    </a:outerShdw>
                  </a:effectLst>
                  <a:cs typeface="+mn-ea"/>
                  <a:sym typeface="+mn-lt"/>
                </a:rPr>
                <a:t>冒顶片帮</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(12) </a:t>
              </a:r>
              <a:r>
                <a:rPr lang="zh-CN" altLang="en-US" sz="2400" dirty="0">
                  <a:solidFill>
                    <a:schemeClr val="bg1"/>
                  </a:solidFill>
                  <a:effectLst>
                    <a:outerShdw blurRad="38100" dist="38100" dir="2700000" algn="tl">
                      <a:srgbClr val="000000">
                        <a:alpha val="43137"/>
                      </a:srgbClr>
                    </a:outerShdw>
                  </a:effectLst>
                  <a:cs typeface="+mn-ea"/>
                  <a:sym typeface="+mn-lt"/>
                </a:rPr>
                <a:t>透水</a:t>
              </a:r>
              <a:endParaRPr lang="en-US" altLang="zh-CN" sz="2400" dirty="0">
                <a:solidFill>
                  <a:schemeClr val="bg1"/>
                </a:solidFill>
                <a:effectLst>
                  <a:outerShdw blurRad="38100" dist="38100" dir="2700000" algn="tl">
                    <a:srgbClr val="000000">
                      <a:alpha val="43137"/>
                    </a:srgbClr>
                  </a:outerShdw>
                </a:effectLst>
                <a:cs typeface="+mn-ea"/>
                <a:sym typeface="+mn-lt"/>
              </a:endParaRP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(13) </a:t>
              </a:r>
              <a:r>
                <a:rPr lang="zh-CN" altLang="en-US" sz="2400" dirty="0">
                  <a:solidFill>
                    <a:schemeClr val="bg1"/>
                  </a:solidFill>
                  <a:effectLst>
                    <a:outerShdw blurRad="38100" dist="38100" dir="2700000" algn="tl">
                      <a:srgbClr val="000000">
                        <a:alpha val="43137"/>
                      </a:srgbClr>
                    </a:outerShdw>
                  </a:effectLst>
                  <a:cs typeface="+mn-ea"/>
                  <a:sym typeface="+mn-lt"/>
                </a:rPr>
                <a:t>放炮</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(14) </a:t>
              </a:r>
              <a:r>
                <a:rPr lang="zh-CN" altLang="en-US" sz="2400" dirty="0">
                  <a:solidFill>
                    <a:schemeClr val="bg1"/>
                  </a:solidFill>
                  <a:effectLst>
                    <a:outerShdw blurRad="38100" dist="38100" dir="2700000" algn="tl">
                      <a:srgbClr val="000000">
                        <a:alpha val="43137"/>
                      </a:srgbClr>
                    </a:outerShdw>
                  </a:effectLst>
                  <a:cs typeface="+mn-ea"/>
                  <a:sym typeface="+mn-lt"/>
                </a:rPr>
                <a:t>火药爆炸</a:t>
              </a:r>
            </a:p>
          </p:txBody>
        </p:sp>
        <p:sp>
          <p:nvSpPr>
            <p:cNvPr id="39" name="Rectangle 2">
              <a:extLst>
                <a:ext uri="{FF2B5EF4-FFF2-40B4-BE49-F238E27FC236}">
                  <a16:creationId xmlns:a16="http://schemas.microsoft.com/office/drawing/2014/main" id="{380BA6D2-2E24-45FA-AD9D-0BE9A57866A2}"/>
                </a:ext>
              </a:extLst>
            </p:cNvPr>
            <p:cNvSpPr txBox="1">
              <a:spLocks noChangeArrowheads="1"/>
            </p:cNvSpPr>
            <p:nvPr/>
          </p:nvSpPr>
          <p:spPr bwMode="auto">
            <a:xfrm>
              <a:off x="7306155" y="3191253"/>
              <a:ext cx="2674524" cy="2677656"/>
            </a:xfrm>
            <a:prstGeom prst="rect">
              <a:avLst/>
            </a:prstGeom>
            <a:noFill/>
            <a:ln w="9525">
              <a:noFill/>
              <a:miter lim="800000"/>
              <a:headEnd/>
              <a:tailEnd/>
            </a:ln>
          </p:spPr>
          <p:txBody>
            <a:bodyPr wrap="square">
              <a:spAutoFit/>
            </a:bodyPr>
            <a:lstStyle/>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(15) </a:t>
              </a:r>
              <a:r>
                <a:rPr lang="zh-CN" altLang="en-US" sz="2400" dirty="0">
                  <a:solidFill>
                    <a:schemeClr val="bg1"/>
                  </a:solidFill>
                  <a:effectLst>
                    <a:outerShdw blurRad="38100" dist="38100" dir="2700000" algn="tl">
                      <a:srgbClr val="000000">
                        <a:alpha val="43137"/>
                      </a:srgbClr>
                    </a:outerShdw>
                  </a:effectLst>
                  <a:cs typeface="+mn-ea"/>
                  <a:sym typeface="+mn-lt"/>
                </a:rPr>
                <a:t>瓦斯爆炸</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(16) </a:t>
              </a:r>
              <a:r>
                <a:rPr lang="zh-CN" altLang="en-US" sz="2400" dirty="0">
                  <a:solidFill>
                    <a:schemeClr val="bg1"/>
                  </a:solidFill>
                  <a:effectLst>
                    <a:outerShdw blurRad="38100" dist="38100" dir="2700000" algn="tl">
                      <a:srgbClr val="000000">
                        <a:alpha val="43137"/>
                      </a:srgbClr>
                    </a:outerShdw>
                  </a:effectLst>
                  <a:cs typeface="+mn-ea"/>
                  <a:sym typeface="+mn-lt"/>
                </a:rPr>
                <a:t>锅炉爆炸</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(17) </a:t>
              </a:r>
              <a:r>
                <a:rPr lang="zh-CN" altLang="en-US" sz="2400" dirty="0">
                  <a:solidFill>
                    <a:schemeClr val="bg1"/>
                  </a:solidFill>
                  <a:effectLst>
                    <a:outerShdw blurRad="38100" dist="38100" dir="2700000" algn="tl">
                      <a:srgbClr val="000000">
                        <a:alpha val="43137"/>
                      </a:srgbClr>
                    </a:outerShdw>
                  </a:effectLst>
                  <a:cs typeface="+mn-ea"/>
                  <a:sym typeface="+mn-lt"/>
                </a:rPr>
                <a:t>容器爆炸</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(18) </a:t>
              </a:r>
              <a:r>
                <a:rPr lang="zh-CN" altLang="en-US" sz="2400" dirty="0">
                  <a:solidFill>
                    <a:schemeClr val="bg1"/>
                  </a:solidFill>
                  <a:effectLst>
                    <a:outerShdw blurRad="38100" dist="38100" dir="2700000" algn="tl">
                      <a:srgbClr val="000000">
                        <a:alpha val="43137"/>
                      </a:srgbClr>
                    </a:outerShdw>
                  </a:effectLst>
                  <a:cs typeface="+mn-ea"/>
                  <a:sym typeface="+mn-lt"/>
                </a:rPr>
                <a:t>其它爆炸</a:t>
              </a: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(19) </a:t>
              </a:r>
              <a:r>
                <a:rPr lang="zh-CN" altLang="en-US" sz="2400" dirty="0">
                  <a:solidFill>
                    <a:schemeClr val="bg1"/>
                  </a:solidFill>
                  <a:effectLst>
                    <a:outerShdw blurRad="38100" dist="38100" dir="2700000" algn="tl">
                      <a:srgbClr val="000000">
                        <a:alpha val="43137"/>
                      </a:srgbClr>
                    </a:outerShdw>
                  </a:effectLst>
                  <a:cs typeface="+mn-ea"/>
                  <a:sym typeface="+mn-lt"/>
                </a:rPr>
                <a:t>中毒和窒息</a:t>
              </a:r>
              <a:endParaRPr lang="en-US" altLang="zh-CN" sz="2400" dirty="0">
                <a:solidFill>
                  <a:schemeClr val="bg1"/>
                </a:solidFill>
                <a:effectLst>
                  <a:outerShdw blurRad="38100" dist="38100" dir="2700000" algn="tl">
                    <a:srgbClr val="000000">
                      <a:alpha val="43137"/>
                    </a:srgbClr>
                  </a:outerShdw>
                </a:effectLst>
                <a:cs typeface="+mn-ea"/>
                <a:sym typeface="+mn-lt"/>
              </a:endParaRPr>
            </a:p>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en-US" altLang="zh-CN" sz="2400" dirty="0">
                  <a:solidFill>
                    <a:schemeClr val="bg1"/>
                  </a:solidFill>
                  <a:effectLst>
                    <a:outerShdw blurRad="38100" dist="38100" dir="2700000" algn="tl">
                      <a:srgbClr val="000000">
                        <a:alpha val="43137"/>
                      </a:srgbClr>
                    </a:outerShdw>
                  </a:effectLst>
                  <a:cs typeface="+mn-ea"/>
                  <a:sym typeface="+mn-lt"/>
                </a:rPr>
                <a:t>(20) </a:t>
              </a:r>
              <a:r>
                <a:rPr lang="zh-CN" altLang="en-US" sz="2400" dirty="0">
                  <a:solidFill>
                    <a:schemeClr val="bg1"/>
                  </a:solidFill>
                  <a:effectLst>
                    <a:outerShdw blurRad="38100" dist="38100" dir="2700000" algn="tl">
                      <a:srgbClr val="000000">
                        <a:alpha val="43137"/>
                      </a:srgbClr>
                    </a:outerShdw>
                  </a:effectLst>
                  <a:cs typeface="+mn-ea"/>
                  <a:sym typeface="+mn-lt"/>
                </a:rPr>
                <a:t>其它伤害</a:t>
              </a:r>
            </a:p>
          </p:txBody>
        </p:sp>
      </p:grpSp>
      <p:grpSp>
        <p:nvGrpSpPr>
          <p:cNvPr id="23" name="组合 22">
            <a:extLst>
              <a:ext uri="{FF2B5EF4-FFF2-40B4-BE49-F238E27FC236}">
                <a16:creationId xmlns:a16="http://schemas.microsoft.com/office/drawing/2014/main" id="{AACBD454-98FE-447C-A6CD-E05F8FA7C522}"/>
              </a:ext>
            </a:extLst>
          </p:cNvPr>
          <p:cNvGrpSpPr/>
          <p:nvPr/>
        </p:nvGrpSpPr>
        <p:grpSpPr>
          <a:xfrm>
            <a:off x="-125456" y="-34628"/>
            <a:ext cx="2923946" cy="879734"/>
            <a:chOff x="-125456" y="-34628"/>
            <a:chExt cx="2923946" cy="879734"/>
          </a:xfrm>
        </p:grpSpPr>
        <p:grpSp>
          <p:nvGrpSpPr>
            <p:cNvPr id="24" name="组合 23"/>
            <p:cNvGrpSpPr/>
            <p:nvPr/>
          </p:nvGrpSpPr>
          <p:grpSpPr>
            <a:xfrm>
              <a:off x="0" y="166370"/>
              <a:ext cx="2798490" cy="475074"/>
              <a:chOff x="0" y="166370"/>
              <a:chExt cx="2798490" cy="475074"/>
            </a:xfrm>
          </p:grpSpPr>
          <p:sp>
            <p:nvSpPr>
              <p:cNvPr id="30" name="圆角矩形 2"/>
              <p:cNvSpPr/>
              <p:nvPr/>
            </p:nvSpPr>
            <p:spPr>
              <a:xfrm>
                <a:off x="0" y="169035"/>
                <a:ext cx="2798490"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1" name="矩形 30"/>
              <p:cNvSpPr/>
              <p:nvPr/>
            </p:nvSpPr>
            <p:spPr>
              <a:xfrm>
                <a:off x="386562" y="166370"/>
                <a:ext cx="2411928" cy="461665"/>
              </a:xfrm>
              <a:prstGeom prst="rect">
                <a:avLst/>
              </a:prstGeom>
            </p:spPr>
            <p:txBody>
              <a:bodyPr wrap="square">
                <a:spAutoFit/>
              </a:bodyPr>
              <a:lstStyle/>
              <a:p>
                <a:pPr algn="ctr">
                  <a:spcBef>
                    <a:spcPct val="20000"/>
                  </a:spcBef>
                </a:pPr>
                <a:r>
                  <a:rPr kumimoji="1" lang="zh-CN" altLang="en-US" sz="2400" b="1" dirty="0">
                    <a:solidFill>
                      <a:srgbClr val="3DA4C3"/>
                    </a:solidFill>
                    <a:cs typeface="+mn-ea"/>
                    <a:sym typeface="+mn-lt"/>
                  </a:rPr>
                  <a:t>危险有害因素</a:t>
                </a:r>
              </a:p>
            </p:txBody>
          </p:sp>
        </p:grpSp>
        <p:pic>
          <p:nvPicPr>
            <p:cNvPr id="29" name="图片 28">
              <a:extLst>
                <a:ext uri="{FF2B5EF4-FFF2-40B4-BE49-F238E27FC236}">
                  <a16:creationId xmlns:a16="http://schemas.microsoft.com/office/drawing/2014/main" id="{75962DD1-252A-4CD6-A34B-7F935030C6C5}"/>
                </a:ext>
              </a:extLst>
            </p:cNvPr>
            <p:cNvPicPr>
              <a:picLocks noChangeAspect="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spTree>
    <p:extLst>
      <p:ext uri="{BB962C8B-B14F-4D97-AF65-F5344CB8AC3E}">
        <p14:creationId xmlns:p14="http://schemas.microsoft.com/office/powerpoint/2010/main" val="1438435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500" fill="hold"/>
                                        <p:tgtEl>
                                          <p:spTgt spid="58"/>
                                        </p:tgtEl>
                                        <p:attrNameLst>
                                          <p:attrName>ppt_x</p:attrName>
                                        </p:attrNameLst>
                                      </p:cBhvr>
                                      <p:tavLst>
                                        <p:tav tm="0">
                                          <p:val>
                                            <p:strVal val="0-#ppt_w/2"/>
                                          </p:val>
                                        </p:tav>
                                        <p:tav tm="100000">
                                          <p:val>
                                            <p:strVal val="#ppt_x"/>
                                          </p:val>
                                        </p:tav>
                                      </p:tavLst>
                                    </p:anim>
                                    <p:anim calcmode="lin" valueType="num">
                                      <p:cBhvr additive="base">
                                        <p:cTn id="13" dur="500" fill="hold"/>
                                        <p:tgtEl>
                                          <p:spTgt spid="5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0-#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id="{B597C10E-4D6C-4A4C-918E-7AD98E0E58B8}"/>
              </a:ext>
            </a:extLst>
          </p:cNvPr>
          <p:cNvGrpSpPr/>
          <p:nvPr/>
        </p:nvGrpSpPr>
        <p:grpSpPr>
          <a:xfrm>
            <a:off x="6290623" y="1593296"/>
            <a:ext cx="4755518" cy="4733877"/>
            <a:chOff x="963880" y="1622324"/>
            <a:chExt cx="4755518" cy="4733877"/>
          </a:xfrm>
        </p:grpSpPr>
        <p:grpSp>
          <p:nvGrpSpPr>
            <p:cNvPr id="71" name="组合 70">
              <a:extLst>
                <a:ext uri="{FF2B5EF4-FFF2-40B4-BE49-F238E27FC236}">
                  <a16:creationId xmlns:a16="http://schemas.microsoft.com/office/drawing/2014/main" id="{6C78084A-28F4-4586-992A-47B3EAC86CE3}"/>
                </a:ext>
              </a:extLst>
            </p:cNvPr>
            <p:cNvGrpSpPr/>
            <p:nvPr/>
          </p:nvGrpSpPr>
          <p:grpSpPr>
            <a:xfrm>
              <a:off x="963880" y="1622324"/>
              <a:ext cx="4755518" cy="4733877"/>
              <a:chOff x="3622089" y="1340528"/>
              <a:chExt cx="3577701" cy="3561420"/>
            </a:xfrm>
          </p:grpSpPr>
          <p:sp>
            <p:nvSpPr>
              <p:cNvPr id="72" name="圆角矩形 21">
                <a:extLst>
                  <a:ext uri="{FF2B5EF4-FFF2-40B4-BE49-F238E27FC236}">
                    <a16:creationId xmlns:a16="http://schemas.microsoft.com/office/drawing/2014/main" id="{DCF938A6-3124-4B2B-BF20-93944A57D241}"/>
                  </a:ext>
                </a:extLst>
              </p:cNvPr>
              <p:cNvSpPr/>
              <p:nvPr/>
            </p:nvSpPr>
            <p:spPr>
              <a:xfrm>
                <a:off x="3622089" y="1340528"/>
                <a:ext cx="3577701" cy="3561420"/>
              </a:xfrm>
              <a:prstGeom prst="roundRect">
                <a:avLst>
                  <a:gd name="adj" fmla="val 624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圆角矩形 22">
                <a:extLst>
                  <a:ext uri="{FF2B5EF4-FFF2-40B4-BE49-F238E27FC236}">
                    <a16:creationId xmlns:a16="http://schemas.microsoft.com/office/drawing/2014/main" id="{1573A78D-9B20-4683-9866-7EE55587C5E1}"/>
                  </a:ext>
                </a:extLst>
              </p:cNvPr>
              <p:cNvSpPr/>
              <p:nvPr/>
            </p:nvSpPr>
            <p:spPr>
              <a:xfrm>
                <a:off x="3724847" y="1458585"/>
                <a:ext cx="3372184" cy="3340591"/>
              </a:xfrm>
              <a:prstGeom prst="roundRect">
                <a:avLst>
                  <a:gd name="adj" fmla="val 624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圆角矩形 23">
                <a:extLst>
                  <a:ext uri="{FF2B5EF4-FFF2-40B4-BE49-F238E27FC236}">
                    <a16:creationId xmlns:a16="http://schemas.microsoft.com/office/drawing/2014/main" id="{87B27853-3858-40D3-BB27-5831FF2956DC}"/>
                  </a:ext>
                </a:extLst>
              </p:cNvPr>
              <p:cNvSpPr/>
              <p:nvPr/>
            </p:nvSpPr>
            <p:spPr>
              <a:xfrm flipV="1">
                <a:off x="5026094" y="1374247"/>
                <a:ext cx="769689" cy="168676"/>
              </a:xfrm>
              <a:prstGeom prst="roundRect">
                <a:avLst>
                  <a:gd name="adj" fmla="val 42223"/>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圆角矩形 24">
                <a:extLst>
                  <a:ext uri="{FF2B5EF4-FFF2-40B4-BE49-F238E27FC236}">
                    <a16:creationId xmlns:a16="http://schemas.microsoft.com/office/drawing/2014/main" id="{5D21769C-3705-4930-9836-0451159927B2}"/>
                  </a:ext>
                </a:extLst>
              </p:cNvPr>
              <p:cNvSpPr/>
              <p:nvPr/>
            </p:nvSpPr>
            <p:spPr>
              <a:xfrm flipV="1">
                <a:off x="4898035" y="1458585"/>
                <a:ext cx="987860" cy="168676"/>
              </a:xfrm>
              <a:prstGeom prst="roundRect">
                <a:avLst>
                  <a:gd name="adj" fmla="val 42223"/>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圆角矩形 25">
                <a:extLst>
                  <a:ext uri="{FF2B5EF4-FFF2-40B4-BE49-F238E27FC236}">
                    <a16:creationId xmlns:a16="http://schemas.microsoft.com/office/drawing/2014/main" id="{9E8A374B-EA2A-48C2-95F9-CA8FE4059F81}"/>
                  </a:ext>
                </a:extLst>
              </p:cNvPr>
              <p:cNvSpPr/>
              <p:nvPr/>
            </p:nvSpPr>
            <p:spPr>
              <a:xfrm flipV="1">
                <a:off x="5287941" y="1601912"/>
                <a:ext cx="245994" cy="53909"/>
              </a:xfrm>
              <a:prstGeom prst="roundRect">
                <a:avLst>
                  <a:gd name="adj" fmla="val 42223"/>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70" name="Picture 2">
              <a:extLst>
                <a:ext uri="{FF2B5EF4-FFF2-40B4-BE49-F238E27FC236}">
                  <a16:creationId xmlns:a16="http://schemas.microsoft.com/office/drawing/2014/main" id="{985862C1-37BF-4DC4-9302-C0B2E164B85A}"/>
                </a:ext>
              </a:extLst>
            </p:cNvPr>
            <p:cNvPicPr>
              <a:picLocks noChangeAspect="1" noChangeArrowheads="1"/>
            </p:cNvPicPr>
            <p:nvPr/>
          </p:nvPicPr>
          <p:blipFill>
            <a:blip r:embed="rId2" cstate="print"/>
            <a:srcRect/>
            <a:stretch>
              <a:fillRect/>
            </a:stretch>
          </p:blipFill>
          <p:spPr bwMode="auto">
            <a:xfrm>
              <a:off x="1192632" y="2051689"/>
              <a:ext cx="4298010" cy="4081710"/>
            </a:xfrm>
            <a:prstGeom prst="rect">
              <a:avLst/>
            </a:prstGeom>
            <a:noFill/>
            <a:ln w="9525">
              <a:noFill/>
              <a:miter lim="800000"/>
              <a:headEnd/>
              <a:tailEnd/>
            </a:ln>
          </p:spPr>
        </p:pic>
      </p:grpSp>
      <p:sp>
        <p:nvSpPr>
          <p:cNvPr id="77" name="TextBox 6">
            <a:extLst>
              <a:ext uri="{FF2B5EF4-FFF2-40B4-BE49-F238E27FC236}">
                <a16:creationId xmlns:a16="http://schemas.microsoft.com/office/drawing/2014/main" id="{7B47B6B3-D3A2-42CB-B0BB-CA8C002733F6}"/>
              </a:ext>
            </a:extLst>
          </p:cNvPr>
          <p:cNvSpPr txBox="1"/>
          <p:nvPr/>
        </p:nvSpPr>
        <p:spPr>
          <a:xfrm>
            <a:off x="-642996" y="2405994"/>
            <a:ext cx="8013264" cy="2140842"/>
          </a:xfrm>
          <a:prstGeom prst="rect">
            <a:avLst/>
          </a:prstGeom>
          <a:noFill/>
        </p:spPr>
        <p:txBody>
          <a:bodyPr wrap="square" rtlCol="0">
            <a:spAutoFit/>
          </a:bodyPr>
          <a:lstStyle/>
          <a:p>
            <a:pPr algn="ctr">
              <a:lnSpc>
                <a:spcPct val="200000"/>
              </a:lnSpc>
            </a:pPr>
            <a:r>
              <a:rPr lang="zh-CN" altLang="en-US" sz="3600" b="1" dirty="0">
                <a:solidFill>
                  <a:srgbClr val="FFFF00"/>
                </a:solidFill>
                <a:cs typeface="+mn-ea"/>
                <a:sym typeface="+mn-lt"/>
              </a:rPr>
              <a:t>危险识别</a:t>
            </a:r>
            <a:endParaRPr lang="en-US" altLang="zh-CN" sz="3600" b="1" dirty="0">
              <a:solidFill>
                <a:srgbClr val="FFFF00"/>
              </a:solidFill>
              <a:cs typeface="+mn-ea"/>
              <a:sym typeface="+mn-lt"/>
            </a:endParaRPr>
          </a:p>
          <a:p>
            <a:pPr algn="ctr">
              <a:lnSpc>
                <a:spcPct val="200000"/>
              </a:lnSpc>
            </a:pPr>
            <a:r>
              <a:rPr lang="zh-CN" altLang="en-US" sz="3600" b="1" dirty="0">
                <a:solidFill>
                  <a:srgbClr val="FFFF00"/>
                </a:solidFill>
                <a:cs typeface="+mn-ea"/>
                <a:sym typeface="+mn-lt"/>
              </a:rPr>
              <a:t>安全的首要的一环</a:t>
            </a:r>
          </a:p>
        </p:txBody>
      </p:sp>
      <p:grpSp>
        <p:nvGrpSpPr>
          <p:cNvPr id="23" name="组合 22">
            <a:extLst>
              <a:ext uri="{FF2B5EF4-FFF2-40B4-BE49-F238E27FC236}">
                <a16:creationId xmlns:a16="http://schemas.microsoft.com/office/drawing/2014/main" id="{BE923187-2DD9-4420-9F80-A6C88EBB87F4}"/>
              </a:ext>
            </a:extLst>
          </p:cNvPr>
          <p:cNvGrpSpPr/>
          <p:nvPr/>
        </p:nvGrpSpPr>
        <p:grpSpPr>
          <a:xfrm>
            <a:off x="314411" y="1002029"/>
            <a:ext cx="9281888" cy="1036638"/>
            <a:chOff x="1804988" y="1620839"/>
            <a:chExt cx="9281888" cy="1036638"/>
          </a:xfrm>
          <a:effectLst>
            <a:outerShdw blurRad="50800" dist="38100" dir="2700000" algn="tl" rotWithShape="0">
              <a:prstClr val="black">
                <a:alpha val="40000"/>
              </a:prstClr>
            </a:outerShdw>
          </a:effectLst>
        </p:grpSpPr>
        <p:grpSp>
          <p:nvGrpSpPr>
            <p:cNvPr id="24" name="Group 4">
              <a:extLst>
                <a:ext uri="{FF2B5EF4-FFF2-40B4-BE49-F238E27FC236}">
                  <a16:creationId xmlns:a16="http://schemas.microsoft.com/office/drawing/2014/main" id="{BA7A34F6-4831-4389-B9C3-5597DB1BBD22}"/>
                </a:ext>
              </a:extLst>
            </p:cNvPr>
            <p:cNvGrpSpPr>
              <a:grpSpLocks noChangeAspect="1"/>
            </p:cNvGrpSpPr>
            <p:nvPr/>
          </p:nvGrpSpPr>
          <p:grpSpPr bwMode="auto">
            <a:xfrm>
              <a:off x="1804988" y="1620839"/>
              <a:ext cx="3127376" cy="1036638"/>
              <a:chOff x="1137" y="1021"/>
              <a:chExt cx="1970" cy="653"/>
            </a:xfrm>
          </p:grpSpPr>
          <p:sp>
            <p:nvSpPr>
              <p:cNvPr id="26" name="AutoShape 3">
                <a:extLst>
                  <a:ext uri="{FF2B5EF4-FFF2-40B4-BE49-F238E27FC236}">
                    <a16:creationId xmlns:a16="http://schemas.microsoft.com/office/drawing/2014/main" id="{37727ABE-2F50-492C-8D54-F4F57D7942E7}"/>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 name="Freeform 20">
                <a:extLst>
                  <a:ext uri="{FF2B5EF4-FFF2-40B4-BE49-F238E27FC236}">
                    <a16:creationId xmlns:a16="http://schemas.microsoft.com/office/drawing/2014/main" id="{8F16D7E5-BA42-4651-A651-A7A8B08644F9}"/>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Rectangle 21">
                <a:extLst>
                  <a:ext uri="{FF2B5EF4-FFF2-40B4-BE49-F238E27FC236}">
                    <a16:creationId xmlns:a16="http://schemas.microsoft.com/office/drawing/2014/main" id="{338D9433-0523-4D19-BF42-14B11496ED59}"/>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 name="Freeform 23">
                <a:extLst>
                  <a:ext uri="{FF2B5EF4-FFF2-40B4-BE49-F238E27FC236}">
                    <a16:creationId xmlns:a16="http://schemas.microsoft.com/office/drawing/2014/main" id="{6755C998-82BF-4C1F-8E9C-BF78AEB9BF2B}"/>
                  </a:ext>
                </a:extLst>
              </p:cNvPr>
              <p:cNvSpPr>
                <a:spLocks/>
              </p:cNvSpPr>
              <p:nvPr/>
            </p:nvSpPr>
            <p:spPr bwMode="auto">
              <a:xfrm>
                <a:off x="1185" y="1484"/>
                <a:ext cx="1922"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5" name="矩形 24">
              <a:extLst>
                <a:ext uri="{FF2B5EF4-FFF2-40B4-BE49-F238E27FC236}">
                  <a16:creationId xmlns:a16="http://schemas.microsoft.com/office/drawing/2014/main" id="{5D46662A-DFC0-41E3-AE5F-BBD8E65EA563}"/>
                </a:ext>
              </a:extLst>
            </p:cNvPr>
            <p:cNvSpPr/>
            <p:nvPr/>
          </p:nvSpPr>
          <p:spPr>
            <a:xfrm>
              <a:off x="1904207" y="1844360"/>
              <a:ext cx="9182669" cy="511807"/>
            </a:xfrm>
            <a:prstGeom prst="rect">
              <a:avLst/>
            </a:prstGeom>
          </p:spPr>
          <p:txBody>
            <a:bodyPr wrap="squar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危险有害因素的辨识</a:t>
              </a:r>
            </a:p>
          </p:txBody>
        </p:sp>
      </p:grpSp>
      <p:grpSp>
        <p:nvGrpSpPr>
          <p:cNvPr id="30" name="组合 29">
            <a:extLst>
              <a:ext uri="{FF2B5EF4-FFF2-40B4-BE49-F238E27FC236}">
                <a16:creationId xmlns:a16="http://schemas.microsoft.com/office/drawing/2014/main" id="{AACBD454-98FE-447C-A6CD-E05F8FA7C522}"/>
              </a:ext>
            </a:extLst>
          </p:cNvPr>
          <p:cNvGrpSpPr/>
          <p:nvPr/>
        </p:nvGrpSpPr>
        <p:grpSpPr>
          <a:xfrm>
            <a:off x="-125456" y="-34628"/>
            <a:ext cx="2923946" cy="879734"/>
            <a:chOff x="-125456" y="-34628"/>
            <a:chExt cx="2923946" cy="879734"/>
          </a:xfrm>
        </p:grpSpPr>
        <p:grpSp>
          <p:nvGrpSpPr>
            <p:cNvPr id="31" name="组合 30"/>
            <p:cNvGrpSpPr/>
            <p:nvPr/>
          </p:nvGrpSpPr>
          <p:grpSpPr>
            <a:xfrm>
              <a:off x="0" y="166370"/>
              <a:ext cx="2798490" cy="475074"/>
              <a:chOff x="0" y="166370"/>
              <a:chExt cx="2798490" cy="475074"/>
            </a:xfrm>
          </p:grpSpPr>
          <p:sp>
            <p:nvSpPr>
              <p:cNvPr id="33" name="圆角矩形 2"/>
              <p:cNvSpPr/>
              <p:nvPr/>
            </p:nvSpPr>
            <p:spPr>
              <a:xfrm>
                <a:off x="0" y="169035"/>
                <a:ext cx="2798490"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4" name="矩形 33"/>
              <p:cNvSpPr/>
              <p:nvPr/>
            </p:nvSpPr>
            <p:spPr>
              <a:xfrm>
                <a:off x="386562" y="166370"/>
                <a:ext cx="2411928" cy="461665"/>
              </a:xfrm>
              <a:prstGeom prst="rect">
                <a:avLst/>
              </a:prstGeom>
            </p:spPr>
            <p:txBody>
              <a:bodyPr wrap="square">
                <a:spAutoFit/>
              </a:bodyPr>
              <a:lstStyle/>
              <a:p>
                <a:pPr algn="ctr">
                  <a:spcBef>
                    <a:spcPct val="20000"/>
                  </a:spcBef>
                </a:pPr>
                <a:r>
                  <a:rPr kumimoji="1" lang="zh-CN" altLang="en-US" sz="2400" b="1" dirty="0">
                    <a:solidFill>
                      <a:srgbClr val="3DA4C3"/>
                    </a:solidFill>
                    <a:cs typeface="+mn-ea"/>
                    <a:sym typeface="+mn-lt"/>
                  </a:rPr>
                  <a:t>危险有害因素</a:t>
                </a:r>
              </a:p>
            </p:txBody>
          </p:sp>
        </p:grpSp>
        <p:pic>
          <p:nvPicPr>
            <p:cNvPr id="32" name="图片 31">
              <a:extLst>
                <a:ext uri="{FF2B5EF4-FFF2-40B4-BE49-F238E27FC236}">
                  <a16:creationId xmlns:a16="http://schemas.microsoft.com/office/drawing/2014/main" id="{75962DD1-252A-4CD6-A34B-7F935030C6C5}"/>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mc:AlternateContent xmlns:mc="http://schemas.openxmlformats.org/markup-compatibility/2006" xmlns:p14="http://schemas.microsoft.com/office/powerpoint/2010/main">
        <mc:Choice Requires="p14">
          <p:contentPart p14:bwMode="auto" r:id="rId4">
            <p14:nvContentPartPr>
              <p14:cNvPr id="2" name="墨迹 1"/>
              <p14:cNvContentPartPr/>
              <p14:nvPr/>
            </p14:nvContentPartPr>
            <p14:xfrm>
              <a:off x="5270400" y="3492360"/>
              <a:ext cx="5340960" cy="11494080"/>
            </p14:xfrm>
          </p:contentPart>
        </mc:Choice>
        <mc:Fallback xmlns="">
          <p:pic>
            <p:nvPicPr>
              <p:cNvPr id="2" name="墨迹 1"/>
              <p:cNvPicPr/>
              <p:nvPr/>
            </p:nvPicPr>
            <p:blipFill>
              <a:blip r:embed="rId5"/>
              <a:stretch>
                <a:fillRect/>
              </a:stretch>
            </p:blipFill>
            <p:spPr>
              <a:xfrm>
                <a:off x="5261040" y="3483000"/>
                <a:ext cx="5359680" cy="11512800"/>
              </a:xfrm>
              <a:prstGeom prst="rect">
                <a:avLst/>
              </a:prstGeom>
            </p:spPr>
          </p:pic>
        </mc:Fallback>
      </mc:AlternateContent>
    </p:spTree>
    <p:extLst>
      <p:ext uri="{BB962C8B-B14F-4D97-AF65-F5344CB8AC3E}">
        <p14:creationId xmlns:p14="http://schemas.microsoft.com/office/powerpoint/2010/main" val="1247049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0-#ppt_w/2"/>
                                          </p:val>
                                        </p:tav>
                                        <p:tav tm="100000">
                                          <p:val>
                                            <p:strVal val="#ppt_x"/>
                                          </p:val>
                                        </p:tav>
                                      </p:tavLst>
                                    </p:anim>
                                    <p:anim calcmode="lin" valueType="num">
                                      <p:cBhvr additive="base">
                                        <p:cTn id="13" dur="500" fill="hold"/>
                                        <p:tgtEl>
                                          <p:spTgt spid="2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1"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up)">
                                      <p:cBhvr>
                                        <p:cTn id="17" dur="500"/>
                                        <p:tgtEl>
                                          <p:spTgt spid="3"/>
                                        </p:tgtEl>
                                      </p:cBhvr>
                                    </p:animEffect>
                                  </p:childTnLst>
                                </p:cTn>
                              </p:par>
                            </p:childTnLst>
                          </p:cTn>
                        </p:par>
                        <p:par>
                          <p:cTn id="18" fill="hold">
                            <p:stCondLst>
                              <p:cond delay="1500"/>
                            </p:stCondLst>
                            <p:childTnLst>
                              <p:par>
                                <p:cTn id="19" presetID="26" presetClass="entr" presetSubtype="0" fill="hold" grpId="0" nodeType="afterEffect">
                                  <p:stCondLst>
                                    <p:cond delay="0"/>
                                  </p:stCondLst>
                                  <p:childTnLst>
                                    <p:set>
                                      <p:cBhvr>
                                        <p:cTn id="20" dur="1" fill="hold">
                                          <p:stCondLst>
                                            <p:cond delay="0"/>
                                          </p:stCondLst>
                                        </p:cTn>
                                        <p:tgtEl>
                                          <p:spTgt spid="77"/>
                                        </p:tgtEl>
                                        <p:attrNameLst>
                                          <p:attrName>style.visibility</p:attrName>
                                        </p:attrNameLst>
                                      </p:cBhvr>
                                      <p:to>
                                        <p:strVal val="visible"/>
                                      </p:to>
                                    </p:set>
                                    <p:animEffect transition="in" filter="wipe(down)">
                                      <p:cBhvr>
                                        <p:cTn id="21" dur="290">
                                          <p:stCondLst>
                                            <p:cond delay="0"/>
                                          </p:stCondLst>
                                        </p:cTn>
                                        <p:tgtEl>
                                          <p:spTgt spid="77"/>
                                        </p:tgtEl>
                                      </p:cBhvr>
                                    </p:animEffect>
                                    <p:anim calcmode="lin" valueType="num">
                                      <p:cBhvr>
                                        <p:cTn id="22" dur="911" tmFilter="0,0; 0.14,0.36; 0.43,0.73; 0.71,0.91; 1.0,1.0">
                                          <p:stCondLst>
                                            <p:cond delay="0"/>
                                          </p:stCondLst>
                                        </p:cTn>
                                        <p:tgtEl>
                                          <p:spTgt spid="77"/>
                                        </p:tgtEl>
                                        <p:attrNameLst>
                                          <p:attrName>ppt_x</p:attrName>
                                        </p:attrNameLst>
                                      </p:cBhvr>
                                      <p:tavLst>
                                        <p:tav tm="0">
                                          <p:val>
                                            <p:strVal val="#ppt_x-0.25"/>
                                          </p:val>
                                        </p:tav>
                                        <p:tav tm="100000">
                                          <p:val>
                                            <p:strVal val="#ppt_x"/>
                                          </p:val>
                                        </p:tav>
                                      </p:tavLst>
                                    </p:anim>
                                    <p:anim calcmode="lin" valueType="num">
                                      <p:cBhvr>
                                        <p:cTn id="23" dur="332" tmFilter="0.0,0.0; 0.25,0.07; 0.50,0.2; 0.75,0.467; 1.0,1.0">
                                          <p:stCondLst>
                                            <p:cond delay="0"/>
                                          </p:stCondLst>
                                        </p:cTn>
                                        <p:tgtEl>
                                          <p:spTgt spid="77"/>
                                        </p:tgtEl>
                                        <p:attrNameLst>
                                          <p:attrName>ppt_y</p:attrName>
                                        </p:attrNameLst>
                                      </p:cBhvr>
                                      <p:tavLst>
                                        <p:tav tm="0" fmla="#ppt_y-sin(pi*$)/3">
                                          <p:val>
                                            <p:fltVal val="0.5"/>
                                          </p:val>
                                        </p:tav>
                                        <p:tav tm="100000">
                                          <p:val>
                                            <p:fltVal val="1"/>
                                          </p:val>
                                        </p:tav>
                                      </p:tavLst>
                                    </p:anim>
                                    <p:anim calcmode="lin" valueType="num">
                                      <p:cBhvr>
                                        <p:cTn id="24" dur="332" tmFilter="0, 0; 0.125,0.2665; 0.25,0.4; 0.375,0.465; 0.5,0.5;  0.625,0.535; 0.75,0.6; 0.875,0.7335; 1,1">
                                          <p:stCondLst>
                                            <p:cond delay="332"/>
                                          </p:stCondLst>
                                        </p:cTn>
                                        <p:tgtEl>
                                          <p:spTgt spid="77"/>
                                        </p:tgtEl>
                                        <p:attrNameLst>
                                          <p:attrName>ppt_y</p:attrName>
                                        </p:attrNameLst>
                                      </p:cBhvr>
                                      <p:tavLst>
                                        <p:tav tm="0" fmla="#ppt_y-sin(pi*$)/9">
                                          <p:val>
                                            <p:fltVal val="0"/>
                                          </p:val>
                                        </p:tav>
                                        <p:tav tm="100000">
                                          <p:val>
                                            <p:fltVal val="1"/>
                                          </p:val>
                                        </p:tav>
                                      </p:tavLst>
                                    </p:anim>
                                    <p:anim calcmode="lin" valueType="num">
                                      <p:cBhvr>
                                        <p:cTn id="25" dur="166" tmFilter="0, 0; 0.125,0.2665; 0.25,0.4; 0.375,0.465; 0.5,0.5;  0.625,0.535; 0.75,0.6; 0.875,0.7335; 1,1">
                                          <p:stCondLst>
                                            <p:cond delay="662"/>
                                          </p:stCondLst>
                                        </p:cTn>
                                        <p:tgtEl>
                                          <p:spTgt spid="77"/>
                                        </p:tgtEl>
                                        <p:attrNameLst>
                                          <p:attrName>ppt_y</p:attrName>
                                        </p:attrNameLst>
                                      </p:cBhvr>
                                      <p:tavLst>
                                        <p:tav tm="0" fmla="#ppt_y-sin(pi*$)/27">
                                          <p:val>
                                            <p:fltVal val="0"/>
                                          </p:val>
                                        </p:tav>
                                        <p:tav tm="100000">
                                          <p:val>
                                            <p:fltVal val="1"/>
                                          </p:val>
                                        </p:tav>
                                      </p:tavLst>
                                    </p:anim>
                                    <p:anim calcmode="lin" valueType="num">
                                      <p:cBhvr>
                                        <p:cTn id="26" dur="82" tmFilter="0, 0; 0.125,0.2665; 0.25,0.4; 0.375,0.465; 0.5,0.5;  0.625,0.535; 0.75,0.6; 0.875,0.7335; 1,1">
                                          <p:stCondLst>
                                            <p:cond delay="828"/>
                                          </p:stCondLst>
                                        </p:cTn>
                                        <p:tgtEl>
                                          <p:spTgt spid="77"/>
                                        </p:tgtEl>
                                        <p:attrNameLst>
                                          <p:attrName>ppt_y</p:attrName>
                                        </p:attrNameLst>
                                      </p:cBhvr>
                                      <p:tavLst>
                                        <p:tav tm="0" fmla="#ppt_y-sin(pi*$)/81">
                                          <p:val>
                                            <p:fltVal val="0"/>
                                          </p:val>
                                        </p:tav>
                                        <p:tav tm="100000">
                                          <p:val>
                                            <p:fltVal val="1"/>
                                          </p:val>
                                        </p:tav>
                                      </p:tavLst>
                                    </p:anim>
                                    <p:animScale>
                                      <p:cBhvr>
                                        <p:cTn id="27" dur="13">
                                          <p:stCondLst>
                                            <p:cond delay="325"/>
                                          </p:stCondLst>
                                        </p:cTn>
                                        <p:tgtEl>
                                          <p:spTgt spid="77"/>
                                        </p:tgtEl>
                                      </p:cBhvr>
                                      <p:to x="100000" y="60000"/>
                                    </p:animScale>
                                    <p:animScale>
                                      <p:cBhvr>
                                        <p:cTn id="28" dur="83" decel="50000">
                                          <p:stCondLst>
                                            <p:cond delay="338"/>
                                          </p:stCondLst>
                                        </p:cTn>
                                        <p:tgtEl>
                                          <p:spTgt spid="77"/>
                                        </p:tgtEl>
                                      </p:cBhvr>
                                      <p:to x="100000" y="100000"/>
                                    </p:animScale>
                                    <p:animScale>
                                      <p:cBhvr>
                                        <p:cTn id="29" dur="13">
                                          <p:stCondLst>
                                            <p:cond delay="656"/>
                                          </p:stCondLst>
                                        </p:cTn>
                                        <p:tgtEl>
                                          <p:spTgt spid="77"/>
                                        </p:tgtEl>
                                      </p:cBhvr>
                                      <p:to x="100000" y="80000"/>
                                    </p:animScale>
                                    <p:animScale>
                                      <p:cBhvr>
                                        <p:cTn id="30" dur="83" decel="50000">
                                          <p:stCondLst>
                                            <p:cond delay="669"/>
                                          </p:stCondLst>
                                        </p:cTn>
                                        <p:tgtEl>
                                          <p:spTgt spid="77"/>
                                        </p:tgtEl>
                                      </p:cBhvr>
                                      <p:to x="100000" y="100000"/>
                                    </p:animScale>
                                    <p:animScale>
                                      <p:cBhvr>
                                        <p:cTn id="31" dur="13">
                                          <p:stCondLst>
                                            <p:cond delay="821"/>
                                          </p:stCondLst>
                                        </p:cTn>
                                        <p:tgtEl>
                                          <p:spTgt spid="77"/>
                                        </p:tgtEl>
                                      </p:cBhvr>
                                      <p:to x="100000" y="90000"/>
                                    </p:animScale>
                                    <p:animScale>
                                      <p:cBhvr>
                                        <p:cTn id="32" dur="83" decel="50000">
                                          <p:stCondLst>
                                            <p:cond delay="834"/>
                                          </p:stCondLst>
                                        </p:cTn>
                                        <p:tgtEl>
                                          <p:spTgt spid="77"/>
                                        </p:tgtEl>
                                      </p:cBhvr>
                                      <p:to x="100000" y="100000"/>
                                    </p:animScale>
                                    <p:animScale>
                                      <p:cBhvr>
                                        <p:cTn id="33" dur="13">
                                          <p:stCondLst>
                                            <p:cond delay="904"/>
                                          </p:stCondLst>
                                        </p:cTn>
                                        <p:tgtEl>
                                          <p:spTgt spid="77"/>
                                        </p:tgtEl>
                                      </p:cBhvr>
                                      <p:to x="100000" y="95000"/>
                                    </p:animScale>
                                    <p:animScale>
                                      <p:cBhvr>
                                        <p:cTn id="34" dur="83" decel="50000">
                                          <p:stCondLst>
                                            <p:cond delay="917"/>
                                          </p:stCondLst>
                                        </p:cTn>
                                        <p:tgtEl>
                                          <p:spTgt spid="7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a:extLst>
              <a:ext uri="{FF2B5EF4-FFF2-40B4-BE49-F238E27FC236}">
                <a16:creationId xmlns:a16="http://schemas.microsoft.com/office/drawing/2014/main" id="{EC004076-F0A5-401F-B361-345318AC76CF}"/>
              </a:ext>
            </a:extLst>
          </p:cNvPr>
          <p:cNvGrpSpPr/>
          <p:nvPr/>
        </p:nvGrpSpPr>
        <p:grpSpPr>
          <a:xfrm>
            <a:off x="399211" y="1107592"/>
            <a:ext cx="3278189" cy="1036638"/>
            <a:chOff x="1804988" y="1620839"/>
            <a:chExt cx="3278189" cy="1036638"/>
          </a:xfrm>
          <a:effectLst>
            <a:outerShdw blurRad="50800" dist="38100" dir="2700000" algn="tl" rotWithShape="0">
              <a:prstClr val="black">
                <a:alpha val="40000"/>
              </a:prstClr>
            </a:outerShdw>
          </a:effectLst>
        </p:grpSpPr>
        <p:grpSp>
          <p:nvGrpSpPr>
            <p:cNvPr id="16" name="Group 4">
              <a:extLst>
                <a:ext uri="{FF2B5EF4-FFF2-40B4-BE49-F238E27FC236}">
                  <a16:creationId xmlns:a16="http://schemas.microsoft.com/office/drawing/2014/main" id="{D737E71D-4DDF-4D0A-B15D-A6626AA7ACC5}"/>
                </a:ext>
              </a:extLst>
            </p:cNvPr>
            <p:cNvGrpSpPr>
              <a:grpSpLocks noChangeAspect="1"/>
            </p:cNvGrpSpPr>
            <p:nvPr/>
          </p:nvGrpSpPr>
          <p:grpSpPr bwMode="auto">
            <a:xfrm>
              <a:off x="1804988" y="1620839"/>
              <a:ext cx="3278189" cy="1036638"/>
              <a:chOff x="1137" y="1021"/>
              <a:chExt cx="2065" cy="653"/>
            </a:xfrm>
          </p:grpSpPr>
          <p:sp>
            <p:nvSpPr>
              <p:cNvPr id="18" name="AutoShape 3">
                <a:extLst>
                  <a:ext uri="{FF2B5EF4-FFF2-40B4-BE49-F238E27FC236}">
                    <a16:creationId xmlns:a16="http://schemas.microsoft.com/office/drawing/2014/main" id="{899DD250-F405-489A-BC43-7B4822A27632}"/>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 name="Freeform 20">
                <a:extLst>
                  <a:ext uri="{FF2B5EF4-FFF2-40B4-BE49-F238E27FC236}">
                    <a16:creationId xmlns:a16="http://schemas.microsoft.com/office/drawing/2014/main" id="{473A1002-42E6-429A-8433-951E1A249DEC}"/>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 name="Rectangle 21">
                <a:extLst>
                  <a:ext uri="{FF2B5EF4-FFF2-40B4-BE49-F238E27FC236}">
                    <a16:creationId xmlns:a16="http://schemas.microsoft.com/office/drawing/2014/main" id="{8EDD1E1A-78D1-4BC1-BEA1-9234543B103C}"/>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 name="Freeform 23">
                <a:extLst>
                  <a:ext uri="{FF2B5EF4-FFF2-40B4-BE49-F238E27FC236}">
                    <a16:creationId xmlns:a16="http://schemas.microsoft.com/office/drawing/2014/main" id="{A647E407-EDDC-4F65-88F8-29970C134187}"/>
                  </a:ext>
                </a:extLst>
              </p:cNvPr>
              <p:cNvSpPr>
                <a:spLocks/>
              </p:cNvSpPr>
              <p:nvPr/>
            </p:nvSpPr>
            <p:spPr bwMode="auto">
              <a:xfrm flipV="1">
                <a:off x="1160" y="1475"/>
                <a:ext cx="2042"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7" name="矩形 16">
              <a:extLst>
                <a:ext uri="{FF2B5EF4-FFF2-40B4-BE49-F238E27FC236}">
                  <a16:creationId xmlns:a16="http://schemas.microsoft.com/office/drawing/2014/main" id="{8D024F90-2880-4FEA-9779-811A324E2D54}"/>
                </a:ext>
              </a:extLst>
            </p:cNvPr>
            <p:cNvSpPr/>
            <p:nvPr/>
          </p:nvSpPr>
          <p:spPr>
            <a:xfrm>
              <a:off x="2046473" y="1844360"/>
              <a:ext cx="2954655"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危险有害因素的辨识</a:t>
              </a:r>
            </a:p>
          </p:txBody>
        </p:sp>
      </p:grpSp>
      <p:grpSp>
        <p:nvGrpSpPr>
          <p:cNvPr id="44" name="组合 43">
            <a:extLst>
              <a:ext uri="{FF2B5EF4-FFF2-40B4-BE49-F238E27FC236}">
                <a16:creationId xmlns:a16="http://schemas.microsoft.com/office/drawing/2014/main" id="{BBE16FEA-A9F1-46F7-AAEF-DD862A76ED32}"/>
              </a:ext>
            </a:extLst>
          </p:cNvPr>
          <p:cNvGrpSpPr/>
          <p:nvPr/>
        </p:nvGrpSpPr>
        <p:grpSpPr>
          <a:xfrm>
            <a:off x="7018975" y="2831359"/>
            <a:ext cx="4003684" cy="3444726"/>
            <a:chOff x="6537666" y="1860976"/>
            <a:chExt cx="3665241" cy="3153533"/>
          </a:xfrm>
        </p:grpSpPr>
        <p:grpSp>
          <p:nvGrpSpPr>
            <p:cNvPr id="46" name="组合 45">
              <a:extLst>
                <a:ext uri="{FF2B5EF4-FFF2-40B4-BE49-F238E27FC236}">
                  <a16:creationId xmlns:a16="http://schemas.microsoft.com/office/drawing/2014/main" id="{167E2937-FDE6-4C54-86A6-E61C3D3B65A9}"/>
                </a:ext>
              </a:extLst>
            </p:cNvPr>
            <p:cNvGrpSpPr/>
            <p:nvPr/>
          </p:nvGrpSpPr>
          <p:grpSpPr>
            <a:xfrm>
              <a:off x="6537666" y="1860976"/>
              <a:ext cx="3665241" cy="3153533"/>
              <a:chOff x="6537666" y="1860976"/>
              <a:chExt cx="3665241" cy="3153533"/>
            </a:xfrm>
          </p:grpSpPr>
          <p:sp>
            <p:nvSpPr>
              <p:cNvPr id="48" name="圆角矩形 41">
                <a:extLst>
                  <a:ext uri="{FF2B5EF4-FFF2-40B4-BE49-F238E27FC236}">
                    <a16:creationId xmlns:a16="http://schemas.microsoft.com/office/drawing/2014/main" id="{D2385036-1D14-4A22-B400-C71DEDF8B09D}"/>
                  </a:ext>
                </a:extLst>
              </p:cNvPr>
              <p:cNvSpPr/>
              <p:nvPr/>
            </p:nvSpPr>
            <p:spPr>
              <a:xfrm>
                <a:off x="6537666" y="1860976"/>
                <a:ext cx="3665241" cy="3153533"/>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49" name="组合 26">
                <a:extLst>
                  <a:ext uri="{FF2B5EF4-FFF2-40B4-BE49-F238E27FC236}">
                    <a16:creationId xmlns:a16="http://schemas.microsoft.com/office/drawing/2014/main" id="{A1C53903-7A0C-4650-BB50-E8136FB6CA4D}"/>
                  </a:ext>
                </a:extLst>
              </p:cNvPr>
              <p:cNvGrpSpPr/>
              <p:nvPr/>
            </p:nvGrpSpPr>
            <p:grpSpPr>
              <a:xfrm>
                <a:off x="6752013" y="1975825"/>
                <a:ext cx="3269770" cy="2957572"/>
                <a:chOff x="4559531" y="2227811"/>
                <a:chExt cx="2377971" cy="2150918"/>
              </a:xfrm>
            </p:grpSpPr>
            <p:grpSp>
              <p:nvGrpSpPr>
                <p:cNvPr id="50" name="组合 29">
                  <a:extLst>
                    <a:ext uri="{FF2B5EF4-FFF2-40B4-BE49-F238E27FC236}">
                      <a16:creationId xmlns:a16="http://schemas.microsoft.com/office/drawing/2014/main" id="{F75376E6-5D04-4112-AFE8-D8ED5F4AE9C5}"/>
                    </a:ext>
                  </a:extLst>
                </p:cNvPr>
                <p:cNvGrpSpPr/>
                <p:nvPr/>
              </p:nvGrpSpPr>
              <p:grpSpPr>
                <a:xfrm>
                  <a:off x="4559531" y="2227811"/>
                  <a:ext cx="207818" cy="207818"/>
                  <a:chOff x="4559531" y="2227811"/>
                  <a:chExt cx="207818" cy="207818"/>
                </a:xfrm>
              </p:grpSpPr>
              <p:sp>
                <p:nvSpPr>
                  <p:cNvPr id="60" name="椭圆 59">
                    <a:extLst>
                      <a:ext uri="{FF2B5EF4-FFF2-40B4-BE49-F238E27FC236}">
                        <a16:creationId xmlns:a16="http://schemas.microsoft.com/office/drawing/2014/main" id="{16EE6596-98E3-4826-BC75-4C45581DB01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六边形 60">
                    <a:extLst>
                      <a:ext uri="{FF2B5EF4-FFF2-40B4-BE49-F238E27FC236}">
                        <a16:creationId xmlns:a16="http://schemas.microsoft.com/office/drawing/2014/main" id="{0CA10360-CCBD-42BD-A2A4-11B9EA51DAFC}"/>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51" name="组合 30">
                  <a:extLst>
                    <a:ext uri="{FF2B5EF4-FFF2-40B4-BE49-F238E27FC236}">
                      <a16:creationId xmlns:a16="http://schemas.microsoft.com/office/drawing/2014/main" id="{69DCE286-A8D8-4FD1-A9C6-6952602EFD26}"/>
                    </a:ext>
                  </a:extLst>
                </p:cNvPr>
                <p:cNvGrpSpPr/>
                <p:nvPr/>
              </p:nvGrpSpPr>
              <p:grpSpPr>
                <a:xfrm>
                  <a:off x="6729682" y="2227811"/>
                  <a:ext cx="207818" cy="207818"/>
                  <a:chOff x="4738957" y="2227811"/>
                  <a:chExt cx="207818" cy="207818"/>
                </a:xfrm>
              </p:grpSpPr>
              <p:sp>
                <p:nvSpPr>
                  <p:cNvPr id="58" name="椭圆 57">
                    <a:extLst>
                      <a:ext uri="{FF2B5EF4-FFF2-40B4-BE49-F238E27FC236}">
                        <a16:creationId xmlns:a16="http://schemas.microsoft.com/office/drawing/2014/main" id="{937410E8-2EFA-4882-88FB-294A9D050616}"/>
                      </a:ext>
                    </a:extLst>
                  </p:cNvPr>
                  <p:cNvSpPr/>
                  <p:nvPr/>
                </p:nvSpPr>
                <p:spPr>
                  <a:xfrm>
                    <a:off x="4738957"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六边形 58">
                    <a:extLst>
                      <a:ext uri="{FF2B5EF4-FFF2-40B4-BE49-F238E27FC236}">
                        <a16:creationId xmlns:a16="http://schemas.microsoft.com/office/drawing/2014/main" id="{AD7A6F4C-6D69-4D34-8EC6-D82A31DC1BA4}"/>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52" name="组合 31">
                  <a:extLst>
                    <a:ext uri="{FF2B5EF4-FFF2-40B4-BE49-F238E27FC236}">
                      <a16:creationId xmlns:a16="http://schemas.microsoft.com/office/drawing/2014/main" id="{4F764C05-83B9-4EDD-B19C-CB81650B9DBA}"/>
                    </a:ext>
                  </a:extLst>
                </p:cNvPr>
                <p:cNvGrpSpPr/>
                <p:nvPr/>
              </p:nvGrpSpPr>
              <p:grpSpPr>
                <a:xfrm>
                  <a:off x="4559531" y="4170911"/>
                  <a:ext cx="207818" cy="207818"/>
                  <a:chOff x="4559531" y="2227811"/>
                  <a:chExt cx="207818" cy="207818"/>
                </a:xfrm>
              </p:grpSpPr>
              <p:sp>
                <p:nvSpPr>
                  <p:cNvPr id="56" name="椭圆 55">
                    <a:extLst>
                      <a:ext uri="{FF2B5EF4-FFF2-40B4-BE49-F238E27FC236}">
                        <a16:creationId xmlns:a16="http://schemas.microsoft.com/office/drawing/2014/main" id="{A4EC12F0-B6F1-402D-8F5A-FBF4BCA9D20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六边形 56">
                    <a:extLst>
                      <a:ext uri="{FF2B5EF4-FFF2-40B4-BE49-F238E27FC236}">
                        <a16:creationId xmlns:a16="http://schemas.microsoft.com/office/drawing/2014/main" id="{9A5F8162-AB0D-49A8-946E-D04FE7F70AD6}"/>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53" name="组合 32">
                  <a:extLst>
                    <a:ext uri="{FF2B5EF4-FFF2-40B4-BE49-F238E27FC236}">
                      <a16:creationId xmlns:a16="http://schemas.microsoft.com/office/drawing/2014/main" id="{C8C94D34-BCD7-41F9-A43F-FC06445CCAE2}"/>
                    </a:ext>
                  </a:extLst>
                </p:cNvPr>
                <p:cNvGrpSpPr/>
                <p:nvPr/>
              </p:nvGrpSpPr>
              <p:grpSpPr>
                <a:xfrm>
                  <a:off x="6729683" y="4170911"/>
                  <a:ext cx="207819" cy="207818"/>
                  <a:chOff x="4738958" y="2227811"/>
                  <a:chExt cx="207819" cy="207818"/>
                </a:xfrm>
              </p:grpSpPr>
              <p:sp>
                <p:nvSpPr>
                  <p:cNvPr id="54" name="椭圆 53">
                    <a:extLst>
                      <a:ext uri="{FF2B5EF4-FFF2-40B4-BE49-F238E27FC236}">
                        <a16:creationId xmlns:a16="http://schemas.microsoft.com/office/drawing/2014/main" id="{144F1028-9DE6-4DE4-8697-1FCB586BD073}"/>
                      </a:ext>
                    </a:extLst>
                  </p:cNvPr>
                  <p:cNvSpPr/>
                  <p:nvPr/>
                </p:nvSpPr>
                <p:spPr>
                  <a:xfrm>
                    <a:off x="4738958" y="2227811"/>
                    <a:ext cx="207819"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六边形 54">
                    <a:extLst>
                      <a:ext uri="{FF2B5EF4-FFF2-40B4-BE49-F238E27FC236}">
                        <a16:creationId xmlns:a16="http://schemas.microsoft.com/office/drawing/2014/main" id="{8B294931-C843-4B6F-980D-DA41E6ACBD53}"/>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47" name="矩形 46">
              <a:extLst>
                <a:ext uri="{FF2B5EF4-FFF2-40B4-BE49-F238E27FC236}">
                  <a16:creationId xmlns:a16="http://schemas.microsoft.com/office/drawing/2014/main" id="{FFC3F48F-576C-4757-A828-FB1460E0EDA9}"/>
                </a:ext>
              </a:extLst>
            </p:cNvPr>
            <p:cNvSpPr/>
            <p:nvPr/>
          </p:nvSpPr>
          <p:spPr>
            <a:xfrm>
              <a:off x="7303429" y="2196875"/>
              <a:ext cx="2216949" cy="531763"/>
            </a:xfrm>
            <a:prstGeom prst="rect">
              <a:avLst/>
            </a:prstGeom>
          </p:spPr>
          <p:txBody>
            <a:bodyPr wrap="square">
              <a:spAutoFit/>
            </a:bodyPr>
            <a:lstStyle/>
            <a:p>
              <a:pPr>
                <a:lnSpc>
                  <a:spcPct val="150000"/>
                </a:lnSpc>
              </a:pPr>
              <a:r>
                <a:rPr lang="zh-CN" altLang="en-US" sz="2400" b="1" dirty="0">
                  <a:solidFill>
                    <a:schemeClr val="tx1">
                      <a:lumMod val="85000"/>
                      <a:lumOff val="15000"/>
                    </a:schemeClr>
                  </a:solidFill>
                  <a:cs typeface="+mn-ea"/>
                  <a:sym typeface="+mn-lt"/>
                </a:rPr>
                <a:t>系统安全分析法</a:t>
              </a:r>
            </a:p>
          </p:txBody>
        </p:sp>
        <p:sp>
          <p:nvSpPr>
            <p:cNvPr id="92" name="矩形 91">
              <a:extLst>
                <a:ext uri="{FF2B5EF4-FFF2-40B4-BE49-F238E27FC236}">
                  <a16:creationId xmlns:a16="http://schemas.microsoft.com/office/drawing/2014/main" id="{2305EC69-D709-458A-BE4D-DC61AE764336}"/>
                </a:ext>
              </a:extLst>
            </p:cNvPr>
            <p:cNvSpPr/>
            <p:nvPr/>
          </p:nvSpPr>
          <p:spPr>
            <a:xfrm>
              <a:off x="6643462" y="2880396"/>
              <a:ext cx="3536884" cy="1352445"/>
            </a:xfrm>
            <a:prstGeom prst="rect">
              <a:avLst/>
            </a:prstGeom>
          </p:spPr>
          <p:txBody>
            <a:bodyPr wrap="square">
              <a:spAutoFit/>
            </a:bodyPr>
            <a:lstStyle/>
            <a:p>
              <a:pPr>
                <a:lnSpc>
                  <a:spcPct val="150000"/>
                </a:lnSpc>
              </a:pPr>
              <a:r>
                <a:rPr lang="zh-CN" altLang="en-US" sz="2000" dirty="0">
                  <a:solidFill>
                    <a:schemeClr val="tx1">
                      <a:lumMod val="85000"/>
                      <a:lumOff val="15000"/>
                    </a:schemeClr>
                  </a:solidFill>
                  <a:cs typeface="+mn-ea"/>
                  <a:sym typeface="+mn-lt"/>
                </a:rPr>
                <a:t>常用于复杂、没有事故经验的</a:t>
              </a:r>
              <a:r>
                <a:rPr lang="zh-CN" altLang="en-US" sz="2000" dirty="0">
                  <a:solidFill>
                    <a:srgbClr val="C00000"/>
                  </a:solidFill>
                  <a:cs typeface="+mn-ea"/>
                  <a:sym typeface="+mn-lt"/>
                </a:rPr>
                <a:t>新开发系统</a:t>
              </a:r>
              <a:r>
                <a:rPr lang="zh-CN" altLang="en-US" sz="2000" dirty="0">
                  <a:solidFill>
                    <a:schemeClr val="tx1">
                      <a:lumMod val="85000"/>
                      <a:lumOff val="15000"/>
                    </a:schemeClr>
                  </a:solidFill>
                  <a:cs typeface="+mn-ea"/>
                  <a:sym typeface="+mn-lt"/>
                </a:rPr>
                <a:t>。常有事件树、事故树等。</a:t>
              </a:r>
            </a:p>
          </p:txBody>
        </p:sp>
      </p:grpSp>
      <p:grpSp>
        <p:nvGrpSpPr>
          <p:cNvPr id="63" name="组合 62">
            <a:extLst>
              <a:ext uri="{FF2B5EF4-FFF2-40B4-BE49-F238E27FC236}">
                <a16:creationId xmlns:a16="http://schemas.microsoft.com/office/drawing/2014/main" id="{5B3C93A0-A6DA-454A-B3AF-632D579FAD74}"/>
              </a:ext>
            </a:extLst>
          </p:cNvPr>
          <p:cNvGrpSpPr/>
          <p:nvPr/>
        </p:nvGrpSpPr>
        <p:grpSpPr>
          <a:xfrm>
            <a:off x="1830725" y="2831563"/>
            <a:ext cx="3874136" cy="3444521"/>
            <a:chOff x="2298548" y="1861161"/>
            <a:chExt cx="3546643" cy="3153345"/>
          </a:xfrm>
        </p:grpSpPr>
        <p:grpSp>
          <p:nvGrpSpPr>
            <p:cNvPr id="65" name="组合 64">
              <a:extLst>
                <a:ext uri="{FF2B5EF4-FFF2-40B4-BE49-F238E27FC236}">
                  <a16:creationId xmlns:a16="http://schemas.microsoft.com/office/drawing/2014/main" id="{3232A73A-FFF9-4FF9-9871-C983718C20EF}"/>
                </a:ext>
              </a:extLst>
            </p:cNvPr>
            <p:cNvGrpSpPr/>
            <p:nvPr/>
          </p:nvGrpSpPr>
          <p:grpSpPr>
            <a:xfrm>
              <a:off x="2298548" y="1861161"/>
              <a:ext cx="3546643" cy="3153345"/>
              <a:chOff x="6537666" y="1861162"/>
              <a:chExt cx="3546643" cy="3153345"/>
            </a:xfrm>
          </p:grpSpPr>
          <p:sp>
            <p:nvSpPr>
              <p:cNvPr id="67" name="圆角矩形 41">
                <a:extLst>
                  <a:ext uri="{FF2B5EF4-FFF2-40B4-BE49-F238E27FC236}">
                    <a16:creationId xmlns:a16="http://schemas.microsoft.com/office/drawing/2014/main" id="{2781F4ED-5CD3-4507-AF9C-03D996CB0169}"/>
                  </a:ext>
                </a:extLst>
              </p:cNvPr>
              <p:cNvSpPr/>
              <p:nvPr/>
            </p:nvSpPr>
            <p:spPr>
              <a:xfrm>
                <a:off x="6537666" y="1861162"/>
                <a:ext cx="3546643" cy="3153345"/>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68" name="组合 26">
                <a:extLst>
                  <a:ext uri="{FF2B5EF4-FFF2-40B4-BE49-F238E27FC236}">
                    <a16:creationId xmlns:a16="http://schemas.microsoft.com/office/drawing/2014/main" id="{C8EFF462-D1CD-4320-9A8F-FAA147C01AD2}"/>
                  </a:ext>
                </a:extLst>
              </p:cNvPr>
              <p:cNvGrpSpPr/>
              <p:nvPr/>
            </p:nvGrpSpPr>
            <p:grpSpPr>
              <a:xfrm>
                <a:off x="6752025" y="1975825"/>
                <a:ext cx="3023056" cy="2957572"/>
                <a:chOff x="4559531" y="2227811"/>
                <a:chExt cx="2198543" cy="2150918"/>
              </a:xfrm>
            </p:grpSpPr>
            <p:grpSp>
              <p:nvGrpSpPr>
                <p:cNvPr id="69" name="组合 29">
                  <a:extLst>
                    <a:ext uri="{FF2B5EF4-FFF2-40B4-BE49-F238E27FC236}">
                      <a16:creationId xmlns:a16="http://schemas.microsoft.com/office/drawing/2014/main" id="{E6D7921F-FD2C-4A64-AB1C-BF3CBF3AB5A6}"/>
                    </a:ext>
                  </a:extLst>
                </p:cNvPr>
                <p:cNvGrpSpPr/>
                <p:nvPr/>
              </p:nvGrpSpPr>
              <p:grpSpPr>
                <a:xfrm>
                  <a:off x="4559531" y="2227811"/>
                  <a:ext cx="207818" cy="207818"/>
                  <a:chOff x="4559531" y="2227811"/>
                  <a:chExt cx="207818" cy="207818"/>
                </a:xfrm>
              </p:grpSpPr>
              <p:sp>
                <p:nvSpPr>
                  <p:cNvPr id="87" name="椭圆 86">
                    <a:extLst>
                      <a:ext uri="{FF2B5EF4-FFF2-40B4-BE49-F238E27FC236}">
                        <a16:creationId xmlns:a16="http://schemas.microsoft.com/office/drawing/2014/main" id="{68B71C10-748F-40BF-99BC-45A9EBCAFE75}"/>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六边形 87">
                    <a:extLst>
                      <a:ext uri="{FF2B5EF4-FFF2-40B4-BE49-F238E27FC236}">
                        <a16:creationId xmlns:a16="http://schemas.microsoft.com/office/drawing/2014/main" id="{B6F1736E-26F9-4E5F-AF72-C1945C2BB24B}"/>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78" name="组合 30">
                  <a:extLst>
                    <a:ext uri="{FF2B5EF4-FFF2-40B4-BE49-F238E27FC236}">
                      <a16:creationId xmlns:a16="http://schemas.microsoft.com/office/drawing/2014/main" id="{594B3B4B-BC50-4315-B5E7-BF1901FA0557}"/>
                    </a:ext>
                  </a:extLst>
                </p:cNvPr>
                <p:cNvGrpSpPr/>
                <p:nvPr/>
              </p:nvGrpSpPr>
              <p:grpSpPr>
                <a:xfrm>
                  <a:off x="6550256" y="2227811"/>
                  <a:ext cx="207818" cy="207818"/>
                  <a:chOff x="4559531" y="2227811"/>
                  <a:chExt cx="207818" cy="207818"/>
                </a:xfrm>
              </p:grpSpPr>
              <p:sp>
                <p:nvSpPr>
                  <p:cNvPr id="85" name="椭圆 84">
                    <a:extLst>
                      <a:ext uri="{FF2B5EF4-FFF2-40B4-BE49-F238E27FC236}">
                        <a16:creationId xmlns:a16="http://schemas.microsoft.com/office/drawing/2014/main" id="{015FAC74-61F3-4EC0-9F42-2E0C7BE88F37}"/>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六边形 85">
                    <a:extLst>
                      <a:ext uri="{FF2B5EF4-FFF2-40B4-BE49-F238E27FC236}">
                        <a16:creationId xmlns:a16="http://schemas.microsoft.com/office/drawing/2014/main" id="{16E61220-8E53-476A-A449-8B05AA3CCFD4}"/>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79" name="组合 31">
                  <a:extLst>
                    <a:ext uri="{FF2B5EF4-FFF2-40B4-BE49-F238E27FC236}">
                      <a16:creationId xmlns:a16="http://schemas.microsoft.com/office/drawing/2014/main" id="{E9F144DE-9F01-4DB4-B200-93A0C66978AC}"/>
                    </a:ext>
                  </a:extLst>
                </p:cNvPr>
                <p:cNvGrpSpPr/>
                <p:nvPr/>
              </p:nvGrpSpPr>
              <p:grpSpPr>
                <a:xfrm>
                  <a:off x="4559531" y="4170911"/>
                  <a:ext cx="207818" cy="207818"/>
                  <a:chOff x="4559531" y="2227811"/>
                  <a:chExt cx="207818" cy="207818"/>
                </a:xfrm>
              </p:grpSpPr>
              <p:sp>
                <p:nvSpPr>
                  <p:cNvPr id="83" name="椭圆 82">
                    <a:extLst>
                      <a:ext uri="{FF2B5EF4-FFF2-40B4-BE49-F238E27FC236}">
                        <a16:creationId xmlns:a16="http://schemas.microsoft.com/office/drawing/2014/main" id="{48983267-6F98-4611-AADA-2928137B2B4F}"/>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六边形 83">
                    <a:extLst>
                      <a:ext uri="{FF2B5EF4-FFF2-40B4-BE49-F238E27FC236}">
                        <a16:creationId xmlns:a16="http://schemas.microsoft.com/office/drawing/2014/main" id="{0FC62A23-1A77-482E-A52F-0F76B794ADD1}"/>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80" name="组合 32">
                  <a:extLst>
                    <a:ext uri="{FF2B5EF4-FFF2-40B4-BE49-F238E27FC236}">
                      <a16:creationId xmlns:a16="http://schemas.microsoft.com/office/drawing/2014/main" id="{9005F796-B38C-426A-B89E-E2EFAFC5B7AE}"/>
                    </a:ext>
                  </a:extLst>
                </p:cNvPr>
                <p:cNvGrpSpPr/>
                <p:nvPr/>
              </p:nvGrpSpPr>
              <p:grpSpPr>
                <a:xfrm>
                  <a:off x="6550256" y="4170911"/>
                  <a:ext cx="207818" cy="207818"/>
                  <a:chOff x="4559531" y="2227811"/>
                  <a:chExt cx="207818" cy="207818"/>
                </a:xfrm>
              </p:grpSpPr>
              <p:sp>
                <p:nvSpPr>
                  <p:cNvPr id="81" name="椭圆 80">
                    <a:extLst>
                      <a:ext uri="{FF2B5EF4-FFF2-40B4-BE49-F238E27FC236}">
                        <a16:creationId xmlns:a16="http://schemas.microsoft.com/office/drawing/2014/main" id="{AF321DDF-C8BC-4806-99A5-09A9EA3698AD}"/>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六边形 81">
                    <a:extLst>
                      <a:ext uri="{FF2B5EF4-FFF2-40B4-BE49-F238E27FC236}">
                        <a16:creationId xmlns:a16="http://schemas.microsoft.com/office/drawing/2014/main" id="{75450EBD-4483-4F0D-B49E-9F5683E8D676}"/>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66" name="矩形 65">
              <a:extLst>
                <a:ext uri="{FF2B5EF4-FFF2-40B4-BE49-F238E27FC236}">
                  <a16:creationId xmlns:a16="http://schemas.microsoft.com/office/drawing/2014/main" id="{758BC2FF-A1D2-4AFB-860A-8F0FE5FCA959}"/>
                </a:ext>
              </a:extLst>
            </p:cNvPr>
            <p:cNvSpPr/>
            <p:nvPr/>
          </p:nvSpPr>
          <p:spPr>
            <a:xfrm>
              <a:off x="3035568" y="2199617"/>
              <a:ext cx="2214638" cy="531763"/>
            </a:xfrm>
            <a:prstGeom prst="rect">
              <a:avLst/>
            </a:prstGeom>
          </p:spPr>
          <p:txBody>
            <a:bodyPr wrap="square">
              <a:spAutoFit/>
            </a:bodyPr>
            <a:lstStyle/>
            <a:p>
              <a:pPr>
                <a:lnSpc>
                  <a:spcPct val="150000"/>
                </a:lnSpc>
              </a:pPr>
              <a:r>
                <a:rPr lang="zh-CN" altLang="en-US" sz="2400" b="1" dirty="0">
                  <a:solidFill>
                    <a:schemeClr val="tx1">
                      <a:lumMod val="85000"/>
                      <a:lumOff val="15000"/>
                    </a:schemeClr>
                  </a:solidFill>
                  <a:cs typeface="+mn-ea"/>
                  <a:sym typeface="+mn-lt"/>
                </a:rPr>
                <a:t>直观经验分析法</a:t>
              </a:r>
            </a:p>
          </p:txBody>
        </p:sp>
        <p:sp>
          <p:nvSpPr>
            <p:cNvPr id="89" name="矩形 88">
              <a:extLst>
                <a:ext uri="{FF2B5EF4-FFF2-40B4-BE49-F238E27FC236}">
                  <a16:creationId xmlns:a16="http://schemas.microsoft.com/office/drawing/2014/main" id="{EDD2907D-9D75-4FD7-90B9-4956B38D6089}"/>
                </a:ext>
              </a:extLst>
            </p:cNvPr>
            <p:cNvSpPr/>
            <p:nvPr/>
          </p:nvSpPr>
          <p:spPr>
            <a:xfrm>
              <a:off x="2967910" y="2803793"/>
              <a:ext cx="2214638" cy="457213"/>
            </a:xfrm>
            <a:prstGeom prst="rect">
              <a:avLst/>
            </a:prstGeom>
          </p:spPr>
          <p:txBody>
            <a:bodyPr wrap="square">
              <a:spAutoFit/>
            </a:bodyPr>
            <a:lstStyle/>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1</a:t>
              </a:r>
              <a:r>
                <a:rPr lang="zh-CN" altLang="en-US" sz="2000" dirty="0">
                  <a:solidFill>
                    <a:schemeClr val="tx1">
                      <a:lumMod val="85000"/>
                      <a:lumOff val="15000"/>
                    </a:schemeClr>
                  </a:solidFill>
                  <a:cs typeface="+mn-ea"/>
                  <a:sym typeface="+mn-lt"/>
                </a:rPr>
                <a:t>）对照、经验法</a:t>
              </a:r>
            </a:p>
          </p:txBody>
        </p:sp>
        <p:sp>
          <p:nvSpPr>
            <p:cNvPr id="90" name="矩形 89">
              <a:extLst>
                <a:ext uri="{FF2B5EF4-FFF2-40B4-BE49-F238E27FC236}">
                  <a16:creationId xmlns:a16="http://schemas.microsoft.com/office/drawing/2014/main" id="{35B40344-AFB6-47AE-A89B-817BEEBCA187}"/>
                </a:ext>
              </a:extLst>
            </p:cNvPr>
            <p:cNvSpPr/>
            <p:nvPr/>
          </p:nvSpPr>
          <p:spPr>
            <a:xfrm>
              <a:off x="2967910" y="3379679"/>
              <a:ext cx="2214638" cy="457213"/>
            </a:xfrm>
            <a:prstGeom prst="rect">
              <a:avLst/>
            </a:prstGeom>
          </p:spPr>
          <p:txBody>
            <a:bodyPr wrap="square">
              <a:spAutoFit/>
            </a:bodyPr>
            <a:lstStyle/>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2</a:t>
              </a:r>
              <a:r>
                <a:rPr lang="zh-CN" altLang="en-US" sz="2000" dirty="0">
                  <a:solidFill>
                    <a:schemeClr val="tx1">
                      <a:lumMod val="85000"/>
                      <a:lumOff val="15000"/>
                    </a:schemeClr>
                  </a:solidFill>
                  <a:cs typeface="+mn-ea"/>
                  <a:sym typeface="+mn-lt"/>
                </a:rPr>
                <a:t>）类比法</a:t>
              </a:r>
            </a:p>
          </p:txBody>
        </p:sp>
        <p:sp>
          <p:nvSpPr>
            <p:cNvPr id="91" name="矩形 90">
              <a:extLst>
                <a:ext uri="{FF2B5EF4-FFF2-40B4-BE49-F238E27FC236}">
                  <a16:creationId xmlns:a16="http://schemas.microsoft.com/office/drawing/2014/main" id="{65E8A04D-BE43-44C6-AAA9-2DAA8212A6C8}"/>
                </a:ext>
              </a:extLst>
            </p:cNvPr>
            <p:cNvSpPr/>
            <p:nvPr/>
          </p:nvSpPr>
          <p:spPr>
            <a:xfrm>
              <a:off x="2967910" y="3955564"/>
              <a:ext cx="2214638" cy="457213"/>
            </a:xfrm>
            <a:prstGeom prst="rect">
              <a:avLst/>
            </a:prstGeom>
          </p:spPr>
          <p:txBody>
            <a:bodyPr wrap="square">
              <a:spAutoFit/>
            </a:bodyPr>
            <a:lstStyle/>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3</a:t>
              </a:r>
              <a:r>
                <a:rPr lang="zh-CN" altLang="en-US" sz="2000" dirty="0">
                  <a:solidFill>
                    <a:schemeClr val="tx1">
                      <a:lumMod val="85000"/>
                      <a:lumOff val="15000"/>
                    </a:schemeClr>
                  </a:solidFill>
                  <a:cs typeface="+mn-ea"/>
                  <a:sym typeface="+mn-lt"/>
                </a:rPr>
                <a:t>）案例法</a:t>
              </a:r>
            </a:p>
          </p:txBody>
        </p:sp>
      </p:grpSp>
      <p:sp>
        <p:nvSpPr>
          <p:cNvPr id="4" name="矩形 3"/>
          <p:cNvSpPr/>
          <p:nvPr/>
        </p:nvSpPr>
        <p:spPr>
          <a:xfrm>
            <a:off x="4796457" y="2039333"/>
            <a:ext cx="3262432" cy="553998"/>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rgbClr val="FFFF00"/>
                </a:solidFill>
                <a:effectLst>
                  <a:outerShdw blurRad="38100" dist="38100" dir="2700000" algn="tl">
                    <a:srgbClr val="000000">
                      <a:alpha val="43137"/>
                    </a:srgbClr>
                  </a:outerShdw>
                </a:effectLst>
                <a:cs typeface="+mn-ea"/>
                <a:sym typeface="+mn-lt"/>
              </a:rPr>
              <a:t>危险有害因素辨识方法</a:t>
            </a:r>
          </a:p>
        </p:txBody>
      </p:sp>
      <p:grpSp>
        <p:nvGrpSpPr>
          <p:cNvPr id="73" name="组合 72">
            <a:extLst>
              <a:ext uri="{FF2B5EF4-FFF2-40B4-BE49-F238E27FC236}">
                <a16:creationId xmlns:a16="http://schemas.microsoft.com/office/drawing/2014/main" id="{AACBD454-98FE-447C-A6CD-E05F8FA7C522}"/>
              </a:ext>
            </a:extLst>
          </p:cNvPr>
          <p:cNvGrpSpPr/>
          <p:nvPr/>
        </p:nvGrpSpPr>
        <p:grpSpPr>
          <a:xfrm>
            <a:off x="-125456" y="-34628"/>
            <a:ext cx="2923946" cy="879734"/>
            <a:chOff x="-125456" y="-34628"/>
            <a:chExt cx="2923946" cy="879734"/>
          </a:xfrm>
        </p:grpSpPr>
        <p:grpSp>
          <p:nvGrpSpPr>
            <p:cNvPr id="74" name="组合 73"/>
            <p:cNvGrpSpPr/>
            <p:nvPr/>
          </p:nvGrpSpPr>
          <p:grpSpPr>
            <a:xfrm>
              <a:off x="0" y="166370"/>
              <a:ext cx="2798490" cy="475074"/>
              <a:chOff x="0" y="166370"/>
              <a:chExt cx="2798490" cy="475074"/>
            </a:xfrm>
          </p:grpSpPr>
          <p:sp>
            <p:nvSpPr>
              <p:cNvPr id="76" name="圆角矩形 2"/>
              <p:cNvSpPr/>
              <p:nvPr/>
            </p:nvSpPr>
            <p:spPr>
              <a:xfrm>
                <a:off x="0" y="169035"/>
                <a:ext cx="2798490"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77" name="矩形 76"/>
              <p:cNvSpPr/>
              <p:nvPr/>
            </p:nvSpPr>
            <p:spPr>
              <a:xfrm>
                <a:off x="386562" y="166370"/>
                <a:ext cx="2411928" cy="461665"/>
              </a:xfrm>
              <a:prstGeom prst="rect">
                <a:avLst/>
              </a:prstGeom>
            </p:spPr>
            <p:txBody>
              <a:bodyPr wrap="square">
                <a:spAutoFit/>
              </a:bodyPr>
              <a:lstStyle/>
              <a:p>
                <a:pPr algn="ctr">
                  <a:spcBef>
                    <a:spcPct val="20000"/>
                  </a:spcBef>
                </a:pPr>
                <a:r>
                  <a:rPr kumimoji="1" lang="zh-CN" altLang="en-US" sz="2400" b="1" dirty="0">
                    <a:solidFill>
                      <a:srgbClr val="3DA4C3"/>
                    </a:solidFill>
                    <a:cs typeface="+mn-ea"/>
                    <a:sym typeface="+mn-lt"/>
                  </a:rPr>
                  <a:t>危险有害因素</a:t>
                </a:r>
              </a:p>
            </p:txBody>
          </p:sp>
        </p:grpSp>
        <p:pic>
          <p:nvPicPr>
            <p:cNvPr id="75" name="图片 74">
              <a:extLst>
                <a:ext uri="{FF2B5EF4-FFF2-40B4-BE49-F238E27FC236}">
                  <a16:creationId xmlns:a16="http://schemas.microsoft.com/office/drawing/2014/main" id="{75962DD1-252A-4CD6-A34B-7F935030C6C5}"/>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spTree>
    <p:extLst>
      <p:ext uri="{BB962C8B-B14F-4D97-AF65-F5344CB8AC3E}">
        <p14:creationId xmlns:p14="http://schemas.microsoft.com/office/powerpoint/2010/main" val="1973062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additive="base">
                                        <p:cTn id="7" dur="500" fill="hold"/>
                                        <p:tgtEl>
                                          <p:spTgt spid="73"/>
                                        </p:tgtEl>
                                        <p:attrNameLst>
                                          <p:attrName>ppt_x</p:attrName>
                                        </p:attrNameLst>
                                      </p:cBhvr>
                                      <p:tavLst>
                                        <p:tav tm="0">
                                          <p:val>
                                            <p:strVal val="0-#ppt_w/2"/>
                                          </p:val>
                                        </p:tav>
                                        <p:tav tm="100000">
                                          <p:val>
                                            <p:strVal val="#ppt_x"/>
                                          </p:val>
                                        </p:tav>
                                      </p:tavLst>
                                    </p:anim>
                                    <p:anim calcmode="lin" valueType="num">
                                      <p:cBhvr additive="base">
                                        <p:cTn id="8" dur="500" fill="hold"/>
                                        <p:tgtEl>
                                          <p:spTgt spid="7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0-#ppt_w/2"/>
                                          </p:val>
                                        </p:tav>
                                        <p:tav tm="100000">
                                          <p:val>
                                            <p:strVal val="#ppt_x"/>
                                          </p:val>
                                        </p:tav>
                                      </p:tavLst>
                                    </p:anim>
                                    <p:anim calcmode="lin" valueType="num">
                                      <p:cBhvr additive="base">
                                        <p:cTn id="13" dur="500" fill="hold"/>
                                        <p:tgtEl>
                                          <p:spTgt spid="1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63"/>
                                        </p:tgtEl>
                                        <p:attrNameLst>
                                          <p:attrName>style.visibility</p:attrName>
                                        </p:attrNameLst>
                                      </p:cBhvr>
                                      <p:to>
                                        <p:strVal val="visible"/>
                                      </p:to>
                                    </p:set>
                                    <p:anim calcmode="lin" valueType="num">
                                      <p:cBhvr>
                                        <p:cTn id="21" dur="500" fill="hold"/>
                                        <p:tgtEl>
                                          <p:spTgt spid="63"/>
                                        </p:tgtEl>
                                        <p:attrNameLst>
                                          <p:attrName>ppt_w</p:attrName>
                                        </p:attrNameLst>
                                      </p:cBhvr>
                                      <p:tavLst>
                                        <p:tav tm="0">
                                          <p:val>
                                            <p:fltVal val="0"/>
                                          </p:val>
                                        </p:tav>
                                        <p:tav tm="100000">
                                          <p:val>
                                            <p:strVal val="#ppt_w"/>
                                          </p:val>
                                        </p:tav>
                                      </p:tavLst>
                                    </p:anim>
                                    <p:anim calcmode="lin" valueType="num">
                                      <p:cBhvr>
                                        <p:cTn id="22" dur="500" fill="hold"/>
                                        <p:tgtEl>
                                          <p:spTgt spid="63"/>
                                        </p:tgtEl>
                                        <p:attrNameLst>
                                          <p:attrName>ppt_h</p:attrName>
                                        </p:attrNameLst>
                                      </p:cBhvr>
                                      <p:tavLst>
                                        <p:tav tm="0">
                                          <p:val>
                                            <p:fltVal val="0"/>
                                          </p:val>
                                        </p:tav>
                                        <p:tav tm="100000">
                                          <p:val>
                                            <p:strVal val="#ppt_h"/>
                                          </p:val>
                                        </p:tav>
                                      </p:tavLst>
                                    </p:anim>
                                    <p:animEffect transition="in" filter="fade">
                                      <p:cBhvr>
                                        <p:cTn id="23" dur="500"/>
                                        <p:tgtEl>
                                          <p:spTgt spid="63"/>
                                        </p:tgtEl>
                                      </p:cBhvr>
                                    </p:animEffect>
                                  </p:childTnLst>
                                </p:cTn>
                              </p:par>
                              <p:par>
                                <p:cTn id="24" presetID="53" presetClass="entr" presetSubtype="16"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p:cTn id="26" dur="500" fill="hold"/>
                                        <p:tgtEl>
                                          <p:spTgt spid="44"/>
                                        </p:tgtEl>
                                        <p:attrNameLst>
                                          <p:attrName>ppt_w</p:attrName>
                                        </p:attrNameLst>
                                      </p:cBhvr>
                                      <p:tavLst>
                                        <p:tav tm="0">
                                          <p:val>
                                            <p:fltVal val="0"/>
                                          </p:val>
                                        </p:tav>
                                        <p:tav tm="100000">
                                          <p:val>
                                            <p:strVal val="#ppt_w"/>
                                          </p:val>
                                        </p:tav>
                                      </p:tavLst>
                                    </p:anim>
                                    <p:anim calcmode="lin" valueType="num">
                                      <p:cBhvr>
                                        <p:cTn id="27" dur="500" fill="hold"/>
                                        <p:tgtEl>
                                          <p:spTgt spid="44"/>
                                        </p:tgtEl>
                                        <p:attrNameLst>
                                          <p:attrName>ppt_h</p:attrName>
                                        </p:attrNameLst>
                                      </p:cBhvr>
                                      <p:tavLst>
                                        <p:tav tm="0">
                                          <p:val>
                                            <p:fltVal val="0"/>
                                          </p:val>
                                        </p:tav>
                                        <p:tav tm="100000">
                                          <p:val>
                                            <p:strVal val="#ppt_h"/>
                                          </p:val>
                                        </p:tav>
                                      </p:tavLst>
                                    </p:anim>
                                    <p:animEffect transition="in" filter="fade">
                                      <p:cBhvr>
                                        <p:cTn id="2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a:extLst>
              <a:ext uri="{FF2B5EF4-FFF2-40B4-BE49-F238E27FC236}">
                <a16:creationId xmlns:a16="http://schemas.microsoft.com/office/drawing/2014/main" id="{EC004076-F0A5-401F-B361-345318AC76CF}"/>
              </a:ext>
            </a:extLst>
          </p:cNvPr>
          <p:cNvGrpSpPr/>
          <p:nvPr/>
        </p:nvGrpSpPr>
        <p:grpSpPr>
          <a:xfrm>
            <a:off x="399211" y="1107592"/>
            <a:ext cx="3278189" cy="1036638"/>
            <a:chOff x="1804988" y="1620839"/>
            <a:chExt cx="3278189" cy="1036638"/>
          </a:xfrm>
          <a:effectLst>
            <a:outerShdw blurRad="50800" dist="38100" dir="2700000" algn="tl" rotWithShape="0">
              <a:prstClr val="black">
                <a:alpha val="40000"/>
              </a:prstClr>
            </a:outerShdw>
          </a:effectLst>
        </p:grpSpPr>
        <p:grpSp>
          <p:nvGrpSpPr>
            <p:cNvPr id="16" name="Group 4">
              <a:extLst>
                <a:ext uri="{FF2B5EF4-FFF2-40B4-BE49-F238E27FC236}">
                  <a16:creationId xmlns:a16="http://schemas.microsoft.com/office/drawing/2014/main" id="{D737E71D-4DDF-4D0A-B15D-A6626AA7ACC5}"/>
                </a:ext>
              </a:extLst>
            </p:cNvPr>
            <p:cNvGrpSpPr>
              <a:grpSpLocks noChangeAspect="1"/>
            </p:cNvGrpSpPr>
            <p:nvPr/>
          </p:nvGrpSpPr>
          <p:grpSpPr bwMode="auto">
            <a:xfrm>
              <a:off x="1804988" y="1620839"/>
              <a:ext cx="3278189" cy="1036638"/>
              <a:chOff x="1137" y="1021"/>
              <a:chExt cx="2065" cy="653"/>
            </a:xfrm>
          </p:grpSpPr>
          <p:sp>
            <p:nvSpPr>
              <p:cNvPr id="18" name="AutoShape 3">
                <a:extLst>
                  <a:ext uri="{FF2B5EF4-FFF2-40B4-BE49-F238E27FC236}">
                    <a16:creationId xmlns:a16="http://schemas.microsoft.com/office/drawing/2014/main" id="{899DD250-F405-489A-BC43-7B4822A27632}"/>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 name="Freeform 20">
                <a:extLst>
                  <a:ext uri="{FF2B5EF4-FFF2-40B4-BE49-F238E27FC236}">
                    <a16:creationId xmlns:a16="http://schemas.microsoft.com/office/drawing/2014/main" id="{473A1002-42E6-429A-8433-951E1A249DEC}"/>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 name="Rectangle 21">
                <a:extLst>
                  <a:ext uri="{FF2B5EF4-FFF2-40B4-BE49-F238E27FC236}">
                    <a16:creationId xmlns:a16="http://schemas.microsoft.com/office/drawing/2014/main" id="{8EDD1E1A-78D1-4BC1-BEA1-9234543B103C}"/>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 name="Freeform 23">
                <a:extLst>
                  <a:ext uri="{FF2B5EF4-FFF2-40B4-BE49-F238E27FC236}">
                    <a16:creationId xmlns:a16="http://schemas.microsoft.com/office/drawing/2014/main" id="{A647E407-EDDC-4F65-88F8-29970C134187}"/>
                  </a:ext>
                </a:extLst>
              </p:cNvPr>
              <p:cNvSpPr>
                <a:spLocks/>
              </p:cNvSpPr>
              <p:nvPr/>
            </p:nvSpPr>
            <p:spPr bwMode="auto">
              <a:xfrm flipV="1">
                <a:off x="1160" y="1475"/>
                <a:ext cx="2042"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7" name="矩形 16">
              <a:extLst>
                <a:ext uri="{FF2B5EF4-FFF2-40B4-BE49-F238E27FC236}">
                  <a16:creationId xmlns:a16="http://schemas.microsoft.com/office/drawing/2014/main" id="{8D024F90-2880-4FEA-9779-811A324E2D54}"/>
                </a:ext>
              </a:extLst>
            </p:cNvPr>
            <p:cNvSpPr/>
            <p:nvPr/>
          </p:nvSpPr>
          <p:spPr>
            <a:xfrm>
              <a:off x="2046473" y="1844360"/>
              <a:ext cx="2954655"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危险有害因素的辨识</a:t>
              </a:r>
            </a:p>
          </p:txBody>
        </p:sp>
      </p:grpSp>
      <p:grpSp>
        <p:nvGrpSpPr>
          <p:cNvPr id="44" name="组合 43">
            <a:extLst>
              <a:ext uri="{FF2B5EF4-FFF2-40B4-BE49-F238E27FC236}">
                <a16:creationId xmlns:a16="http://schemas.microsoft.com/office/drawing/2014/main" id="{BBE16FEA-A9F1-46F7-AAEF-DD862A76ED32}"/>
              </a:ext>
            </a:extLst>
          </p:cNvPr>
          <p:cNvGrpSpPr/>
          <p:nvPr/>
        </p:nvGrpSpPr>
        <p:grpSpPr>
          <a:xfrm>
            <a:off x="7018975" y="2831359"/>
            <a:ext cx="4003684" cy="3444726"/>
            <a:chOff x="6537666" y="1860976"/>
            <a:chExt cx="3665241" cy="3153533"/>
          </a:xfrm>
        </p:grpSpPr>
        <p:grpSp>
          <p:nvGrpSpPr>
            <p:cNvPr id="46" name="组合 45">
              <a:extLst>
                <a:ext uri="{FF2B5EF4-FFF2-40B4-BE49-F238E27FC236}">
                  <a16:creationId xmlns:a16="http://schemas.microsoft.com/office/drawing/2014/main" id="{167E2937-FDE6-4C54-86A6-E61C3D3B65A9}"/>
                </a:ext>
              </a:extLst>
            </p:cNvPr>
            <p:cNvGrpSpPr/>
            <p:nvPr/>
          </p:nvGrpSpPr>
          <p:grpSpPr>
            <a:xfrm>
              <a:off x="6537666" y="1860976"/>
              <a:ext cx="3665241" cy="3153533"/>
              <a:chOff x="6537666" y="1860976"/>
              <a:chExt cx="3665241" cy="3153533"/>
            </a:xfrm>
          </p:grpSpPr>
          <p:sp>
            <p:nvSpPr>
              <p:cNvPr id="48" name="圆角矩形 41">
                <a:extLst>
                  <a:ext uri="{FF2B5EF4-FFF2-40B4-BE49-F238E27FC236}">
                    <a16:creationId xmlns:a16="http://schemas.microsoft.com/office/drawing/2014/main" id="{D2385036-1D14-4A22-B400-C71DEDF8B09D}"/>
                  </a:ext>
                </a:extLst>
              </p:cNvPr>
              <p:cNvSpPr/>
              <p:nvPr/>
            </p:nvSpPr>
            <p:spPr>
              <a:xfrm>
                <a:off x="6537666" y="1860976"/>
                <a:ext cx="3665241" cy="3153533"/>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49" name="组合 26">
                <a:extLst>
                  <a:ext uri="{FF2B5EF4-FFF2-40B4-BE49-F238E27FC236}">
                    <a16:creationId xmlns:a16="http://schemas.microsoft.com/office/drawing/2014/main" id="{A1C53903-7A0C-4650-BB50-E8136FB6CA4D}"/>
                  </a:ext>
                </a:extLst>
              </p:cNvPr>
              <p:cNvGrpSpPr/>
              <p:nvPr/>
            </p:nvGrpSpPr>
            <p:grpSpPr>
              <a:xfrm>
                <a:off x="6752013" y="1975825"/>
                <a:ext cx="3269770" cy="2957572"/>
                <a:chOff x="4559531" y="2227811"/>
                <a:chExt cx="2377971" cy="2150918"/>
              </a:xfrm>
            </p:grpSpPr>
            <p:grpSp>
              <p:nvGrpSpPr>
                <p:cNvPr id="50" name="组合 29">
                  <a:extLst>
                    <a:ext uri="{FF2B5EF4-FFF2-40B4-BE49-F238E27FC236}">
                      <a16:creationId xmlns:a16="http://schemas.microsoft.com/office/drawing/2014/main" id="{F75376E6-5D04-4112-AFE8-D8ED5F4AE9C5}"/>
                    </a:ext>
                  </a:extLst>
                </p:cNvPr>
                <p:cNvGrpSpPr/>
                <p:nvPr/>
              </p:nvGrpSpPr>
              <p:grpSpPr>
                <a:xfrm>
                  <a:off x="4559531" y="2227811"/>
                  <a:ext cx="207818" cy="207818"/>
                  <a:chOff x="4559531" y="2227811"/>
                  <a:chExt cx="207818" cy="207818"/>
                </a:xfrm>
              </p:grpSpPr>
              <p:sp>
                <p:nvSpPr>
                  <p:cNvPr id="60" name="椭圆 59">
                    <a:extLst>
                      <a:ext uri="{FF2B5EF4-FFF2-40B4-BE49-F238E27FC236}">
                        <a16:creationId xmlns:a16="http://schemas.microsoft.com/office/drawing/2014/main" id="{16EE6596-98E3-4826-BC75-4C45581DB01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六边形 60">
                    <a:extLst>
                      <a:ext uri="{FF2B5EF4-FFF2-40B4-BE49-F238E27FC236}">
                        <a16:creationId xmlns:a16="http://schemas.microsoft.com/office/drawing/2014/main" id="{0CA10360-CCBD-42BD-A2A4-11B9EA51DAFC}"/>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51" name="组合 30">
                  <a:extLst>
                    <a:ext uri="{FF2B5EF4-FFF2-40B4-BE49-F238E27FC236}">
                      <a16:creationId xmlns:a16="http://schemas.microsoft.com/office/drawing/2014/main" id="{69DCE286-A8D8-4FD1-A9C6-6952602EFD26}"/>
                    </a:ext>
                  </a:extLst>
                </p:cNvPr>
                <p:cNvGrpSpPr/>
                <p:nvPr/>
              </p:nvGrpSpPr>
              <p:grpSpPr>
                <a:xfrm>
                  <a:off x="6729682" y="2227811"/>
                  <a:ext cx="207818" cy="207818"/>
                  <a:chOff x="4738957" y="2227811"/>
                  <a:chExt cx="207818" cy="207818"/>
                </a:xfrm>
              </p:grpSpPr>
              <p:sp>
                <p:nvSpPr>
                  <p:cNvPr id="58" name="椭圆 57">
                    <a:extLst>
                      <a:ext uri="{FF2B5EF4-FFF2-40B4-BE49-F238E27FC236}">
                        <a16:creationId xmlns:a16="http://schemas.microsoft.com/office/drawing/2014/main" id="{937410E8-2EFA-4882-88FB-294A9D050616}"/>
                      </a:ext>
                    </a:extLst>
                  </p:cNvPr>
                  <p:cNvSpPr/>
                  <p:nvPr/>
                </p:nvSpPr>
                <p:spPr>
                  <a:xfrm>
                    <a:off x="4738957"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六边形 58">
                    <a:extLst>
                      <a:ext uri="{FF2B5EF4-FFF2-40B4-BE49-F238E27FC236}">
                        <a16:creationId xmlns:a16="http://schemas.microsoft.com/office/drawing/2014/main" id="{AD7A6F4C-6D69-4D34-8EC6-D82A31DC1BA4}"/>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52" name="组合 31">
                  <a:extLst>
                    <a:ext uri="{FF2B5EF4-FFF2-40B4-BE49-F238E27FC236}">
                      <a16:creationId xmlns:a16="http://schemas.microsoft.com/office/drawing/2014/main" id="{4F764C05-83B9-4EDD-B19C-CB81650B9DBA}"/>
                    </a:ext>
                  </a:extLst>
                </p:cNvPr>
                <p:cNvGrpSpPr/>
                <p:nvPr/>
              </p:nvGrpSpPr>
              <p:grpSpPr>
                <a:xfrm>
                  <a:off x="4559531" y="4170911"/>
                  <a:ext cx="207818" cy="207818"/>
                  <a:chOff x="4559531" y="2227811"/>
                  <a:chExt cx="207818" cy="207818"/>
                </a:xfrm>
              </p:grpSpPr>
              <p:sp>
                <p:nvSpPr>
                  <p:cNvPr id="56" name="椭圆 55">
                    <a:extLst>
                      <a:ext uri="{FF2B5EF4-FFF2-40B4-BE49-F238E27FC236}">
                        <a16:creationId xmlns:a16="http://schemas.microsoft.com/office/drawing/2014/main" id="{A4EC12F0-B6F1-402D-8F5A-FBF4BCA9D20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六边形 56">
                    <a:extLst>
                      <a:ext uri="{FF2B5EF4-FFF2-40B4-BE49-F238E27FC236}">
                        <a16:creationId xmlns:a16="http://schemas.microsoft.com/office/drawing/2014/main" id="{9A5F8162-AB0D-49A8-946E-D04FE7F70AD6}"/>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53" name="组合 32">
                  <a:extLst>
                    <a:ext uri="{FF2B5EF4-FFF2-40B4-BE49-F238E27FC236}">
                      <a16:creationId xmlns:a16="http://schemas.microsoft.com/office/drawing/2014/main" id="{C8C94D34-BCD7-41F9-A43F-FC06445CCAE2}"/>
                    </a:ext>
                  </a:extLst>
                </p:cNvPr>
                <p:cNvGrpSpPr/>
                <p:nvPr/>
              </p:nvGrpSpPr>
              <p:grpSpPr>
                <a:xfrm>
                  <a:off x="6729683" y="4170911"/>
                  <a:ext cx="207819" cy="207818"/>
                  <a:chOff x="4738958" y="2227811"/>
                  <a:chExt cx="207819" cy="207818"/>
                </a:xfrm>
              </p:grpSpPr>
              <p:sp>
                <p:nvSpPr>
                  <p:cNvPr id="54" name="椭圆 53">
                    <a:extLst>
                      <a:ext uri="{FF2B5EF4-FFF2-40B4-BE49-F238E27FC236}">
                        <a16:creationId xmlns:a16="http://schemas.microsoft.com/office/drawing/2014/main" id="{144F1028-9DE6-4DE4-8697-1FCB586BD073}"/>
                      </a:ext>
                    </a:extLst>
                  </p:cNvPr>
                  <p:cNvSpPr/>
                  <p:nvPr/>
                </p:nvSpPr>
                <p:spPr>
                  <a:xfrm>
                    <a:off x="4738958" y="2227811"/>
                    <a:ext cx="207819"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六边形 54">
                    <a:extLst>
                      <a:ext uri="{FF2B5EF4-FFF2-40B4-BE49-F238E27FC236}">
                        <a16:creationId xmlns:a16="http://schemas.microsoft.com/office/drawing/2014/main" id="{8B294931-C843-4B6F-980D-DA41E6ACBD53}"/>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47" name="矩形 46">
              <a:extLst>
                <a:ext uri="{FF2B5EF4-FFF2-40B4-BE49-F238E27FC236}">
                  <a16:creationId xmlns:a16="http://schemas.microsoft.com/office/drawing/2014/main" id="{FFC3F48F-576C-4757-A828-FB1460E0EDA9}"/>
                </a:ext>
              </a:extLst>
            </p:cNvPr>
            <p:cNvSpPr/>
            <p:nvPr/>
          </p:nvSpPr>
          <p:spPr>
            <a:xfrm>
              <a:off x="7303429" y="2196875"/>
              <a:ext cx="2216949" cy="531763"/>
            </a:xfrm>
            <a:prstGeom prst="rect">
              <a:avLst/>
            </a:prstGeom>
          </p:spPr>
          <p:txBody>
            <a:bodyPr wrap="square">
              <a:spAutoFit/>
            </a:bodyPr>
            <a:lstStyle/>
            <a:p>
              <a:pPr>
                <a:lnSpc>
                  <a:spcPct val="150000"/>
                </a:lnSpc>
              </a:pPr>
              <a:r>
                <a:rPr lang="zh-CN" altLang="en-US" sz="2400" b="1" dirty="0">
                  <a:solidFill>
                    <a:schemeClr val="tx1">
                      <a:lumMod val="85000"/>
                      <a:lumOff val="15000"/>
                    </a:schemeClr>
                  </a:solidFill>
                  <a:cs typeface="+mn-ea"/>
                  <a:sym typeface="+mn-lt"/>
                </a:rPr>
                <a:t>系统安全分析法</a:t>
              </a:r>
            </a:p>
          </p:txBody>
        </p:sp>
        <p:sp>
          <p:nvSpPr>
            <p:cNvPr id="92" name="矩形 91">
              <a:extLst>
                <a:ext uri="{FF2B5EF4-FFF2-40B4-BE49-F238E27FC236}">
                  <a16:creationId xmlns:a16="http://schemas.microsoft.com/office/drawing/2014/main" id="{2305EC69-D709-458A-BE4D-DC61AE764336}"/>
                </a:ext>
              </a:extLst>
            </p:cNvPr>
            <p:cNvSpPr/>
            <p:nvPr/>
          </p:nvSpPr>
          <p:spPr>
            <a:xfrm>
              <a:off x="6643462" y="2880396"/>
              <a:ext cx="3536884" cy="1302492"/>
            </a:xfrm>
            <a:prstGeom prst="rect">
              <a:avLst/>
            </a:prstGeom>
          </p:spPr>
          <p:txBody>
            <a:bodyPr wrap="square">
              <a:spAutoFit/>
            </a:bodyPr>
            <a:lstStyle/>
            <a:p>
              <a:pPr>
                <a:lnSpc>
                  <a:spcPct val="150000"/>
                </a:lnSpc>
              </a:pPr>
              <a:r>
                <a:rPr lang="zh-CN" altLang="en-US" sz="2000" dirty="0">
                  <a:solidFill>
                    <a:schemeClr val="tx1">
                      <a:lumMod val="85000"/>
                      <a:lumOff val="15000"/>
                    </a:schemeClr>
                  </a:solidFill>
                  <a:cs typeface="+mn-ea"/>
                  <a:sym typeface="+mn-lt"/>
                </a:rPr>
                <a:t>复杂、没有事故经验的</a:t>
              </a:r>
              <a:r>
                <a:rPr lang="zh-CN" altLang="en-US" sz="2000" dirty="0">
                  <a:solidFill>
                    <a:srgbClr val="C00000"/>
                  </a:solidFill>
                  <a:cs typeface="+mn-ea"/>
                  <a:sym typeface="+mn-lt"/>
                </a:rPr>
                <a:t>新开发系统，</a:t>
              </a:r>
              <a:r>
                <a:rPr lang="zh-CN" altLang="en-US" sz="2000" dirty="0">
                  <a:cs typeface="+mn-ea"/>
                  <a:sym typeface="+mn-lt"/>
                </a:rPr>
                <a:t>可</a:t>
              </a:r>
              <a:r>
                <a:rPr lang="zh-CN" altLang="en-US" sz="2000" dirty="0">
                  <a:solidFill>
                    <a:schemeClr val="tx1">
                      <a:lumMod val="85000"/>
                      <a:lumOff val="15000"/>
                    </a:schemeClr>
                  </a:solidFill>
                  <a:cs typeface="+mn-ea"/>
                  <a:sym typeface="+mn-lt"/>
                </a:rPr>
                <a:t>应用系统安全工程评价方法。常有事件树、事故树等。</a:t>
              </a:r>
            </a:p>
          </p:txBody>
        </p:sp>
      </p:grpSp>
      <p:grpSp>
        <p:nvGrpSpPr>
          <p:cNvPr id="63" name="组合 62">
            <a:extLst>
              <a:ext uri="{FF2B5EF4-FFF2-40B4-BE49-F238E27FC236}">
                <a16:creationId xmlns:a16="http://schemas.microsoft.com/office/drawing/2014/main" id="{5B3C93A0-A6DA-454A-B3AF-632D579FAD74}"/>
              </a:ext>
            </a:extLst>
          </p:cNvPr>
          <p:cNvGrpSpPr/>
          <p:nvPr/>
        </p:nvGrpSpPr>
        <p:grpSpPr>
          <a:xfrm>
            <a:off x="1830725" y="2831563"/>
            <a:ext cx="3874136" cy="3444521"/>
            <a:chOff x="2298548" y="1861161"/>
            <a:chExt cx="3546643" cy="3153345"/>
          </a:xfrm>
        </p:grpSpPr>
        <p:grpSp>
          <p:nvGrpSpPr>
            <p:cNvPr id="65" name="组合 64">
              <a:extLst>
                <a:ext uri="{FF2B5EF4-FFF2-40B4-BE49-F238E27FC236}">
                  <a16:creationId xmlns:a16="http://schemas.microsoft.com/office/drawing/2014/main" id="{3232A73A-FFF9-4FF9-9871-C983718C20EF}"/>
                </a:ext>
              </a:extLst>
            </p:cNvPr>
            <p:cNvGrpSpPr/>
            <p:nvPr/>
          </p:nvGrpSpPr>
          <p:grpSpPr>
            <a:xfrm>
              <a:off x="2298548" y="1861161"/>
              <a:ext cx="3546643" cy="3153345"/>
              <a:chOff x="6537666" y="1861162"/>
              <a:chExt cx="3546643" cy="3153345"/>
            </a:xfrm>
          </p:grpSpPr>
          <p:sp>
            <p:nvSpPr>
              <p:cNvPr id="67" name="圆角矩形 41">
                <a:extLst>
                  <a:ext uri="{FF2B5EF4-FFF2-40B4-BE49-F238E27FC236}">
                    <a16:creationId xmlns:a16="http://schemas.microsoft.com/office/drawing/2014/main" id="{2781F4ED-5CD3-4507-AF9C-03D996CB0169}"/>
                  </a:ext>
                </a:extLst>
              </p:cNvPr>
              <p:cNvSpPr/>
              <p:nvPr/>
            </p:nvSpPr>
            <p:spPr>
              <a:xfrm>
                <a:off x="6537666" y="1861162"/>
                <a:ext cx="3546643" cy="3153345"/>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68" name="组合 26">
                <a:extLst>
                  <a:ext uri="{FF2B5EF4-FFF2-40B4-BE49-F238E27FC236}">
                    <a16:creationId xmlns:a16="http://schemas.microsoft.com/office/drawing/2014/main" id="{C8EFF462-D1CD-4320-9A8F-FAA147C01AD2}"/>
                  </a:ext>
                </a:extLst>
              </p:cNvPr>
              <p:cNvGrpSpPr/>
              <p:nvPr/>
            </p:nvGrpSpPr>
            <p:grpSpPr>
              <a:xfrm>
                <a:off x="6752025" y="1975825"/>
                <a:ext cx="3023056" cy="2957572"/>
                <a:chOff x="4559531" y="2227811"/>
                <a:chExt cx="2198543" cy="2150918"/>
              </a:xfrm>
            </p:grpSpPr>
            <p:grpSp>
              <p:nvGrpSpPr>
                <p:cNvPr id="69" name="组合 29">
                  <a:extLst>
                    <a:ext uri="{FF2B5EF4-FFF2-40B4-BE49-F238E27FC236}">
                      <a16:creationId xmlns:a16="http://schemas.microsoft.com/office/drawing/2014/main" id="{E6D7921F-FD2C-4A64-AB1C-BF3CBF3AB5A6}"/>
                    </a:ext>
                  </a:extLst>
                </p:cNvPr>
                <p:cNvGrpSpPr/>
                <p:nvPr/>
              </p:nvGrpSpPr>
              <p:grpSpPr>
                <a:xfrm>
                  <a:off x="4559531" y="2227811"/>
                  <a:ext cx="207818" cy="207818"/>
                  <a:chOff x="4559531" y="2227811"/>
                  <a:chExt cx="207818" cy="207818"/>
                </a:xfrm>
              </p:grpSpPr>
              <p:sp>
                <p:nvSpPr>
                  <p:cNvPr id="87" name="椭圆 86">
                    <a:extLst>
                      <a:ext uri="{FF2B5EF4-FFF2-40B4-BE49-F238E27FC236}">
                        <a16:creationId xmlns:a16="http://schemas.microsoft.com/office/drawing/2014/main" id="{68B71C10-748F-40BF-99BC-45A9EBCAFE75}"/>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六边形 87">
                    <a:extLst>
                      <a:ext uri="{FF2B5EF4-FFF2-40B4-BE49-F238E27FC236}">
                        <a16:creationId xmlns:a16="http://schemas.microsoft.com/office/drawing/2014/main" id="{B6F1736E-26F9-4E5F-AF72-C1945C2BB24B}"/>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78" name="组合 30">
                  <a:extLst>
                    <a:ext uri="{FF2B5EF4-FFF2-40B4-BE49-F238E27FC236}">
                      <a16:creationId xmlns:a16="http://schemas.microsoft.com/office/drawing/2014/main" id="{594B3B4B-BC50-4315-B5E7-BF1901FA0557}"/>
                    </a:ext>
                  </a:extLst>
                </p:cNvPr>
                <p:cNvGrpSpPr/>
                <p:nvPr/>
              </p:nvGrpSpPr>
              <p:grpSpPr>
                <a:xfrm>
                  <a:off x="6550256" y="2227811"/>
                  <a:ext cx="207818" cy="207818"/>
                  <a:chOff x="4559531" y="2227811"/>
                  <a:chExt cx="207818" cy="207818"/>
                </a:xfrm>
              </p:grpSpPr>
              <p:sp>
                <p:nvSpPr>
                  <p:cNvPr id="85" name="椭圆 84">
                    <a:extLst>
                      <a:ext uri="{FF2B5EF4-FFF2-40B4-BE49-F238E27FC236}">
                        <a16:creationId xmlns:a16="http://schemas.microsoft.com/office/drawing/2014/main" id="{015FAC74-61F3-4EC0-9F42-2E0C7BE88F37}"/>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六边形 85">
                    <a:extLst>
                      <a:ext uri="{FF2B5EF4-FFF2-40B4-BE49-F238E27FC236}">
                        <a16:creationId xmlns:a16="http://schemas.microsoft.com/office/drawing/2014/main" id="{16E61220-8E53-476A-A449-8B05AA3CCFD4}"/>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79" name="组合 31">
                  <a:extLst>
                    <a:ext uri="{FF2B5EF4-FFF2-40B4-BE49-F238E27FC236}">
                      <a16:creationId xmlns:a16="http://schemas.microsoft.com/office/drawing/2014/main" id="{E9F144DE-9F01-4DB4-B200-93A0C66978AC}"/>
                    </a:ext>
                  </a:extLst>
                </p:cNvPr>
                <p:cNvGrpSpPr/>
                <p:nvPr/>
              </p:nvGrpSpPr>
              <p:grpSpPr>
                <a:xfrm>
                  <a:off x="4559531" y="4170911"/>
                  <a:ext cx="207818" cy="207818"/>
                  <a:chOff x="4559531" y="2227811"/>
                  <a:chExt cx="207818" cy="207818"/>
                </a:xfrm>
              </p:grpSpPr>
              <p:sp>
                <p:nvSpPr>
                  <p:cNvPr id="83" name="椭圆 82">
                    <a:extLst>
                      <a:ext uri="{FF2B5EF4-FFF2-40B4-BE49-F238E27FC236}">
                        <a16:creationId xmlns:a16="http://schemas.microsoft.com/office/drawing/2014/main" id="{48983267-6F98-4611-AADA-2928137B2B4F}"/>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六边形 83">
                    <a:extLst>
                      <a:ext uri="{FF2B5EF4-FFF2-40B4-BE49-F238E27FC236}">
                        <a16:creationId xmlns:a16="http://schemas.microsoft.com/office/drawing/2014/main" id="{0FC62A23-1A77-482E-A52F-0F76B794ADD1}"/>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80" name="组合 32">
                  <a:extLst>
                    <a:ext uri="{FF2B5EF4-FFF2-40B4-BE49-F238E27FC236}">
                      <a16:creationId xmlns:a16="http://schemas.microsoft.com/office/drawing/2014/main" id="{9005F796-B38C-426A-B89E-E2EFAFC5B7AE}"/>
                    </a:ext>
                  </a:extLst>
                </p:cNvPr>
                <p:cNvGrpSpPr/>
                <p:nvPr/>
              </p:nvGrpSpPr>
              <p:grpSpPr>
                <a:xfrm>
                  <a:off x="6550256" y="4170911"/>
                  <a:ext cx="207818" cy="207818"/>
                  <a:chOff x="4559531" y="2227811"/>
                  <a:chExt cx="207818" cy="207818"/>
                </a:xfrm>
              </p:grpSpPr>
              <p:sp>
                <p:nvSpPr>
                  <p:cNvPr id="81" name="椭圆 80">
                    <a:extLst>
                      <a:ext uri="{FF2B5EF4-FFF2-40B4-BE49-F238E27FC236}">
                        <a16:creationId xmlns:a16="http://schemas.microsoft.com/office/drawing/2014/main" id="{AF321DDF-C8BC-4806-99A5-09A9EA3698AD}"/>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六边形 81">
                    <a:extLst>
                      <a:ext uri="{FF2B5EF4-FFF2-40B4-BE49-F238E27FC236}">
                        <a16:creationId xmlns:a16="http://schemas.microsoft.com/office/drawing/2014/main" id="{75450EBD-4483-4F0D-B49E-9F5683E8D676}"/>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66" name="矩形 65">
              <a:extLst>
                <a:ext uri="{FF2B5EF4-FFF2-40B4-BE49-F238E27FC236}">
                  <a16:creationId xmlns:a16="http://schemas.microsoft.com/office/drawing/2014/main" id="{758BC2FF-A1D2-4AFB-860A-8F0FE5FCA959}"/>
                </a:ext>
              </a:extLst>
            </p:cNvPr>
            <p:cNvSpPr/>
            <p:nvPr/>
          </p:nvSpPr>
          <p:spPr>
            <a:xfrm>
              <a:off x="3035568" y="2199617"/>
              <a:ext cx="2214638" cy="531763"/>
            </a:xfrm>
            <a:prstGeom prst="rect">
              <a:avLst/>
            </a:prstGeom>
          </p:spPr>
          <p:txBody>
            <a:bodyPr wrap="square">
              <a:spAutoFit/>
            </a:bodyPr>
            <a:lstStyle/>
            <a:p>
              <a:pPr>
                <a:lnSpc>
                  <a:spcPct val="150000"/>
                </a:lnSpc>
              </a:pPr>
              <a:r>
                <a:rPr lang="zh-CN" altLang="en-US" sz="2400" b="1" dirty="0">
                  <a:solidFill>
                    <a:schemeClr val="tx1">
                      <a:lumMod val="85000"/>
                      <a:lumOff val="15000"/>
                    </a:schemeClr>
                  </a:solidFill>
                  <a:cs typeface="+mn-ea"/>
                  <a:sym typeface="+mn-lt"/>
                </a:rPr>
                <a:t>直观经验分析法</a:t>
              </a:r>
            </a:p>
          </p:txBody>
        </p:sp>
        <p:sp>
          <p:nvSpPr>
            <p:cNvPr id="89" name="矩形 88">
              <a:extLst>
                <a:ext uri="{FF2B5EF4-FFF2-40B4-BE49-F238E27FC236}">
                  <a16:creationId xmlns:a16="http://schemas.microsoft.com/office/drawing/2014/main" id="{EDD2907D-9D75-4FD7-90B9-4956B38D6089}"/>
                </a:ext>
              </a:extLst>
            </p:cNvPr>
            <p:cNvSpPr/>
            <p:nvPr/>
          </p:nvSpPr>
          <p:spPr>
            <a:xfrm>
              <a:off x="2967910" y="2803793"/>
              <a:ext cx="2214638" cy="457213"/>
            </a:xfrm>
            <a:prstGeom prst="rect">
              <a:avLst/>
            </a:prstGeom>
          </p:spPr>
          <p:txBody>
            <a:bodyPr wrap="square">
              <a:spAutoFit/>
            </a:bodyPr>
            <a:lstStyle/>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1</a:t>
              </a:r>
              <a:r>
                <a:rPr lang="zh-CN" altLang="en-US" sz="2000" dirty="0">
                  <a:solidFill>
                    <a:schemeClr val="tx1">
                      <a:lumMod val="85000"/>
                      <a:lumOff val="15000"/>
                    </a:schemeClr>
                  </a:solidFill>
                  <a:cs typeface="+mn-ea"/>
                  <a:sym typeface="+mn-lt"/>
                </a:rPr>
                <a:t>）对照、经验法</a:t>
              </a:r>
            </a:p>
          </p:txBody>
        </p:sp>
        <p:sp>
          <p:nvSpPr>
            <p:cNvPr id="90" name="矩形 89">
              <a:extLst>
                <a:ext uri="{FF2B5EF4-FFF2-40B4-BE49-F238E27FC236}">
                  <a16:creationId xmlns:a16="http://schemas.microsoft.com/office/drawing/2014/main" id="{35B40344-AFB6-47AE-A89B-817BEEBCA187}"/>
                </a:ext>
              </a:extLst>
            </p:cNvPr>
            <p:cNvSpPr/>
            <p:nvPr/>
          </p:nvSpPr>
          <p:spPr>
            <a:xfrm>
              <a:off x="2967910" y="3379679"/>
              <a:ext cx="2214638" cy="457213"/>
            </a:xfrm>
            <a:prstGeom prst="rect">
              <a:avLst/>
            </a:prstGeom>
          </p:spPr>
          <p:txBody>
            <a:bodyPr wrap="square">
              <a:spAutoFit/>
            </a:bodyPr>
            <a:lstStyle/>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2</a:t>
              </a:r>
              <a:r>
                <a:rPr lang="zh-CN" altLang="en-US" sz="2000" dirty="0">
                  <a:solidFill>
                    <a:schemeClr val="tx1">
                      <a:lumMod val="85000"/>
                      <a:lumOff val="15000"/>
                    </a:schemeClr>
                  </a:solidFill>
                  <a:cs typeface="+mn-ea"/>
                  <a:sym typeface="+mn-lt"/>
                </a:rPr>
                <a:t>）类比法</a:t>
              </a:r>
            </a:p>
          </p:txBody>
        </p:sp>
        <p:sp>
          <p:nvSpPr>
            <p:cNvPr id="91" name="矩形 90">
              <a:extLst>
                <a:ext uri="{FF2B5EF4-FFF2-40B4-BE49-F238E27FC236}">
                  <a16:creationId xmlns:a16="http://schemas.microsoft.com/office/drawing/2014/main" id="{65E8A04D-BE43-44C6-AAA9-2DAA8212A6C8}"/>
                </a:ext>
              </a:extLst>
            </p:cNvPr>
            <p:cNvSpPr/>
            <p:nvPr/>
          </p:nvSpPr>
          <p:spPr>
            <a:xfrm>
              <a:off x="2967910" y="3955564"/>
              <a:ext cx="2214638" cy="457213"/>
            </a:xfrm>
            <a:prstGeom prst="rect">
              <a:avLst/>
            </a:prstGeom>
          </p:spPr>
          <p:txBody>
            <a:bodyPr wrap="square">
              <a:spAutoFit/>
            </a:bodyPr>
            <a:lstStyle/>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3</a:t>
              </a:r>
              <a:r>
                <a:rPr lang="zh-CN" altLang="en-US" sz="2000" dirty="0">
                  <a:solidFill>
                    <a:schemeClr val="tx1">
                      <a:lumMod val="85000"/>
                      <a:lumOff val="15000"/>
                    </a:schemeClr>
                  </a:solidFill>
                  <a:cs typeface="+mn-ea"/>
                  <a:sym typeface="+mn-lt"/>
                </a:rPr>
                <a:t>）案例法</a:t>
              </a:r>
            </a:p>
          </p:txBody>
        </p:sp>
      </p:grpSp>
      <p:sp>
        <p:nvSpPr>
          <p:cNvPr id="4" name="矩形 3"/>
          <p:cNvSpPr/>
          <p:nvPr/>
        </p:nvSpPr>
        <p:spPr>
          <a:xfrm>
            <a:off x="4918377" y="2018776"/>
            <a:ext cx="2646878"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rgbClr val="FFFF00"/>
                </a:solidFill>
                <a:effectLst>
                  <a:outerShdw blurRad="38100" dist="38100" dir="2700000" algn="tl">
                    <a:srgbClr val="000000">
                      <a:alpha val="43137"/>
                    </a:srgbClr>
                  </a:outerShdw>
                </a:effectLst>
                <a:cs typeface="+mn-ea"/>
                <a:sym typeface="+mn-lt"/>
              </a:rPr>
              <a:t>危害因素辨识方法</a:t>
            </a:r>
          </a:p>
        </p:txBody>
      </p:sp>
      <p:grpSp>
        <p:nvGrpSpPr>
          <p:cNvPr id="73" name="组合 72">
            <a:extLst>
              <a:ext uri="{FF2B5EF4-FFF2-40B4-BE49-F238E27FC236}">
                <a16:creationId xmlns:a16="http://schemas.microsoft.com/office/drawing/2014/main" id="{AACBD454-98FE-447C-A6CD-E05F8FA7C522}"/>
              </a:ext>
            </a:extLst>
          </p:cNvPr>
          <p:cNvGrpSpPr/>
          <p:nvPr/>
        </p:nvGrpSpPr>
        <p:grpSpPr>
          <a:xfrm>
            <a:off x="-125456" y="-34628"/>
            <a:ext cx="2923946" cy="879734"/>
            <a:chOff x="-125456" y="-34628"/>
            <a:chExt cx="2923946" cy="879734"/>
          </a:xfrm>
        </p:grpSpPr>
        <p:grpSp>
          <p:nvGrpSpPr>
            <p:cNvPr id="74" name="组合 73"/>
            <p:cNvGrpSpPr/>
            <p:nvPr/>
          </p:nvGrpSpPr>
          <p:grpSpPr>
            <a:xfrm>
              <a:off x="0" y="166370"/>
              <a:ext cx="2798490" cy="475074"/>
              <a:chOff x="0" y="166370"/>
              <a:chExt cx="2798490" cy="475074"/>
            </a:xfrm>
          </p:grpSpPr>
          <p:sp>
            <p:nvSpPr>
              <p:cNvPr id="76" name="圆角矩形 2"/>
              <p:cNvSpPr/>
              <p:nvPr/>
            </p:nvSpPr>
            <p:spPr>
              <a:xfrm>
                <a:off x="0" y="169035"/>
                <a:ext cx="2798490"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77" name="矩形 76"/>
              <p:cNvSpPr/>
              <p:nvPr/>
            </p:nvSpPr>
            <p:spPr>
              <a:xfrm>
                <a:off x="386562" y="166370"/>
                <a:ext cx="2411928" cy="461665"/>
              </a:xfrm>
              <a:prstGeom prst="rect">
                <a:avLst/>
              </a:prstGeom>
            </p:spPr>
            <p:txBody>
              <a:bodyPr wrap="square">
                <a:spAutoFit/>
              </a:bodyPr>
              <a:lstStyle/>
              <a:p>
                <a:pPr algn="ctr">
                  <a:spcBef>
                    <a:spcPct val="20000"/>
                  </a:spcBef>
                </a:pPr>
                <a:r>
                  <a:rPr kumimoji="1" lang="zh-CN" altLang="en-US" sz="2400" b="1" dirty="0">
                    <a:solidFill>
                      <a:srgbClr val="3DA4C3"/>
                    </a:solidFill>
                    <a:cs typeface="+mn-ea"/>
                    <a:sym typeface="+mn-lt"/>
                  </a:rPr>
                  <a:t>危险有害因素</a:t>
                </a:r>
              </a:p>
            </p:txBody>
          </p:sp>
        </p:grpSp>
        <p:pic>
          <p:nvPicPr>
            <p:cNvPr id="75" name="图片 74">
              <a:extLst>
                <a:ext uri="{FF2B5EF4-FFF2-40B4-BE49-F238E27FC236}">
                  <a16:creationId xmlns:a16="http://schemas.microsoft.com/office/drawing/2014/main" id="{75962DD1-252A-4CD6-A34B-7F935030C6C5}"/>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spTree>
    <p:extLst>
      <p:ext uri="{BB962C8B-B14F-4D97-AF65-F5344CB8AC3E}">
        <p14:creationId xmlns:p14="http://schemas.microsoft.com/office/powerpoint/2010/main" val="12660147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a:extLst>
              <a:ext uri="{FF2B5EF4-FFF2-40B4-BE49-F238E27FC236}">
                <a16:creationId xmlns:a16="http://schemas.microsoft.com/office/drawing/2014/main" id="{23B15566-124F-4642-8997-73C1B99AE8B5}"/>
              </a:ext>
            </a:extLst>
          </p:cNvPr>
          <p:cNvGrpSpPr/>
          <p:nvPr/>
        </p:nvGrpSpPr>
        <p:grpSpPr>
          <a:xfrm>
            <a:off x="1220816" y="2263306"/>
            <a:ext cx="9565923" cy="2789957"/>
            <a:chOff x="1288193" y="2657942"/>
            <a:chExt cx="9565923" cy="2789957"/>
          </a:xfrm>
        </p:grpSpPr>
        <p:sp>
          <p:nvSpPr>
            <p:cNvPr id="21" name="圆角矩形 41">
              <a:extLst>
                <a:ext uri="{FF2B5EF4-FFF2-40B4-BE49-F238E27FC236}">
                  <a16:creationId xmlns:a16="http://schemas.microsoft.com/office/drawing/2014/main" id="{9B78C964-152B-4BE3-BE9D-CCAD6A9DBE44}"/>
                </a:ext>
              </a:extLst>
            </p:cNvPr>
            <p:cNvSpPr/>
            <p:nvPr/>
          </p:nvSpPr>
          <p:spPr>
            <a:xfrm>
              <a:off x="1288193" y="2657942"/>
              <a:ext cx="9559194" cy="2789957"/>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2" name="矩形 21">
              <a:extLst>
                <a:ext uri="{FF2B5EF4-FFF2-40B4-BE49-F238E27FC236}">
                  <a16:creationId xmlns:a16="http://schemas.microsoft.com/office/drawing/2014/main" id="{E4E46231-0EE2-4AB5-909A-F187A2C9206E}"/>
                </a:ext>
              </a:extLst>
            </p:cNvPr>
            <p:cNvSpPr/>
            <p:nvPr/>
          </p:nvSpPr>
          <p:spPr>
            <a:xfrm>
              <a:off x="1538666" y="3234910"/>
              <a:ext cx="9315450" cy="1458220"/>
            </a:xfrm>
            <a:prstGeom prst="rect">
              <a:avLst/>
            </a:prstGeom>
          </p:spPr>
          <p:txBody>
            <a:bodyPr wrap="square">
              <a:spAutoFit/>
            </a:bodyPr>
            <a:lstStyle/>
            <a:p>
              <a:pPr>
                <a:lnSpc>
                  <a:spcPct val="200000"/>
                </a:lnSpc>
                <a:buClr>
                  <a:schemeClr val="tx1">
                    <a:lumMod val="65000"/>
                    <a:lumOff val="35000"/>
                  </a:schemeClr>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tx1">
                      <a:lumMod val="85000"/>
                      <a:lumOff val="15000"/>
                    </a:schemeClr>
                  </a:solidFill>
                  <a:cs typeface="+mn-ea"/>
                  <a:sym typeface="+mn-lt"/>
                </a:rPr>
                <a:t>事故：</a:t>
              </a:r>
              <a:r>
                <a:rPr lang="zh-CN" altLang="en-US" sz="2400" dirty="0">
                  <a:solidFill>
                    <a:schemeClr val="tx1">
                      <a:lumMod val="85000"/>
                      <a:lumOff val="15000"/>
                    </a:schemeClr>
                  </a:solidFill>
                  <a:cs typeface="+mn-ea"/>
                  <a:sym typeface="+mn-lt"/>
                </a:rPr>
                <a:t>违反人们意愿，暂时或永久性中止有目的活动，同时造成人员伤亡或财产损失或环境污染的意外事件。</a:t>
              </a:r>
            </a:p>
          </p:txBody>
        </p:sp>
      </p:grpSp>
      <p:grpSp>
        <p:nvGrpSpPr>
          <p:cNvPr id="2" name="组合 1">
            <a:extLst>
              <a:ext uri="{FF2B5EF4-FFF2-40B4-BE49-F238E27FC236}">
                <a16:creationId xmlns:a16="http://schemas.microsoft.com/office/drawing/2014/main" id="{A46B20BE-72FE-4C23-9DE9-8DCB0630BBCA}"/>
              </a:ext>
            </a:extLst>
          </p:cNvPr>
          <p:cNvGrpSpPr/>
          <p:nvPr/>
        </p:nvGrpSpPr>
        <p:grpSpPr>
          <a:xfrm>
            <a:off x="0" y="66102"/>
            <a:ext cx="4057650" cy="879734"/>
            <a:chOff x="0" y="536872"/>
            <a:chExt cx="4057650" cy="879734"/>
          </a:xfrm>
        </p:grpSpPr>
        <p:grpSp>
          <p:nvGrpSpPr>
            <p:cNvPr id="9" name="组合 8"/>
            <p:cNvGrpSpPr/>
            <p:nvPr/>
          </p:nvGrpSpPr>
          <p:grpSpPr>
            <a:xfrm>
              <a:off x="0" y="660355"/>
              <a:ext cx="4057650" cy="592923"/>
              <a:chOff x="0" y="660355"/>
              <a:chExt cx="4057650" cy="592923"/>
            </a:xfrm>
          </p:grpSpPr>
          <p:sp>
            <p:nvSpPr>
              <p:cNvPr id="10" name="圆角矩形 2"/>
              <p:cNvSpPr/>
              <p:nvPr/>
            </p:nvSpPr>
            <p:spPr>
              <a:xfrm>
                <a:off x="0" y="660355"/>
                <a:ext cx="4057650"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1" name="矩形 10"/>
              <p:cNvSpPr/>
              <p:nvPr/>
            </p:nvSpPr>
            <p:spPr>
              <a:xfrm>
                <a:off x="963880" y="712279"/>
                <a:ext cx="2646878"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事故的定义和特点</a:t>
                </a:r>
              </a:p>
            </p:txBody>
          </p:sp>
        </p:grpSp>
        <p:pic>
          <p:nvPicPr>
            <p:cNvPr id="15" name="图片 14">
              <a:extLst>
                <a:ext uri="{FF2B5EF4-FFF2-40B4-BE49-F238E27FC236}">
                  <a16:creationId xmlns:a16="http://schemas.microsoft.com/office/drawing/2014/main" id="{4446A0D5-61A1-4189-A58C-4E4C2F45EE18}"/>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0" y="536872"/>
              <a:ext cx="879734" cy="879734"/>
            </a:xfrm>
            <a:prstGeom prst="rect">
              <a:avLst/>
            </a:prstGeom>
          </p:spPr>
        </p:pic>
      </p:grpSp>
    </p:spTree>
    <p:extLst>
      <p:ext uri="{BB962C8B-B14F-4D97-AF65-F5344CB8AC3E}">
        <p14:creationId xmlns:p14="http://schemas.microsoft.com/office/powerpoint/2010/main" val="1613483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1+#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sp>
        <p:nvSpPr>
          <p:cNvPr id="58" name="标题 1">
            <a:extLst>
              <a:ext uri="{FF2B5EF4-FFF2-40B4-BE49-F238E27FC236}">
                <a16:creationId xmlns:a16="http://schemas.microsoft.com/office/drawing/2014/main" id="{F45376E4-3DC7-4EB9-8FFD-60391B203F37}"/>
              </a:ext>
            </a:extLst>
          </p:cNvPr>
          <p:cNvSpPr txBox="1">
            <a:spLocks/>
          </p:cNvSpPr>
          <p:nvPr/>
        </p:nvSpPr>
        <p:spPr>
          <a:xfrm>
            <a:off x="5299109" y="1247084"/>
            <a:ext cx="4797265" cy="8960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zh-CN" altLang="en-US" sz="2400" b="1" dirty="0">
              <a:solidFill>
                <a:srgbClr val="FFFF00"/>
              </a:solidFill>
              <a:effectLst>
                <a:outerShdw blurRad="38100" dist="38100" dir="2700000" algn="tl">
                  <a:srgbClr val="000000">
                    <a:alpha val="43137"/>
                  </a:srgbClr>
                </a:outerShdw>
              </a:effectLst>
              <a:latin typeface="+mn-lt"/>
              <a:ea typeface="+mn-ea"/>
              <a:cs typeface="+mn-ea"/>
              <a:sym typeface="+mn-lt"/>
            </a:endParaRPr>
          </a:p>
        </p:txBody>
      </p:sp>
      <p:graphicFrame>
        <p:nvGraphicFramePr>
          <p:cNvPr id="59" name="表格 58">
            <a:extLst>
              <a:ext uri="{FF2B5EF4-FFF2-40B4-BE49-F238E27FC236}">
                <a16:creationId xmlns:a16="http://schemas.microsoft.com/office/drawing/2014/main" id="{60EB5FC7-8970-45D3-A364-5F19C9251259}"/>
              </a:ext>
            </a:extLst>
          </p:cNvPr>
          <p:cNvGraphicFramePr>
            <a:graphicFrameLocks noGrp="1"/>
          </p:cNvGraphicFramePr>
          <p:nvPr>
            <p:extLst>
              <p:ext uri="{D42A27DB-BD31-4B8C-83A1-F6EECF244321}">
                <p14:modId xmlns:p14="http://schemas.microsoft.com/office/powerpoint/2010/main" val="382102928"/>
              </p:ext>
            </p:extLst>
          </p:nvPr>
        </p:nvGraphicFramePr>
        <p:xfrm>
          <a:off x="1721421" y="1991641"/>
          <a:ext cx="9020373" cy="4104504"/>
        </p:xfrm>
        <a:graphic>
          <a:graphicData uri="http://schemas.openxmlformats.org/drawingml/2006/table">
            <a:tbl>
              <a:tblPr firstRow="1" bandRow="1">
                <a:tableStyleId>{BDBED569-4797-4DF1-A0F4-6AAB3CD982D8}</a:tableStyleId>
              </a:tblPr>
              <a:tblGrid>
                <a:gridCol w="2581072">
                  <a:extLst>
                    <a:ext uri="{9D8B030D-6E8A-4147-A177-3AD203B41FA5}">
                      <a16:colId xmlns:a16="http://schemas.microsoft.com/office/drawing/2014/main" val="20000"/>
                    </a:ext>
                  </a:extLst>
                </a:gridCol>
                <a:gridCol w="6439301">
                  <a:extLst>
                    <a:ext uri="{9D8B030D-6E8A-4147-A177-3AD203B41FA5}">
                      <a16:colId xmlns:a16="http://schemas.microsoft.com/office/drawing/2014/main" val="20001"/>
                    </a:ext>
                  </a:extLst>
                </a:gridCol>
              </a:tblGrid>
              <a:tr h="68408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2000" b="1" dirty="0">
                          <a:solidFill>
                            <a:srgbClr val="3DA4C3"/>
                          </a:solidFill>
                          <a:effectLst/>
                          <a:latin typeface="+mn-lt"/>
                          <a:ea typeface="+mn-ea"/>
                          <a:cs typeface="+mn-ea"/>
                          <a:sym typeface="+mn-lt"/>
                        </a:rPr>
                        <a:t>普遍性</a:t>
                      </a:r>
                      <a:r>
                        <a:rPr lang="en-US" altLang="zh-CN" sz="2000" b="1" dirty="0">
                          <a:solidFill>
                            <a:srgbClr val="3DA4C3"/>
                          </a:solidFill>
                          <a:effectLst/>
                          <a:latin typeface="+mn-lt"/>
                          <a:ea typeface="+mn-ea"/>
                          <a:cs typeface="+mn-ea"/>
                          <a:sym typeface="+mn-lt"/>
                        </a:rPr>
                        <a:t>	</a:t>
                      </a:r>
                      <a:endParaRPr lang="zh-CN" altLang="en-US" sz="2000" b="1" dirty="0">
                        <a:solidFill>
                          <a:srgbClr val="3DA4C3"/>
                        </a:solidFill>
                        <a:effectLst/>
                        <a:latin typeface="+mn-lt"/>
                        <a:ea typeface="+mn-ea"/>
                        <a:cs typeface="+mn-ea"/>
                        <a:sym typeface="+mn-lt"/>
                      </a:endParaRPr>
                    </a:p>
                  </a:txBody>
                  <a:tcPr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a:lnSpc>
                          <a:spcPct val="125000"/>
                        </a:lnSpc>
                      </a:pPr>
                      <a:r>
                        <a:rPr lang="zh-CN" altLang="en-US" sz="2000" b="0" dirty="0">
                          <a:solidFill>
                            <a:schemeClr val="bg1"/>
                          </a:solidFill>
                          <a:effectLst/>
                          <a:latin typeface="+mn-lt"/>
                          <a:ea typeface="+mn-ea"/>
                          <a:cs typeface="+mn-ea"/>
                          <a:sym typeface="+mn-lt"/>
                        </a:rPr>
                        <a:t>可能发生在人类任何生产、生活活动过程中。</a:t>
                      </a:r>
                    </a:p>
                  </a:txBody>
                  <a:tcPr>
                    <a:lnL w="12700" cap="flat" cmpd="sng" algn="ctr">
                      <a:solidFill>
                        <a:srgbClr val="3DA4C3"/>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0"/>
                  </a:ext>
                </a:extLst>
              </a:tr>
              <a:tr h="68408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2000" b="1" dirty="0">
                          <a:solidFill>
                            <a:srgbClr val="3DA4C3"/>
                          </a:solidFill>
                          <a:effectLst/>
                          <a:latin typeface="+mn-lt"/>
                          <a:ea typeface="+mn-ea"/>
                          <a:cs typeface="+mn-ea"/>
                          <a:sym typeface="+mn-lt"/>
                        </a:rPr>
                        <a:t>突变性、</a:t>
                      </a:r>
                      <a:r>
                        <a:rPr lang="zh-CN" altLang="en-US" sz="2000" b="1" dirty="0">
                          <a:solidFill>
                            <a:srgbClr val="C00000"/>
                          </a:solidFill>
                          <a:effectLst/>
                          <a:latin typeface="+mn-lt"/>
                          <a:ea typeface="+mn-ea"/>
                          <a:cs typeface="+mn-ea"/>
                          <a:sym typeface="+mn-lt"/>
                        </a:rPr>
                        <a:t>随机性</a:t>
                      </a:r>
                    </a:p>
                  </a:txBody>
                  <a:tcPr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a:lnSpc>
                          <a:spcPct val="125000"/>
                        </a:lnSpc>
                      </a:pPr>
                      <a:r>
                        <a:rPr lang="zh-CN" altLang="en-US" sz="2000" dirty="0">
                          <a:solidFill>
                            <a:schemeClr val="bg1"/>
                          </a:solidFill>
                          <a:effectLst/>
                          <a:latin typeface="+mn-lt"/>
                          <a:ea typeface="+mn-ea"/>
                          <a:cs typeface="+mn-ea"/>
                          <a:sym typeface="+mn-lt"/>
                        </a:rPr>
                        <a:t>突发的意外事件，事故的发生包含许多偶然因素。</a:t>
                      </a:r>
                    </a:p>
                  </a:txBody>
                  <a:tcPr>
                    <a:lnL w="12700" cap="flat" cmpd="sng" algn="ctr">
                      <a:solidFill>
                        <a:srgbClr val="3DA4C3"/>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1"/>
                  </a:ext>
                </a:extLst>
              </a:tr>
              <a:tr h="68408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2000" b="1" dirty="0">
                          <a:solidFill>
                            <a:srgbClr val="3DA4C3"/>
                          </a:solidFill>
                          <a:effectLst/>
                          <a:latin typeface="+mn-lt"/>
                          <a:ea typeface="+mn-ea"/>
                          <a:cs typeface="+mn-ea"/>
                          <a:sym typeface="+mn-lt"/>
                        </a:rPr>
                        <a:t>危害性</a:t>
                      </a:r>
                    </a:p>
                  </a:txBody>
                  <a:tcPr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marL="0" marR="0" indent="0" algn="l" defTabSz="914400" rtl="0" eaLnBrk="1" fontAlgn="auto" latinLnBrk="0" hangingPunct="1">
                        <a:lnSpc>
                          <a:spcPct val="125000"/>
                        </a:lnSpc>
                        <a:spcBef>
                          <a:spcPts val="0"/>
                        </a:spcBef>
                        <a:spcAft>
                          <a:spcPts val="0"/>
                        </a:spcAft>
                        <a:buClrTx/>
                        <a:buSzTx/>
                        <a:buFontTx/>
                        <a:buNone/>
                        <a:tabLst/>
                        <a:defRPr/>
                      </a:pPr>
                      <a:r>
                        <a:rPr lang="zh-CN" altLang="en-US" sz="2000" dirty="0">
                          <a:solidFill>
                            <a:schemeClr val="bg1"/>
                          </a:solidFill>
                          <a:effectLst/>
                          <a:latin typeface="+mn-lt"/>
                          <a:ea typeface="+mn-ea"/>
                          <a:cs typeface="+mn-ea"/>
                          <a:sym typeface="+mn-lt"/>
                        </a:rPr>
                        <a:t>产生后果：</a:t>
                      </a:r>
                      <a:r>
                        <a:rPr lang="zh-CN" altLang="en-US" sz="2000" b="1" dirty="0">
                          <a:solidFill>
                            <a:schemeClr val="bg1"/>
                          </a:solidFill>
                          <a:effectLst/>
                          <a:latin typeface="+mn-lt"/>
                          <a:ea typeface="+mn-ea"/>
                          <a:cs typeface="+mn-ea"/>
                          <a:sym typeface="+mn-lt"/>
                        </a:rPr>
                        <a:t>人员伤亡、财产损失、环境污染</a:t>
                      </a:r>
                      <a:r>
                        <a:rPr lang="zh-CN" altLang="en-US" sz="2000" dirty="0">
                          <a:solidFill>
                            <a:schemeClr val="bg1"/>
                          </a:solidFill>
                          <a:effectLst/>
                          <a:latin typeface="+mn-lt"/>
                          <a:ea typeface="+mn-ea"/>
                          <a:cs typeface="+mn-ea"/>
                          <a:sym typeface="+mn-lt"/>
                        </a:rPr>
                        <a:t>等损害。</a:t>
                      </a:r>
                      <a:endParaRPr lang="en-US" altLang="zh-CN" sz="2000" dirty="0">
                        <a:solidFill>
                          <a:schemeClr val="bg1"/>
                        </a:solidFill>
                        <a:effectLst/>
                        <a:latin typeface="+mn-lt"/>
                        <a:ea typeface="+mn-ea"/>
                        <a:cs typeface="+mn-ea"/>
                        <a:sym typeface="+mn-lt"/>
                      </a:endParaRPr>
                    </a:p>
                  </a:txBody>
                  <a:tcPr>
                    <a:lnL w="12700" cap="flat" cmpd="sng" algn="ctr">
                      <a:solidFill>
                        <a:srgbClr val="3DA4C3"/>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2"/>
                  </a:ext>
                </a:extLst>
              </a:tr>
              <a:tr h="68408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2000" b="1" dirty="0">
                          <a:solidFill>
                            <a:srgbClr val="3DA4C3"/>
                          </a:solidFill>
                          <a:effectLst/>
                          <a:latin typeface="+mn-lt"/>
                          <a:ea typeface="+mn-ea"/>
                          <a:cs typeface="+mn-ea"/>
                          <a:sym typeface="+mn-lt"/>
                        </a:rPr>
                        <a:t>潜伏性</a:t>
                      </a:r>
                    </a:p>
                  </a:txBody>
                  <a:tcPr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a:lnSpc>
                          <a:spcPct val="125000"/>
                        </a:lnSpc>
                      </a:pPr>
                      <a:r>
                        <a:rPr lang="zh-CN" altLang="en-US" sz="2000" dirty="0">
                          <a:solidFill>
                            <a:schemeClr val="bg1"/>
                          </a:solidFill>
                          <a:effectLst/>
                          <a:latin typeface="+mn-lt"/>
                          <a:ea typeface="+mn-ea"/>
                          <a:cs typeface="+mn-ea"/>
                          <a:sym typeface="+mn-lt"/>
                        </a:rPr>
                        <a:t>许多导致的事故危险有害因素是潜在的，尚未表现出来。</a:t>
                      </a:r>
                    </a:p>
                  </a:txBody>
                  <a:tcPr>
                    <a:lnL w="12700" cap="flat" cmpd="sng" algn="ctr">
                      <a:solidFill>
                        <a:srgbClr val="3DA4C3"/>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3"/>
                  </a:ext>
                </a:extLst>
              </a:tr>
              <a:tr h="68408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2000" b="1" dirty="0">
                          <a:solidFill>
                            <a:srgbClr val="C00000"/>
                          </a:solidFill>
                          <a:effectLst/>
                          <a:latin typeface="+mn-lt"/>
                          <a:ea typeface="+mn-ea"/>
                          <a:cs typeface="+mn-ea"/>
                          <a:sym typeface="+mn-lt"/>
                        </a:rPr>
                        <a:t>因果</a:t>
                      </a:r>
                      <a:r>
                        <a:rPr lang="zh-CN" altLang="en-US" sz="2000" b="1" dirty="0">
                          <a:solidFill>
                            <a:srgbClr val="3DA4C3"/>
                          </a:solidFill>
                          <a:effectLst/>
                          <a:latin typeface="+mn-lt"/>
                          <a:ea typeface="+mn-ea"/>
                          <a:cs typeface="+mn-ea"/>
                          <a:sym typeface="+mn-lt"/>
                        </a:rPr>
                        <a:t>相关性、必然性</a:t>
                      </a:r>
                    </a:p>
                  </a:txBody>
                  <a:tcPr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a:lnSpc>
                          <a:spcPct val="125000"/>
                        </a:lnSpc>
                      </a:pPr>
                      <a:r>
                        <a:rPr lang="zh-CN" altLang="en-US" sz="2000" dirty="0">
                          <a:solidFill>
                            <a:schemeClr val="bg1"/>
                          </a:solidFill>
                          <a:effectLst/>
                          <a:latin typeface="+mn-lt"/>
                          <a:ea typeface="+mn-ea"/>
                          <a:cs typeface="+mn-ea"/>
                          <a:sym typeface="+mn-lt"/>
                        </a:rPr>
                        <a:t>事故的发生是有原因的，有因必有果。</a:t>
                      </a:r>
                    </a:p>
                  </a:txBody>
                  <a:tcPr>
                    <a:lnL w="12700" cap="flat" cmpd="sng" algn="ctr">
                      <a:solidFill>
                        <a:srgbClr val="3DA4C3"/>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4"/>
                  </a:ext>
                </a:extLst>
              </a:tr>
              <a:tr h="68408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2000" b="1" dirty="0">
                          <a:solidFill>
                            <a:srgbClr val="3DA4C3"/>
                          </a:solidFill>
                          <a:effectLst/>
                          <a:latin typeface="+mn-lt"/>
                          <a:ea typeface="+mn-ea"/>
                          <a:cs typeface="+mn-ea"/>
                          <a:sym typeface="+mn-lt"/>
                        </a:rPr>
                        <a:t>可预防性</a:t>
                      </a:r>
                    </a:p>
                  </a:txBody>
                  <a:tcPr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a:lnSpc>
                          <a:spcPct val="125000"/>
                        </a:lnSpc>
                      </a:pPr>
                      <a:r>
                        <a:rPr lang="zh-CN" altLang="en-US" sz="2000" dirty="0">
                          <a:solidFill>
                            <a:schemeClr val="bg1"/>
                          </a:solidFill>
                          <a:effectLst/>
                          <a:latin typeface="+mn-lt"/>
                          <a:ea typeface="+mn-ea"/>
                          <a:cs typeface="+mn-ea"/>
                          <a:sym typeface="+mn-lt"/>
                        </a:rPr>
                        <a:t>事故是可以预防的，可采用预防措施。</a:t>
                      </a:r>
                      <a:endParaRPr lang="en-US" altLang="zh-CN" sz="2000" dirty="0">
                        <a:solidFill>
                          <a:schemeClr val="bg1"/>
                        </a:solidFill>
                        <a:effectLst/>
                        <a:latin typeface="+mn-lt"/>
                        <a:ea typeface="+mn-ea"/>
                        <a:cs typeface="+mn-ea"/>
                        <a:sym typeface="+mn-lt"/>
                      </a:endParaRPr>
                    </a:p>
                  </a:txBody>
                  <a:tcPr>
                    <a:lnL w="12700" cap="flat" cmpd="sng" algn="ctr">
                      <a:solidFill>
                        <a:srgbClr val="3DA4C3"/>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grpSp>
        <p:nvGrpSpPr>
          <p:cNvPr id="19" name="组合 18">
            <a:extLst>
              <a:ext uri="{FF2B5EF4-FFF2-40B4-BE49-F238E27FC236}">
                <a16:creationId xmlns:a16="http://schemas.microsoft.com/office/drawing/2014/main" id="{EC004076-F0A5-401F-B361-345318AC76CF}"/>
              </a:ext>
            </a:extLst>
          </p:cNvPr>
          <p:cNvGrpSpPr/>
          <p:nvPr/>
        </p:nvGrpSpPr>
        <p:grpSpPr>
          <a:xfrm>
            <a:off x="161452" y="902093"/>
            <a:ext cx="2649539" cy="1036638"/>
            <a:chOff x="1804988" y="1620839"/>
            <a:chExt cx="2649539" cy="1036638"/>
          </a:xfrm>
          <a:effectLst>
            <a:outerShdw blurRad="50800" dist="38100" dir="2700000" algn="tl" rotWithShape="0">
              <a:prstClr val="black">
                <a:alpha val="40000"/>
              </a:prstClr>
            </a:outerShdw>
          </a:effectLst>
        </p:grpSpPr>
        <p:grpSp>
          <p:nvGrpSpPr>
            <p:cNvPr id="20" name="Group 4">
              <a:extLst>
                <a:ext uri="{FF2B5EF4-FFF2-40B4-BE49-F238E27FC236}">
                  <a16:creationId xmlns:a16="http://schemas.microsoft.com/office/drawing/2014/main" id="{D737E71D-4DDF-4D0A-B15D-A6626AA7ACC5}"/>
                </a:ext>
              </a:extLst>
            </p:cNvPr>
            <p:cNvGrpSpPr>
              <a:grpSpLocks noChangeAspect="1"/>
            </p:cNvGrpSpPr>
            <p:nvPr/>
          </p:nvGrpSpPr>
          <p:grpSpPr bwMode="auto">
            <a:xfrm>
              <a:off x="1804988" y="1620839"/>
              <a:ext cx="2649539" cy="1036638"/>
              <a:chOff x="1137" y="1021"/>
              <a:chExt cx="1669" cy="653"/>
            </a:xfrm>
          </p:grpSpPr>
          <p:sp>
            <p:nvSpPr>
              <p:cNvPr id="22" name="AutoShape 3">
                <a:extLst>
                  <a:ext uri="{FF2B5EF4-FFF2-40B4-BE49-F238E27FC236}">
                    <a16:creationId xmlns:a16="http://schemas.microsoft.com/office/drawing/2014/main" id="{899DD250-F405-489A-BC43-7B4822A27632}"/>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 name="Freeform 20">
                <a:extLst>
                  <a:ext uri="{FF2B5EF4-FFF2-40B4-BE49-F238E27FC236}">
                    <a16:creationId xmlns:a16="http://schemas.microsoft.com/office/drawing/2014/main" id="{473A1002-42E6-429A-8433-951E1A249DEC}"/>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 name="Rectangle 21">
                <a:extLst>
                  <a:ext uri="{FF2B5EF4-FFF2-40B4-BE49-F238E27FC236}">
                    <a16:creationId xmlns:a16="http://schemas.microsoft.com/office/drawing/2014/main" id="{8EDD1E1A-78D1-4BC1-BEA1-9234543B103C}"/>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 name="Freeform 23">
                <a:extLst>
                  <a:ext uri="{FF2B5EF4-FFF2-40B4-BE49-F238E27FC236}">
                    <a16:creationId xmlns:a16="http://schemas.microsoft.com/office/drawing/2014/main" id="{A647E407-EDDC-4F65-88F8-29970C134187}"/>
                  </a:ext>
                </a:extLst>
              </p:cNvPr>
              <p:cNvSpPr>
                <a:spLocks/>
              </p:cNvSpPr>
              <p:nvPr/>
            </p:nvSpPr>
            <p:spPr bwMode="auto">
              <a:xfrm flipV="1">
                <a:off x="1160" y="1475"/>
                <a:ext cx="1646"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1" name="矩形 20">
              <a:extLst>
                <a:ext uri="{FF2B5EF4-FFF2-40B4-BE49-F238E27FC236}">
                  <a16:creationId xmlns:a16="http://schemas.microsoft.com/office/drawing/2014/main" id="{8D024F90-2880-4FEA-9779-811A324E2D54}"/>
                </a:ext>
              </a:extLst>
            </p:cNvPr>
            <p:cNvSpPr/>
            <p:nvPr/>
          </p:nvSpPr>
          <p:spPr>
            <a:xfrm>
              <a:off x="2046473" y="1844360"/>
              <a:ext cx="2339102"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事故的基本特征</a:t>
              </a:r>
            </a:p>
          </p:txBody>
        </p:sp>
      </p:grpSp>
      <p:grpSp>
        <p:nvGrpSpPr>
          <p:cNvPr id="26" name="组合 25">
            <a:extLst>
              <a:ext uri="{FF2B5EF4-FFF2-40B4-BE49-F238E27FC236}">
                <a16:creationId xmlns:a16="http://schemas.microsoft.com/office/drawing/2014/main" id="{A46B20BE-72FE-4C23-9DE9-8DCB0630BBCA}"/>
              </a:ext>
            </a:extLst>
          </p:cNvPr>
          <p:cNvGrpSpPr/>
          <p:nvPr/>
        </p:nvGrpSpPr>
        <p:grpSpPr>
          <a:xfrm>
            <a:off x="0" y="66102"/>
            <a:ext cx="4057650" cy="879734"/>
            <a:chOff x="0" y="536872"/>
            <a:chExt cx="4057650" cy="879734"/>
          </a:xfrm>
        </p:grpSpPr>
        <p:grpSp>
          <p:nvGrpSpPr>
            <p:cNvPr id="27" name="组合 26"/>
            <p:cNvGrpSpPr/>
            <p:nvPr/>
          </p:nvGrpSpPr>
          <p:grpSpPr>
            <a:xfrm>
              <a:off x="0" y="660355"/>
              <a:ext cx="4057650" cy="592923"/>
              <a:chOff x="0" y="660355"/>
              <a:chExt cx="4057650" cy="592923"/>
            </a:xfrm>
          </p:grpSpPr>
          <p:sp>
            <p:nvSpPr>
              <p:cNvPr id="29" name="圆角矩形 2"/>
              <p:cNvSpPr/>
              <p:nvPr/>
            </p:nvSpPr>
            <p:spPr>
              <a:xfrm>
                <a:off x="0" y="660355"/>
                <a:ext cx="4057650"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0" name="矩形 29"/>
              <p:cNvSpPr/>
              <p:nvPr/>
            </p:nvSpPr>
            <p:spPr>
              <a:xfrm>
                <a:off x="963880" y="712279"/>
                <a:ext cx="2646878"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事故的定义和特点</a:t>
                </a:r>
              </a:p>
            </p:txBody>
          </p:sp>
        </p:grpSp>
        <p:pic>
          <p:nvPicPr>
            <p:cNvPr id="28" name="图片 27">
              <a:extLst>
                <a:ext uri="{FF2B5EF4-FFF2-40B4-BE49-F238E27FC236}">
                  <a16:creationId xmlns:a16="http://schemas.microsoft.com/office/drawing/2014/main" id="{4446A0D5-61A1-4189-A58C-4E4C2F45EE18}"/>
                </a:ext>
              </a:extLst>
            </p:cNvPr>
            <p:cNvPicPr>
              <a:picLocks noChangeAspect="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0" y="536872"/>
              <a:ext cx="879734" cy="879734"/>
            </a:xfrm>
            <a:prstGeom prst="rect">
              <a:avLst/>
            </a:prstGeom>
          </p:spPr>
        </p:pic>
      </p:grpSp>
    </p:spTree>
    <p:extLst>
      <p:ext uri="{BB962C8B-B14F-4D97-AF65-F5344CB8AC3E}">
        <p14:creationId xmlns:p14="http://schemas.microsoft.com/office/powerpoint/2010/main" val="995451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0-#ppt_w/2"/>
                                          </p:val>
                                        </p:tav>
                                        <p:tav tm="100000">
                                          <p:val>
                                            <p:strVal val="#ppt_x"/>
                                          </p:val>
                                        </p:tav>
                                      </p:tavLst>
                                    </p:anim>
                                    <p:anim calcmode="lin" valueType="num">
                                      <p:cBhvr additive="base">
                                        <p:cTn id="13" dur="500" fill="hold"/>
                                        <p:tgtEl>
                                          <p:spTgt spid="19"/>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nodePh="1">
                                  <p:stCondLst>
                                    <p:cond delay="0"/>
                                  </p:stCondLst>
                                  <p:endCondLst>
                                    <p:cond evt="begin" delay="0">
                                      <p:tn val="14"/>
                                    </p:cond>
                                  </p:endCondLst>
                                  <p:childTnLst>
                                    <p:set>
                                      <p:cBhvr>
                                        <p:cTn id="15" dur="1" fill="hold">
                                          <p:stCondLst>
                                            <p:cond delay="0"/>
                                          </p:stCondLst>
                                        </p:cTn>
                                        <p:tgtEl>
                                          <p:spTgt spid="58"/>
                                        </p:tgtEl>
                                        <p:attrNameLst>
                                          <p:attrName>style.visibility</p:attrName>
                                        </p:attrNameLst>
                                      </p:cBhvr>
                                      <p:to>
                                        <p:strVal val="visible"/>
                                      </p:to>
                                    </p:set>
                                    <p:anim calcmode="lin" valueType="num">
                                      <p:cBhvr additive="base">
                                        <p:cTn id="16" dur="500" fill="hold"/>
                                        <p:tgtEl>
                                          <p:spTgt spid="58"/>
                                        </p:tgtEl>
                                        <p:attrNameLst>
                                          <p:attrName>ppt_x</p:attrName>
                                        </p:attrNameLst>
                                      </p:cBhvr>
                                      <p:tavLst>
                                        <p:tav tm="0">
                                          <p:val>
                                            <p:strVal val="0-#ppt_w/2"/>
                                          </p:val>
                                        </p:tav>
                                        <p:tav tm="100000">
                                          <p:val>
                                            <p:strVal val="#ppt_x"/>
                                          </p:val>
                                        </p:tav>
                                      </p:tavLst>
                                    </p:anim>
                                    <p:anim calcmode="lin" valueType="num">
                                      <p:cBhvr additive="base">
                                        <p:cTn id="17" dur="500" fill="hold"/>
                                        <p:tgtEl>
                                          <p:spTgt spid="58"/>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59"/>
                                        </p:tgtEl>
                                        <p:attrNameLst>
                                          <p:attrName>style.visibility</p:attrName>
                                        </p:attrNameLst>
                                      </p:cBhvr>
                                      <p:to>
                                        <p:strVal val="visible"/>
                                      </p:to>
                                    </p:set>
                                    <p:anim calcmode="lin" valueType="num">
                                      <p:cBhvr additive="base">
                                        <p:cTn id="20" dur="500" fill="hold"/>
                                        <p:tgtEl>
                                          <p:spTgt spid="59"/>
                                        </p:tgtEl>
                                        <p:attrNameLst>
                                          <p:attrName>ppt_x</p:attrName>
                                        </p:attrNameLst>
                                      </p:cBhvr>
                                      <p:tavLst>
                                        <p:tav tm="0">
                                          <p:val>
                                            <p:strVal val="1+#ppt_w/2"/>
                                          </p:val>
                                        </p:tav>
                                        <p:tav tm="100000">
                                          <p:val>
                                            <p:strVal val="#ppt_x"/>
                                          </p:val>
                                        </p:tav>
                                      </p:tavLst>
                                    </p:anim>
                                    <p:anim calcmode="lin" valueType="num">
                                      <p:cBhvr additive="base">
                                        <p:cTn id="21" dur="500" fill="hold"/>
                                        <p:tgtEl>
                                          <p:spTgt spid="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sp>
        <p:nvSpPr>
          <p:cNvPr id="2" name="左大括号 1">
            <a:extLst>
              <a:ext uri="{FF2B5EF4-FFF2-40B4-BE49-F238E27FC236}">
                <a16:creationId xmlns:a16="http://schemas.microsoft.com/office/drawing/2014/main" id="{92520A70-7B2F-4535-9633-48F781D07395}"/>
              </a:ext>
            </a:extLst>
          </p:cNvPr>
          <p:cNvSpPr/>
          <p:nvPr/>
        </p:nvSpPr>
        <p:spPr>
          <a:xfrm>
            <a:off x="3455360" y="1058451"/>
            <a:ext cx="335903" cy="2397967"/>
          </a:xfrm>
          <a:prstGeom prst="leftBrace">
            <a:avLst>
              <a:gd name="adj1" fmla="val 64333"/>
              <a:gd name="adj2" fmla="val 50000"/>
            </a:avLst>
          </a:prstGeom>
          <a:ln w="190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a16="http://schemas.microsoft.com/office/drawing/2014/main" id="{8728D736-BA94-4E52-A4DA-A9A2715ACD71}"/>
              </a:ext>
            </a:extLst>
          </p:cNvPr>
          <p:cNvSpPr txBox="1"/>
          <p:nvPr/>
        </p:nvSpPr>
        <p:spPr>
          <a:xfrm>
            <a:off x="2871326" y="1949624"/>
            <a:ext cx="472447" cy="646331"/>
          </a:xfrm>
          <a:prstGeom prst="rect">
            <a:avLst/>
          </a:prstGeom>
          <a:noFill/>
        </p:spPr>
        <p:txBody>
          <a:bodyPr wrap="square" rtlCol="0">
            <a:spAutoFit/>
          </a:bodyPr>
          <a:lstStyle/>
          <a:p>
            <a:r>
              <a:rPr lang="zh-CN" altLang="en-US" dirty="0">
                <a:solidFill>
                  <a:schemeClr val="bg1"/>
                </a:solidFill>
                <a:effectLst>
                  <a:outerShdw blurRad="38100" dist="38100" dir="2700000" algn="tl">
                    <a:srgbClr val="000000">
                      <a:alpha val="43137"/>
                    </a:srgbClr>
                  </a:outerShdw>
                </a:effectLst>
                <a:cs typeface="+mn-ea"/>
                <a:sym typeface="+mn-lt"/>
              </a:rPr>
              <a:t>事</a:t>
            </a:r>
            <a:endParaRPr lang="en-US" altLang="zh-CN" dirty="0">
              <a:solidFill>
                <a:schemeClr val="bg1"/>
              </a:solidFill>
              <a:effectLst>
                <a:outerShdw blurRad="38100" dist="38100" dir="2700000" algn="tl">
                  <a:srgbClr val="000000">
                    <a:alpha val="43137"/>
                  </a:srgbClr>
                </a:outerShdw>
              </a:effectLst>
              <a:cs typeface="+mn-ea"/>
              <a:sym typeface="+mn-lt"/>
            </a:endParaRPr>
          </a:p>
          <a:p>
            <a:r>
              <a:rPr lang="zh-CN" altLang="en-US" dirty="0">
                <a:solidFill>
                  <a:schemeClr val="bg1"/>
                </a:solidFill>
                <a:effectLst>
                  <a:outerShdw blurRad="38100" dist="38100" dir="2700000" algn="tl">
                    <a:srgbClr val="000000">
                      <a:alpha val="43137"/>
                    </a:srgbClr>
                  </a:outerShdw>
                </a:effectLst>
                <a:cs typeface="+mn-ea"/>
                <a:sym typeface="+mn-lt"/>
              </a:rPr>
              <a:t>件</a:t>
            </a:r>
          </a:p>
        </p:txBody>
      </p:sp>
      <p:sp>
        <p:nvSpPr>
          <p:cNvPr id="16" name="任意多边形: 形状 15">
            <a:extLst>
              <a:ext uri="{FF2B5EF4-FFF2-40B4-BE49-F238E27FC236}">
                <a16:creationId xmlns:a16="http://schemas.microsoft.com/office/drawing/2014/main" id="{5BCEE3CC-88A1-419A-A61C-9C1629D7A86D}"/>
              </a:ext>
            </a:extLst>
          </p:cNvPr>
          <p:cNvSpPr/>
          <p:nvPr/>
        </p:nvSpPr>
        <p:spPr>
          <a:xfrm>
            <a:off x="5033802" y="1058451"/>
            <a:ext cx="721172" cy="662473"/>
          </a:xfrm>
          <a:custGeom>
            <a:avLst/>
            <a:gdLst>
              <a:gd name="connsiteX0" fmla="*/ 334811 w 721172"/>
              <a:gd name="connsiteY0" fmla="*/ 0 h 662473"/>
              <a:gd name="connsiteX1" fmla="*/ 721172 w 721172"/>
              <a:gd name="connsiteY1" fmla="*/ 662473 h 662473"/>
              <a:gd name="connsiteX2" fmla="*/ 0 w 721172"/>
              <a:gd name="connsiteY2" fmla="*/ 662473 h 662473"/>
              <a:gd name="connsiteX3" fmla="*/ 334811 w 721172"/>
              <a:gd name="connsiteY3" fmla="*/ 0 h 662473"/>
            </a:gdLst>
            <a:ahLst/>
            <a:cxnLst>
              <a:cxn ang="0">
                <a:pos x="connsiteX0" y="connsiteY0"/>
              </a:cxn>
              <a:cxn ang="0">
                <a:pos x="connsiteX1" y="connsiteY1"/>
              </a:cxn>
              <a:cxn ang="0">
                <a:pos x="connsiteX2" y="connsiteY2"/>
              </a:cxn>
              <a:cxn ang="0">
                <a:pos x="connsiteX3" y="connsiteY3"/>
              </a:cxn>
            </a:cxnLst>
            <a:rect l="l" t="t" r="r" b="b"/>
            <a:pathLst>
              <a:path w="721172" h="662473">
                <a:moveTo>
                  <a:pt x="334811" y="0"/>
                </a:moveTo>
                <a:lnTo>
                  <a:pt x="721172" y="662473"/>
                </a:lnTo>
                <a:lnTo>
                  <a:pt x="0" y="662473"/>
                </a:lnTo>
                <a:lnTo>
                  <a:pt x="334811" y="0"/>
                </a:lnTo>
                <a:close/>
              </a:path>
            </a:pathLst>
          </a:custGeom>
          <a:solidFill>
            <a:srgbClr val="3DA4C3"/>
          </a:solidFill>
          <a:ln>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1</a:t>
            </a:r>
            <a:endParaRPr lang="zh-CN" altLang="en-US" dirty="0">
              <a:cs typeface="+mn-ea"/>
              <a:sym typeface="+mn-lt"/>
            </a:endParaRPr>
          </a:p>
        </p:txBody>
      </p:sp>
      <p:sp>
        <p:nvSpPr>
          <p:cNvPr id="20" name="任意多边形: 形状 19">
            <a:extLst>
              <a:ext uri="{FF2B5EF4-FFF2-40B4-BE49-F238E27FC236}">
                <a16:creationId xmlns:a16="http://schemas.microsoft.com/office/drawing/2014/main" id="{C617DDB7-C4F9-47F9-93D7-E2DAC70566AF}"/>
              </a:ext>
            </a:extLst>
          </p:cNvPr>
          <p:cNvSpPr/>
          <p:nvPr/>
        </p:nvSpPr>
        <p:spPr>
          <a:xfrm>
            <a:off x="4762979" y="1720924"/>
            <a:ext cx="1300141" cy="531845"/>
          </a:xfrm>
          <a:custGeom>
            <a:avLst/>
            <a:gdLst>
              <a:gd name="connsiteX0" fmla="*/ 268792 w 1300141"/>
              <a:gd name="connsiteY0" fmla="*/ 0 h 531845"/>
              <a:gd name="connsiteX1" fmla="*/ 989964 w 1300141"/>
              <a:gd name="connsiteY1" fmla="*/ 0 h 531845"/>
              <a:gd name="connsiteX2" fmla="*/ 1300141 w 1300141"/>
              <a:gd name="connsiteY2" fmla="*/ 531845 h 531845"/>
              <a:gd name="connsiteX3" fmla="*/ 0 w 1300141"/>
              <a:gd name="connsiteY3" fmla="*/ 531845 h 531845"/>
              <a:gd name="connsiteX4" fmla="*/ 268792 w 1300141"/>
              <a:gd name="connsiteY4" fmla="*/ 0 h 5318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0141" h="531845">
                <a:moveTo>
                  <a:pt x="268792" y="0"/>
                </a:moveTo>
                <a:lnTo>
                  <a:pt x="989964" y="0"/>
                </a:lnTo>
                <a:lnTo>
                  <a:pt x="1300141" y="531845"/>
                </a:lnTo>
                <a:lnTo>
                  <a:pt x="0" y="531845"/>
                </a:lnTo>
                <a:lnTo>
                  <a:pt x="268792" y="0"/>
                </a:lnTo>
                <a:close/>
              </a:path>
            </a:pathLst>
          </a:custGeom>
          <a:solidFill>
            <a:srgbClr val="3DA4C3"/>
          </a:solidFill>
          <a:ln>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29</a:t>
            </a:r>
            <a:endParaRPr lang="zh-CN" altLang="en-US" dirty="0">
              <a:cs typeface="+mn-ea"/>
              <a:sym typeface="+mn-lt"/>
            </a:endParaRPr>
          </a:p>
        </p:txBody>
      </p:sp>
      <p:sp>
        <p:nvSpPr>
          <p:cNvPr id="24" name="任意多边形: 形状 23">
            <a:extLst>
              <a:ext uri="{FF2B5EF4-FFF2-40B4-BE49-F238E27FC236}">
                <a16:creationId xmlns:a16="http://schemas.microsoft.com/office/drawing/2014/main" id="{C02DB54D-47B9-4182-9A98-06E642F4FAE3}"/>
              </a:ext>
            </a:extLst>
          </p:cNvPr>
          <p:cNvSpPr/>
          <p:nvPr/>
        </p:nvSpPr>
        <p:spPr>
          <a:xfrm>
            <a:off x="4481311" y="2252770"/>
            <a:ext cx="1905349" cy="555949"/>
          </a:xfrm>
          <a:custGeom>
            <a:avLst/>
            <a:gdLst>
              <a:gd name="connsiteX0" fmla="*/ 280974 w 1905349"/>
              <a:gd name="connsiteY0" fmla="*/ 0 h 555949"/>
              <a:gd name="connsiteX1" fmla="*/ 1581115 w 1905349"/>
              <a:gd name="connsiteY1" fmla="*/ 0 h 555949"/>
              <a:gd name="connsiteX2" fmla="*/ 1905349 w 1905349"/>
              <a:gd name="connsiteY2" fmla="*/ 555949 h 555949"/>
              <a:gd name="connsiteX3" fmla="*/ 0 w 1905349"/>
              <a:gd name="connsiteY3" fmla="*/ 555949 h 555949"/>
              <a:gd name="connsiteX4" fmla="*/ 280974 w 1905349"/>
              <a:gd name="connsiteY4" fmla="*/ 0 h 555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349" h="555949">
                <a:moveTo>
                  <a:pt x="280974" y="0"/>
                </a:moveTo>
                <a:lnTo>
                  <a:pt x="1581115" y="0"/>
                </a:lnTo>
                <a:lnTo>
                  <a:pt x="1905349" y="555949"/>
                </a:lnTo>
                <a:lnTo>
                  <a:pt x="0" y="555949"/>
                </a:lnTo>
                <a:lnTo>
                  <a:pt x="280974" y="0"/>
                </a:lnTo>
                <a:close/>
              </a:path>
            </a:pathLst>
          </a:custGeom>
          <a:solidFill>
            <a:srgbClr val="3DA4C3"/>
          </a:solidFill>
          <a:ln>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300</a:t>
            </a:r>
            <a:endParaRPr lang="zh-CN" altLang="en-US" dirty="0">
              <a:cs typeface="+mn-ea"/>
              <a:sym typeface="+mn-lt"/>
            </a:endParaRPr>
          </a:p>
        </p:txBody>
      </p:sp>
      <p:sp>
        <p:nvSpPr>
          <p:cNvPr id="22" name="任意多边形: 形状 21">
            <a:extLst>
              <a:ext uri="{FF2B5EF4-FFF2-40B4-BE49-F238E27FC236}">
                <a16:creationId xmlns:a16="http://schemas.microsoft.com/office/drawing/2014/main" id="{A49EA8E6-A7AD-4D58-B6EE-4E4EFE78F9CA}"/>
              </a:ext>
            </a:extLst>
          </p:cNvPr>
          <p:cNvSpPr/>
          <p:nvPr/>
        </p:nvSpPr>
        <p:spPr>
          <a:xfrm>
            <a:off x="4156498" y="2808718"/>
            <a:ext cx="2610439" cy="647700"/>
          </a:xfrm>
          <a:custGeom>
            <a:avLst/>
            <a:gdLst>
              <a:gd name="connsiteX0" fmla="*/ 327345 w 2610439"/>
              <a:gd name="connsiteY0" fmla="*/ 0 h 647700"/>
              <a:gd name="connsiteX1" fmla="*/ 2232694 w 2610439"/>
              <a:gd name="connsiteY1" fmla="*/ 0 h 647700"/>
              <a:gd name="connsiteX2" fmla="*/ 2610439 w 2610439"/>
              <a:gd name="connsiteY2" fmla="*/ 647700 h 647700"/>
              <a:gd name="connsiteX3" fmla="*/ 0 w 2610439"/>
              <a:gd name="connsiteY3" fmla="*/ 647700 h 647700"/>
              <a:gd name="connsiteX4" fmla="*/ 327345 w 2610439"/>
              <a:gd name="connsiteY4" fmla="*/ 0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0439" h="647700">
                <a:moveTo>
                  <a:pt x="327345" y="0"/>
                </a:moveTo>
                <a:lnTo>
                  <a:pt x="2232694" y="0"/>
                </a:lnTo>
                <a:lnTo>
                  <a:pt x="2610439" y="647700"/>
                </a:lnTo>
                <a:lnTo>
                  <a:pt x="0" y="647700"/>
                </a:lnTo>
                <a:lnTo>
                  <a:pt x="327345" y="0"/>
                </a:lnTo>
                <a:close/>
              </a:path>
            </a:pathLst>
          </a:custGeom>
          <a:solidFill>
            <a:srgbClr val="3DA4C3"/>
          </a:solidFill>
          <a:ln>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cs typeface="+mn-ea"/>
                <a:sym typeface="+mn-lt"/>
              </a:rPr>
              <a:t>大量</a:t>
            </a:r>
          </a:p>
        </p:txBody>
      </p:sp>
      <p:grpSp>
        <p:nvGrpSpPr>
          <p:cNvPr id="13" name="组合 12">
            <a:extLst>
              <a:ext uri="{FF2B5EF4-FFF2-40B4-BE49-F238E27FC236}">
                <a16:creationId xmlns:a16="http://schemas.microsoft.com/office/drawing/2014/main" id="{987CC74A-55F4-4D5E-880A-FE6FEA71187E}"/>
              </a:ext>
            </a:extLst>
          </p:cNvPr>
          <p:cNvGrpSpPr/>
          <p:nvPr/>
        </p:nvGrpSpPr>
        <p:grpSpPr>
          <a:xfrm>
            <a:off x="6063120" y="1192680"/>
            <a:ext cx="3804152" cy="369332"/>
            <a:chOff x="5713073" y="3948795"/>
            <a:chExt cx="3804152" cy="369332"/>
          </a:xfrm>
        </p:grpSpPr>
        <p:cxnSp>
          <p:nvCxnSpPr>
            <p:cNvPr id="11" name="直接连接符 10">
              <a:extLst>
                <a:ext uri="{FF2B5EF4-FFF2-40B4-BE49-F238E27FC236}">
                  <a16:creationId xmlns:a16="http://schemas.microsoft.com/office/drawing/2014/main" id="{1C014DC9-5C18-4B57-9F67-3C6D90EE4014}"/>
                </a:ext>
              </a:extLst>
            </p:cNvPr>
            <p:cNvCxnSpPr>
              <a:cxnSpLocks/>
            </p:cNvCxnSpPr>
            <p:nvPr/>
          </p:nvCxnSpPr>
          <p:spPr>
            <a:xfrm>
              <a:off x="5713073" y="4133461"/>
              <a:ext cx="13724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文本框 11">
              <a:extLst>
                <a:ext uri="{FF2B5EF4-FFF2-40B4-BE49-F238E27FC236}">
                  <a16:creationId xmlns:a16="http://schemas.microsoft.com/office/drawing/2014/main" id="{01C77949-1196-498E-A7D8-201A0F8496D0}"/>
                </a:ext>
              </a:extLst>
            </p:cNvPr>
            <p:cNvSpPr txBox="1"/>
            <p:nvPr/>
          </p:nvSpPr>
          <p:spPr>
            <a:xfrm>
              <a:off x="7165911" y="3948795"/>
              <a:ext cx="2351314" cy="369332"/>
            </a:xfrm>
            <a:prstGeom prst="rect">
              <a:avLst/>
            </a:prstGeom>
            <a:noFill/>
          </p:spPr>
          <p:txBody>
            <a:bodyPr wrap="square" rtlCol="0">
              <a:spAutoFit/>
            </a:bodyPr>
            <a:lstStyle/>
            <a:p>
              <a:r>
                <a:rPr lang="zh-CN" altLang="en-US" dirty="0">
                  <a:solidFill>
                    <a:schemeClr val="bg1"/>
                  </a:solidFill>
                  <a:effectLst>
                    <a:outerShdw blurRad="38100" dist="38100" dir="2700000" algn="tl">
                      <a:srgbClr val="000000">
                        <a:alpha val="43137"/>
                      </a:srgbClr>
                    </a:outerShdw>
                  </a:effectLst>
                  <a:cs typeface="+mn-ea"/>
                  <a:sym typeface="+mn-lt"/>
                </a:rPr>
                <a:t>严重伤害事故</a:t>
              </a:r>
            </a:p>
          </p:txBody>
        </p:sp>
      </p:grpSp>
      <p:grpSp>
        <p:nvGrpSpPr>
          <p:cNvPr id="29" name="组合 28">
            <a:extLst>
              <a:ext uri="{FF2B5EF4-FFF2-40B4-BE49-F238E27FC236}">
                <a16:creationId xmlns:a16="http://schemas.microsoft.com/office/drawing/2014/main" id="{75CBF7CA-A048-41B4-AD63-1531CFD8939F}"/>
              </a:ext>
            </a:extLst>
          </p:cNvPr>
          <p:cNvGrpSpPr/>
          <p:nvPr/>
        </p:nvGrpSpPr>
        <p:grpSpPr>
          <a:xfrm>
            <a:off x="6386660" y="1724525"/>
            <a:ext cx="3480612" cy="369332"/>
            <a:chOff x="6036613" y="3948795"/>
            <a:chExt cx="3480612" cy="369332"/>
          </a:xfrm>
        </p:grpSpPr>
        <p:cxnSp>
          <p:nvCxnSpPr>
            <p:cNvPr id="30" name="直接连接符 29">
              <a:extLst>
                <a:ext uri="{FF2B5EF4-FFF2-40B4-BE49-F238E27FC236}">
                  <a16:creationId xmlns:a16="http://schemas.microsoft.com/office/drawing/2014/main" id="{53F6BC34-CBAE-4A28-8593-68CC8D60D68C}"/>
                </a:ext>
              </a:extLst>
            </p:cNvPr>
            <p:cNvCxnSpPr>
              <a:cxnSpLocks/>
            </p:cNvCxnSpPr>
            <p:nvPr/>
          </p:nvCxnSpPr>
          <p:spPr>
            <a:xfrm>
              <a:off x="6036613" y="4133461"/>
              <a:ext cx="104890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1" name="文本框 30">
              <a:extLst>
                <a:ext uri="{FF2B5EF4-FFF2-40B4-BE49-F238E27FC236}">
                  <a16:creationId xmlns:a16="http://schemas.microsoft.com/office/drawing/2014/main" id="{66232241-37A5-4C39-B540-D715071B54E7}"/>
                </a:ext>
              </a:extLst>
            </p:cNvPr>
            <p:cNvSpPr txBox="1"/>
            <p:nvPr/>
          </p:nvSpPr>
          <p:spPr>
            <a:xfrm>
              <a:off x="7165911" y="3948795"/>
              <a:ext cx="2351314" cy="369332"/>
            </a:xfrm>
            <a:prstGeom prst="rect">
              <a:avLst/>
            </a:prstGeom>
            <a:noFill/>
          </p:spPr>
          <p:txBody>
            <a:bodyPr wrap="square" rtlCol="0">
              <a:spAutoFit/>
            </a:bodyPr>
            <a:lstStyle/>
            <a:p>
              <a:r>
                <a:rPr lang="zh-CN" altLang="en-US" dirty="0">
                  <a:solidFill>
                    <a:schemeClr val="bg1"/>
                  </a:solidFill>
                  <a:effectLst>
                    <a:outerShdw blurRad="38100" dist="38100" dir="2700000" algn="tl">
                      <a:srgbClr val="000000">
                        <a:alpha val="43137"/>
                      </a:srgbClr>
                    </a:outerShdw>
                  </a:effectLst>
                  <a:cs typeface="+mn-ea"/>
                  <a:sym typeface="+mn-lt"/>
                </a:rPr>
                <a:t>轻微伤害事故</a:t>
              </a:r>
            </a:p>
          </p:txBody>
        </p:sp>
      </p:grpSp>
      <p:grpSp>
        <p:nvGrpSpPr>
          <p:cNvPr id="32" name="组合 31">
            <a:extLst>
              <a:ext uri="{FF2B5EF4-FFF2-40B4-BE49-F238E27FC236}">
                <a16:creationId xmlns:a16="http://schemas.microsoft.com/office/drawing/2014/main" id="{F55F86FE-9730-47ED-92DF-6E6B254D42B1}"/>
              </a:ext>
            </a:extLst>
          </p:cNvPr>
          <p:cNvGrpSpPr/>
          <p:nvPr/>
        </p:nvGrpSpPr>
        <p:grpSpPr>
          <a:xfrm>
            <a:off x="6655760" y="2368338"/>
            <a:ext cx="3211512" cy="369332"/>
            <a:chOff x="6305713" y="3948795"/>
            <a:chExt cx="3211512" cy="369332"/>
          </a:xfrm>
        </p:grpSpPr>
        <p:cxnSp>
          <p:nvCxnSpPr>
            <p:cNvPr id="33" name="直接连接符 32">
              <a:extLst>
                <a:ext uri="{FF2B5EF4-FFF2-40B4-BE49-F238E27FC236}">
                  <a16:creationId xmlns:a16="http://schemas.microsoft.com/office/drawing/2014/main" id="{D9CBEE5D-16EC-4BC6-8922-50ACDE01EC04}"/>
                </a:ext>
              </a:extLst>
            </p:cNvPr>
            <p:cNvCxnSpPr>
              <a:cxnSpLocks/>
            </p:cNvCxnSpPr>
            <p:nvPr/>
          </p:nvCxnSpPr>
          <p:spPr>
            <a:xfrm>
              <a:off x="6305713" y="4133461"/>
              <a:ext cx="79488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文本框 33">
              <a:extLst>
                <a:ext uri="{FF2B5EF4-FFF2-40B4-BE49-F238E27FC236}">
                  <a16:creationId xmlns:a16="http://schemas.microsoft.com/office/drawing/2014/main" id="{A4F1C908-4CC3-4C74-8828-8085A54B4FAB}"/>
                </a:ext>
              </a:extLst>
            </p:cNvPr>
            <p:cNvSpPr txBox="1"/>
            <p:nvPr/>
          </p:nvSpPr>
          <p:spPr>
            <a:xfrm>
              <a:off x="7165911" y="3948795"/>
              <a:ext cx="2351314" cy="369332"/>
            </a:xfrm>
            <a:prstGeom prst="rect">
              <a:avLst/>
            </a:prstGeom>
            <a:noFill/>
          </p:spPr>
          <p:txBody>
            <a:bodyPr wrap="square" rtlCol="0">
              <a:spAutoFit/>
            </a:bodyPr>
            <a:lstStyle/>
            <a:p>
              <a:r>
                <a:rPr lang="zh-CN" altLang="en-US" dirty="0">
                  <a:solidFill>
                    <a:schemeClr val="bg1"/>
                  </a:solidFill>
                  <a:effectLst>
                    <a:outerShdw blurRad="38100" dist="38100" dir="2700000" algn="tl">
                      <a:srgbClr val="000000">
                        <a:alpha val="43137"/>
                      </a:srgbClr>
                    </a:outerShdw>
                  </a:effectLst>
                  <a:cs typeface="+mn-ea"/>
                  <a:sym typeface="+mn-lt"/>
                </a:rPr>
                <a:t>未遂事故</a:t>
              </a:r>
            </a:p>
          </p:txBody>
        </p:sp>
      </p:grpSp>
      <p:grpSp>
        <p:nvGrpSpPr>
          <p:cNvPr id="35" name="组合 34">
            <a:extLst>
              <a:ext uri="{FF2B5EF4-FFF2-40B4-BE49-F238E27FC236}">
                <a16:creationId xmlns:a16="http://schemas.microsoft.com/office/drawing/2014/main" id="{1B6B41B5-2602-4276-B058-AE944F4C914E}"/>
              </a:ext>
            </a:extLst>
          </p:cNvPr>
          <p:cNvGrpSpPr/>
          <p:nvPr/>
        </p:nvGrpSpPr>
        <p:grpSpPr>
          <a:xfrm>
            <a:off x="6965451" y="2993489"/>
            <a:ext cx="2901821" cy="369332"/>
            <a:chOff x="6615404" y="3948795"/>
            <a:chExt cx="2901821" cy="369332"/>
          </a:xfrm>
        </p:grpSpPr>
        <p:cxnSp>
          <p:nvCxnSpPr>
            <p:cNvPr id="36" name="直接连接符 35">
              <a:extLst>
                <a:ext uri="{FF2B5EF4-FFF2-40B4-BE49-F238E27FC236}">
                  <a16:creationId xmlns:a16="http://schemas.microsoft.com/office/drawing/2014/main" id="{9BEA9D46-D22C-48E2-A2EE-333B8204CDF1}"/>
                </a:ext>
              </a:extLst>
            </p:cNvPr>
            <p:cNvCxnSpPr/>
            <p:nvPr/>
          </p:nvCxnSpPr>
          <p:spPr>
            <a:xfrm>
              <a:off x="6615404" y="4133461"/>
              <a:ext cx="48519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文本框 36">
              <a:extLst>
                <a:ext uri="{FF2B5EF4-FFF2-40B4-BE49-F238E27FC236}">
                  <a16:creationId xmlns:a16="http://schemas.microsoft.com/office/drawing/2014/main" id="{E2E26794-17D2-4C31-BBF2-DD8E20D0091F}"/>
                </a:ext>
              </a:extLst>
            </p:cNvPr>
            <p:cNvSpPr txBox="1"/>
            <p:nvPr/>
          </p:nvSpPr>
          <p:spPr>
            <a:xfrm>
              <a:off x="7165911" y="3948795"/>
              <a:ext cx="2351314" cy="369332"/>
            </a:xfrm>
            <a:prstGeom prst="rect">
              <a:avLst/>
            </a:prstGeom>
            <a:noFill/>
          </p:spPr>
          <p:txBody>
            <a:bodyPr wrap="square" rtlCol="0">
              <a:spAutoFit/>
            </a:bodyPr>
            <a:lstStyle/>
            <a:p>
              <a:r>
                <a:rPr lang="zh-CN" altLang="en-US" dirty="0">
                  <a:solidFill>
                    <a:schemeClr val="bg1"/>
                  </a:solidFill>
                  <a:effectLst>
                    <a:outerShdw blurRad="38100" dist="38100" dir="2700000" algn="tl">
                      <a:srgbClr val="000000">
                        <a:alpha val="43137"/>
                      </a:srgbClr>
                    </a:outerShdw>
                  </a:effectLst>
                  <a:cs typeface="+mn-ea"/>
                  <a:sym typeface="+mn-lt"/>
                </a:rPr>
                <a:t>隐患</a:t>
              </a:r>
            </a:p>
          </p:txBody>
        </p:sp>
      </p:grpSp>
      <p:sp>
        <p:nvSpPr>
          <p:cNvPr id="41" name="思想气泡: 云 40">
            <a:extLst>
              <a:ext uri="{FF2B5EF4-FFF2-40B4-BE49-F238E27FC236}">
                <a16:creationId xmlns:a16="http://schemas.microsoft.com/office/drawing/2014/main" id="{723C344C-B207-425A-90ED-BA005B4EFFB8}"/>
              </a:ext>
            </a:extLst>
          </p:cNvPr>
          <p:cNvSpPr/>
          <p:nvPr/>
        </p:nvSpPr>
        <p:spPr bwMode="auto">
          <a:xfrm>
            <a:off x="7335368" y="3282703"/>
            <a:ext cx="1561171" cy="1244971"/>
          </a:xfrm>
          <a:prstGeom prst="cloudCallout">
            <a:avLst>
              <a:gd name="adj1" fmla="val -106725"/>
              <a:gd name="adj2" fmla="val -50826"/>
            </a:avLst>
          </a:prstGeom>
          <a:solidFill>
            <a:schemeClr val="accent4"/>
          </a:solidFill>
          <a:ln w="9525">
            <a:noFill/>
            <a:miter lim="800000"/>
            <a:headEnd/>
            <a:tailEnd/>
          </a:ln>
          <a:effectLst/>
        </p:spPr>
        <p:txBody>
          <a:bodyPr wrap="square" rtlCol="0" anchor="ctr" anchorCtr="0">
            <a:spAutoFit/>
          </a:bodyPr>
          <a:lstStyle/>
          <a:p>
            <a:pPr algn="ctr">
              <a:lnSpc>
                <a:spcPct val="170000"/>
              </a:lnSpc>
            </a:pPr>
            <a:r>
              <a:rPr lang="zh-CN" altLang="en-US" sz="3200" b="1" dirty="0">
                <a:solidFill>
                  <a:schemeClr val="bg1"/>
                </a:solidFill>
                <a:effectLst>
                  <a:outerShdw blurRad="38100" dist="38100" dir="2700000" algn="tl">
                    <a:srgbClr val="000000">
                      <a:alpha val="43137"/>
                    </a:srgbClr>
                  </a:outerShdw>
                </a:effectLst>
                <a:cs typeface="+mn-ea"/>
                <a:sym typeface="+mn-lt"/>
              </a:rPr>
              <a:t>重视</a:t>
            </a:r>
          </a:p>
        </p:txBody>
      </p:sp>
      <p:sp>
        <p:nvSpPr>
          <p:cNvPr id="98" name="Rectangle 2">
            <a:extLst>
              <a:ext uri="{FF2B5EF4-FFF2-40B4-BE49-F238E27FC236}">
                <a16:creationId xmlns:a16="http://schemas.microsoft.com/office/drawing/2014/main" id="{29C106BC-86F6-44F4-8484-80D872CE4AF6}"/>
              </a:ext>
            </a:extLst>
          </p:cNvPr>
          <p:cNvSpPr>
            <a:spLocks noChangeArrowheads="1"/>
          </p:cNvSpPr>
          <p:nvPr/>
        </p:nvSpPr>
        <p:spPr bwMode="auto">
          <a:xfrm>
            <a:off x="794801" y="4469980"/>
            <a:ext cx="10851099" cy="12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920" tIns="60960" rIns="121920" bIns="60960" numCol="1" anchor="ctr" anchorCtr="0" compatLnSpc="1">
            <a:prstTxWarp prst="textNoShape">
              <a:avLst/>
            </a:prstTxWarp>
            <a:spAutoFit/>
          </a:bodyPr>
          <a:lstStyle/>
          <a:p>
            <a:pPr defTabSz="1219170" eaLnBrk="0" fontAlgn="base" hangingPunct="0">
              <a:lnSpc>
                <a:spcPct val="150000"/>
              </a:lnSpc>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cs typeface="+mn-ea"/>
                <a:sym typeface="+mn-lt"/>
              </a:rPr>
              <a:t>海因里希统计了</a:t>
            </a:r>
            <a:r>
              <a:rPr lang="en-US" altLang="zh-CN" sz="2400" b="1" dirty="0">
                <a:solidFill>
                  <a:schemeClr val="bg1"/>
                </a:solidFill>
                <a:effectLst>
                  <a:outerShdw blurRad="38100" dist="38100" dir="2700000" algn="tl">
                    <a:srgbClr val="000000">
                      <a:alpha val="43137"/>
                    </a:srgbClr>
                  </a:outerShdw>
                </a:effectLst>
                <a:cs typeface="+mn-ea"/>
                <a:sym typeface="+mn-lt"/>
              </a:rPr>
              <a:t>55</a:t>
            </a:r>
            <a:r>
              <a:rPr lang="zh-CN" altLang="en-US" sz="2400" b="1" dirty="0">
                <a:solidFill>
                  <a:schemeClr val="bg1"/>
                </a:solidFill>
                <a:effectLst>
                  <a:outerShdw blurRad="38100" dist="38100" dir="2700000" algn="tl">
                    <a:srgbClr val="000000">
                      <a:alpha val="43137"/>
                    </a:srgbClr>
                  </a:outerShdw>
                </a:effectLst>
                <a:cs typeface="+mn-ea"/>
                <a:sym typeface="+mn-lt"/>
              </a:rPr>
              <a:t>万件机械事故。</a:t>
            </a:r>
            <a:r>
              <a:rPr lang="zh-CN" altLang="en-US" sz="2400" dirty="0">
                <a:solidFill>
                  <a:schemeClr val="bg1"/>
                </a:solidFill>
                <a:effectLst>
                  <a:outerShdw blurRad="38100" dist="38100" dir="2700000" algn="tl">
                    <a:srgbClr val="000000">
                      <a:alpha val="43137"/>
                    </a:srgbClr>
                  </a:outerShdw>
                </a:effectLst>
                <a:cs typeface="+mn-ea"/>
                <a:sym typeface="+mn-lt"/>
              </a:rPr>
              <a:t>从而得出一个重要结论，即在机械生产事故中，死亡或重伤、轻伤和无伤害事故的比例为</a:t>
            </a:r>
            <a:r>
              <a:rPr lang="en-US" altLang="zh-CN" sz="2400" dirty="0">
                <a:solidFill>
                  <a:schemeClr val="bg1"/>
                </a:solidFill>
                <a:effectLst>
                  <a:outerShdw blurRad="38100" dist="38100" dir="2700000" algn="tl">
                    <a:srgbClr val="000000">
                      <a:alpha val="43137"/>
                    </a:srgbClr>
                  </a:outerShdw>
                </a:effectLst>
                <a:cs typeface="+mn-ea"/>
                <a:sym typeface="+mn-lt"/>
              </a:rPr>
              <a:t>1</a:t>
            </a:r>
            <a:r>
              <a:rPr lang="zh-CN" altLang="en-US" sz="2400" dirty="0">
                <a:solidFill>
                  <a:schemeClr val="bg1"/>
                </a:solidFill>
                <a:effectLst>
                  <a:outerShdw blurRad="38100" dist="38100" dir="2700000" algn="tl">
                    <a:srgbClr val="000000">
                      <a:alpha val="43137"/>
                    </a:srgbClr>
                  </a:outerShdw>
                </a:effectLst>
                <a:cs typeface="+mn-ea"/>
                <a:sym typeface="+mn-lt"/>
              </a:rPr>
              <a:t>：</a:t>
            </a:r>
            <a:r>
              <a:rPr lang="en-US" altLang="zh-CN" sz="2400" dirty="0">
                <a:solidFill>
                  <a:schemeClr val="bg1"/>
                </a:solidFill>
                <a:effectLst>
                  <a:outerShdw blurRad="38100" dist="38100" dir="2700000" algn="tl">
                    <a:srgbClr val="000000">
                      <a:alpha val="43137"/>
                    </a:srgbClr>
                  </a:outerShdw>
                </a:effectLst>
                <a:cs typeface="+mn-ea"/>
                <a:sym typeface="+mn-lt"/>
              </a:rPr>
              <a:t>29</a:t>
            </a:r>
            <a:r>
              <a:rPr lang="zh-CN" altLang="en-US" sz="2400" dirty="0">
                <a:solidFill>
                  <a:schemeClr val="bg1"/>
                </a:solidFill>
                <a:effectLst>
                  <a:outerShdw blurRad="38100" dist="38100" dir="2700000" algn="tl">
                    <a:srgbClr val="000000">
                      <a:alpha val="43137"/>
                    </a:srgbClr>
                  </a:outerShdw>
                </a:effectLst>
                <a:cs typeface="+mn-ea"/>
                <a:sym typeface="+mn-lt"/>
              </a:rPr>
              <a:t>：</a:t>
            </a:r>
            <a:r>
              <a:rPr lang="en-US" altLang="zh-CN" sz="2400" dirty="0">
                <a:solidFill>
                  <a:schemeClr val="bg1"/>
                </a:solidFill>
                <a:effectLst>
                  <a:outerShdw blurRad="38100" dist="38100" dir="2700000" algn="tl">
                    <a:srgbClr val="000000">
                      <a:alpha val="43137"/>
                    </a:srgbClr>
                  </a:outerShdw>
                </a:effectLst>
                <a:cs typeface="+mn-ea"/>
                <a:sym typeface="+mn-lt"/>
              </a:rPr>
              <a:t>300</a:t>
            </a:r>
            <a:r>
              <a:rPr lang="zh-CN" altLang="en-US" sz="2400" dirty="0">
                <a:solidFill>
                  <a:schemeClr val="bg1"/>
                </a:solidFill>
                <a:effectLst>
                  <a:outerShdw blurRad="38100" dist="38100" dir="2700000" algn="tl">
                    <a:srgbClr val="000000">
                      <a:alpha val="43137"/>
                    </a:srgbClr>
                  </a:outerShdw>
                </a:effectLst>
                <a:cs typeface="+mn-ea"/>
                <a:sym typeface="+mn-lt"/>
              </a:rPr>
              <a:t>。</a:t>
            </a:r>
          </a:p>
        </p:txBody>
      </p:sp>
      <p:sp>
        <p:nvSpPr>
          <p:cNvPr id="100" name="标题 1">
            <a:extLst>
              <a:ext uri="{FF2B5EF4-FFF2-40B4-BE49-F238E27FC236}">
                <a16:creationId xmlns:a16="http://schemas.microsoft.com/office/drawing/2014/main" id="{ABDB7BA3-39B3-4D65-9669-0CD27A4E6B93}"/>
              </a:ext>
            </a:extLst>
          </p:cNvPr>
          <p:cNvSpPr txBox="1">
            <a:spLocks/>
          </p:cNvSpPr>
          <p:nvPr/>
        </p:nvSpPr>
        <p:spPr>
          <a:xfrm>
            <a:off x="698757" y="878558"/>
            <a:ext cx="4797265" cy="8960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a:solidFill>
                  <a:srgbClr val="FFFF00"/>
                </a:solidFill>
                <a:effectLst>
                  <a:outerShdw blurRad="38100" dist="38100" dir="2700000" algn="tl">
                    <a:srgbClr val="000000">
                      <a:alpha val="43137"/>
                    </a:srgbClr>
                  </a:outerShdw>
                </a:effectLst>
                <a:latin typeface="+mn-lt"/>
                <a:ea typeface="+mn-ea"/>
                <a:cs typeface="+mn-ea"/>
                <a:sym typeface="+mn-lt"/>
              </a:rPr>
              <a:t>潜伏性：</a:t>
            </a:r>
          </a:p>
        </p:txBody>
      </p:sp>
      <p:sp>
        <p:nvSpPr>
          <p:cNvPr id="44" name="矩形 43">
            <a:extLst>
              <a:ext uri="{FF2B5EF4-FFF2-40B4-BE49-F238E27FC236}">
                <a16:creationId xmlns:a16="http://schemas.microsoft.com/office/drawing/2014/main" id="{C32038BF-E1AB-4249-83AF-7E3CE60921C7}"/>
              </a:ext>
            </a:extLst>
          </p:cNvPr>
          <p:cNvSpPr/>
          <p:nvPr/>
        </p:nvSpPr>
        <p:spPr>
          <a:xfrm>
            <a:off x="4100280" y="3514508"/>
            <a:ext cx="9182669" cy="511807"/>
          </a:xfrm>
          <a:prstGeom prst="rect">
            <a:avLst/>
          </a:prstGeom>
        </p:spPr>
        <p:txBody>
          <a:bodyPr wrap="squar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海因里希事故法则</a:t>
            </a:r>
          </a:p>
        </p:txBody>
      </p:sp>
      <p:grpSp>
        <p:nvGrpSpPr>
          <p:cNvPr id="45" name="组合 44">
            <a:extLst>
              <a:ext uri="{FF2B5EF4-FFF2-40B4-BE49-F238E27FC236}">
                <a16:creationId xmlns:a16="http://schemas.microsoft.com/office/drawing/2014/main" id="{A46B20BE-72FE-4C23-9DE9-8DCB0630BBCA}"/>
              </a:ext>
            </a:extLst>
          </p:cNvPr>
          <p:cNvGrpSpPr/>
          <p:nvPr/>
        </p:nvGrpSpPr>
        <p:grpSpPr>
          <a:xfrm>
            <a:off x="0" y="66102"/>
            <a:ext cx="4057650" cy="879734"/>
            <a:chOff x="0" y="536872"/>
            <a:chExt cx="4057650" cy="879734"/>
          </a:xfrm>
        </p:grpSpPr>
        <p:grpSp>
          <p:nvGrpSpPr>
            <p:cNvPr id="46" name="组合 45"/>
            <p:cNvGrpSpPr/>
            <p:nvPr/>
          </p:nvGrpSpPr>
          <p:grpSpPr>
            <a:xfrm>
              <a:off x="0" y="660355"/>
              <a:ext cx="4057650" cy="592923"/>
              <a:chOff x="0" y="660355"/>
              <a:chExt cx="4057650" cy="592923"/>
            </a:xfrm>
          </p:grpSpPr>
          <p:sp>
            <p:nvSpPr>
              <p:cNvPr id="48" name="圆角矩形 2"/>
              <p:cNvSpPr/>
              <p:nvPr/>
            </p:nvSpPr>
            <p:spPr>
              <a:xfrm>
                <a:off x="0" y="660355"/>
                <a:ext cx="4057650"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49" name="矩形 48"/>
              <p:cNvSpPr/>
              <p:nvPr/>
            </p:nvSpPr>
            <p:spPr>
              <a:xfrm>
                <a:off x="963880" y="712279"/>
                <a:ext cx="2646878"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事故的定义和特点</a:t>
                </a:r>
              </a:p>
            </p:txBody>
          </p:sp>
        </p:grpSp>
        <p:pic>
          <p:nvPicPr>
            <p:cNvPr id="47" name="图片 46">
              <a:extLst>
                <a:ext uri="{FF2B5EF4-FFF2-40B4-BE49-F238E27FC236}">
                  <a16:creationId xmlns:a16="http://schemas.microsoft.com/office/drawing/2014/main" id="{4446A0D5-61A1-4189-A58C-4E4C2F45EE18}"/>
                </a:ext>
              </a:extLst>
            </p:cNvPr>
            <p:cNvPicPr>
              <a:picLocks noChangeAspect="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0" y="536872"/>
              <a:ext cx="879734" cy="879734"/>
            </a:xfrm>
            <a:prstGeom prst="rect">
              <a:avLst/>
            </a:prstGeom>
          </p:spPr>
        </p:pic>
      </p:grpSp>
      <mc:AlternateContent xmlns:mc="http://schemas.openxmlformats.org/markup-compatibility/2006" xmlns:p14="http://schemas.microsoft.com/office/powerpoint/2010/main">
        <mc:Choice Requires="p14">
          <p:contentPart p14:bwMode="auto" r:id="rId3">
            <p14:nvContentPartPr>
              <p14:cNvPr id="4" name="墨迹 3"/>
              <p14:cNvContentPartPr/>
              <p14:nvPr/>
            </p14:nvContentPartPr>
            <p14:xfrm>
              <a:off x="8464680" y="2158920"/>
              <a:ext cx="19440" cy="6840"/>
            </p14:xfrm>
          </p:contentPart>
        </mc:Choice>
        <mc:Fallback xmlns="">
          <p:pic>
            <p:nvPicPr>
              <p:cNvPr id="4" name="墨迹 3"/>
              <p:cNvPicPr/>
              <p:nvPr/>
            </p:nvPicPr>
            <p:blipFill>
              <a:blip r:embed="rId4"/>
              <a:stretch>
                <a:fillRect/>
              </a:stretch>
            </p:blipFill>
            <p:spPr>
              <a:xfrm>
                <a:off x="8455320" y="2149560"/>
                <a:ext cx="38160" cy="25560"/>
              </a:xfrm>
              <a:prstGeom prst="rect">
                <a:avLst/>
              </a:prstGeom>
            </p:spPr>
          </p:pic>
        </mc:Fallback>
      </mc:AlternateContent>
    </p:spTree>
    <p:extLst>
      <p:ext uri="{BB962C8B-B14F-4D97-AF65-F5344CB8AC3E}">
        <p14:creationId xmlns:p14="http://schemas.microsoft.com/office/powerpoint/2010/main" val="1936413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0-#ppt_w/2"/>
                                          </p:val>
                                        </p:tav>
                                        <p:tav tm="100000">
                                          <p:val>
                                            <p:strVal val="#ppt_x"/>
                                          </p:val>
                                        </p:tav>
                                      </p:tavLst>
                                    </p:anim>
                                    <p:anim calcmode="lin" valueType="num">
                                      <p:cBhvr additive="base">
                                        <p:cTn id="8" dur="500" fill="hold"/>
                                        <p:tgtEl>
                                          <p:spTgt spid="4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8"/>
                                        </p:tgtEl>
                                        <p:attrNameLst>
                                          <p:attrName>style.visibility</p:attrName>
                                        </p:attrNameLst>
                                      </p:cBhvr>
                                      <p:to>
                                        <p:strVal val="visible"/>
                                      </p:to>
                                    </p:set>
                                    <p:anim calcmode="lin" valueType="num">
                                      <p:cBhvr additive="base">
                                        <p:cTn id="12" dur="500" fill="hold"/>
                                        <p:tgtEl>
                                          <p:spTgt spid="98"/>
                                        </p:tgtEl>
                                        <p:attrNameLst>
                                          <p:attrName>ppt_x</p:attrName>
                                        </p:attrNameLst>
                                      </p:cBhvr>
                                      <p:tavLst>
                                        <p:tav tm="0">
                                          <p:val>
                                            <p:strVal val="0-#ppt_w/2"/>
                                          </p:val>
                                        </p:tav>
                                        <p:tav tm="100000">
                                          <p:val>
                                            <p:strVal val="#ppt_x"/>
                                          </p:val>
                                        </p:tav>
                                      </p:tavLst>
                                    </p:anim>
                                    <p:anim calcmode="lin" valueType="num">
                                      <p:cBhvr additive="base">
                                        <p:cTn id="13" dur="500" fill="hold"/>
                                        <p:tgtEl>
                                          <p:spTgt spid="9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00"/>
                                        </p:tgtEl>
                                        <p:attrNameLst>
                                          <p:attrName>style.visibility</p:attrName>
                                        </p:attrNameLst>
                                      </p:cBhvr>
                                      <p:to>
                                        <p:strVal val="visible"/>
                                      </p:to>
                                    </p:set>
                                    <p:animEffect transition="in" filter="fade">
                                      <p:cBhvr>
                                        <p:cTn id="17" dur="500"/>
                                        <p:tgtEl>
                                          <p:spTgt spid="10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500"/>
                                        <p:tgtEl>
                                          <p:spTgt spid="44"/>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nodeType="with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par>
                                <p:cTn id="43" presetID="10" presetClass="entr" presetSubtype="0" fill="hold"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fade">
                                      <p:cBhvr>
                                        <p:cTn id="58" dur="500"/>
                                        <p:tgtEl>
                                          <p:spTgt spid="16"/>
                                        </p:tgtEl>
                                      </p:cBhvr>
                                    </p:animEffect>
                                  </p:childTnLst>
                                </p:cTn>
                              </p:par>
                              <p:par>
                                <p:cTn id="59" presetID="10" presetClass="entr" presetSubtype="0"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childTnLst>
                                </p:cTn>
                              </p:par>
                            </p:childTnLst>
                          </p:cTn>
                        </p:par>
                      </p:childTnLst>
                    </p:cTn>
                  </p:par>
                  <p:par>
                    <p:cTn id="62" fill="hold">
                      <p:stCondLst>
                        <p:cond delay="indefinite"/>
                      </p:stCondLst>
                      <p:childTnLst>
                        <p:par>
                          <p:cTn id="63" fill="hold">
                            <p:stCondLst>
                              <p:cond delay="0"/>
                            </p:stCondLst>
                            <p:childTnLst>
                              <p:par>
                                <p:cTn id="64" presetID="26" presetClass="entr" presetSubtype="0" fill="hold" grpId="0" nodeType="clickEffect">
                                  <p:stCondLst>
                                    <p:cond delay="0"/>
                                  </p:stCondLst>
                                  <p:childTnLst>
                                    <p:set>
                                      <p:cBhvr>
                                        <p:cTn id="65" dur="1" fill="hold">
                                          <p:stCondLst>
                                            <p:cond delay="0"/>
                                          </p:stCondLst>
                                        </p:cTn>
                                        <p:tgtEl>
                                          <p:spTgt spid="41"/>
                                        </p:tgtEl>
                                        <p:attrNameLst>
                                          <p:attrName>style.visibility</p:attrName>
                                        </p:attrNameLst>
                                      </p:cBhvr>
                                      <p:to>
                                        <p:strVal val="visible"/>
                                      </p:to>
                                    </p:set>
                                    <p:animEffect transition="in" filter="wipe(down)">
                                      <p:cBhvr>
                                        <p:cTn id="66" dur="290">
                                          <p:stCondLst>
                                            <p:cond delay="0"/>
                                          </p:stCondLst>
                                        </p:cTn>
                                        <p:tgtEl>
                                          <p:spTgt spid="41"/>
                                        </p:tgtEl>
                                      </p:cBhvr>
                                    </p:animEffect>
                                    <p:anim calcmode="lin" valueType="num">
                                      <p:cBhvr>
                                        <p:cTn id="67" dur="911" tmFilter="0,0; 0.14,0.36; 0.43,0.73; 0.71,0.91; 1.0,1.0">
                                          <p:stCondLst>
                                            <p:cond delay="0"/>
                                          </p:stCondLst>
                                        </p:cTn>
                                        <p:tgtEl>
                                          <p:spTgt spid="41"/>
                                        </p:tgtEl>
                                        <p:attrNameLst>
                                          <p:attrName>ppt_x</p:attrName>
                                        </p:attrNameLst>
                                      </p:cBhvr>
                                      <p:tavLst>
                                        <p:tav tm="0">
                                          <p:val>
                                            <p:strVal val="#ppt_x-0.25"/>
                                          </p:val>
                                        </p:tav>
                                        <p:tav tm="100000">
                                          <p:val>
                                            <p:strVal val="#ppt_x"/>
                                          </p:val>
                                        </p:tav>
                                      </p:tavLst>
                                    </p:anim>
                                    <p:anim calcmode="lin" valueType="num">
                                      <p:cBhvr>
                                        <p:cTn id="68" dur="332" tmFilter="0.0,0.0; 0.25,0.07; 0.50,0.2; 0.75,0.467; 1.0,1.0">
                                          <p:stCondLst>
                                            <p:cond delay="0"/>
                                          </p:stCondLst>
                                        </p:cTn>
                                        <p:tgtEl>
                                          <p:spTgt spid="41"/>
                                        </p:tgtEl>
                                        <p:attrNameLst>
                                          <p:attrName>ppt_y</p:attrName>
                                        </p:attrNameLst>
                                      </p:cBhvr>
                                      <p:tavLst>
                                        <p:tav tm="0" fmla="#ppt_y-sin(pi*$)/3">
                                          <p:val>
                                            <p:fltVal val="0.5"/>
                                          </p:val>
                                        </p:tav>
                                        <p:tav tm="100000">
                                          <p:val>
                                            <p:fltVal val="1"/>
                                          </p:val>
                                        </p:tav>
                                      </p:tavLst>
                                    </p:anim>
                                    <p:anim calcmode="lin" valueType="num">
                                      <p:cBhvr>
                                        <p:cTn id="69" dur="332" tmFilter="0, 0; 0.125,0.2665; 0.25,0.4; 0.375,0.465; 0.5,0.5;  0.625,0.535; 0.75,0.6; 0.875,0.7335; 1,1">
                                          <p:stCondLst>
                                            <p:cond delay="332"/>
                                          </p:stCondLst>
                                        </p:cTn>
                                        <p:tgtEl>
                                          <p:spTgt spid="41"/>
                                        </p:tgtEl>
                                        <p:attrNameLst>
                                          <p:attrName>ppt_y</p:attrName>
                                        </p:attrNameLst>
                                      </p:cBhvr>
                                      <p:tavLst>
                                        <p:tav tm="0" fmla="#ppt_y-sin(pi*$)/9">
                                          <p:val>
                                            <p:fltVal val="0"/>
                                          </p:val>
                                        </p:tav>
                                        <p:tav tm="100000">
                                          <p:val>
                                            <p:fltVal val="1"/>
                                          </p:val>
                                        </p:tav>
                                      </p:tavLst>
                                    </p:anim>
                                    <p:anim calcmode="lin" valueType="num">
                                      <p:cBhvr>
                                        <p:cTn id="70" dur="166" tmFilter="0, 0; 0.125,0.2665; 0.25,0.4; 0.375,0.465; 0.5,0.5;  0.625,0.535; 0.75,0.6; 0.875,0.7335; 1,1">
                                          <p:stCondLst>
                                            <p:cond delay="662"/>
                                          </p:stCondLst>
                                        </p:cTn>
                                        <p:tgtEl>
                                          <p:spTgt spid="41"/>
                                        </p:tgtEl>
                                        <p:attrNameLst>
                                          <p:attrName>ppt_y</p:attrName>
                                        </p:attrNameLst>
                                      </p:cBhvr>
                                      <p:tavLst>
                                        <p:tav tm="0" fmla="#ppt_y-sin(pi*$)/27">
                                          <p:val>
                                            <p:fltVal val="0"/>
                                          </p:val>
                                        </p:tav>
                                        <p:tav tm="100000">
                                          <p:val>
                                            <p:fltVal val="1"/>
                                          </p:val>
                                        </p:tav>
                                      </p:tavLst>
                                    </p:anim>
                                    <p:anim calcmode="lin" valueType="num">
                                      <p:cBhvr>
                                        <p:cTn id="71" dur="82" tmFilter="0, 0; 0.125,0.2665; 0.25,0.4; 0.375,0.465; 0.5,0.5;  0.625,0.535; 0.75,0.6; 0.875,0.7335; 1,1">
                                          <p:stCondLst>
                                            <p:cond delay="828"/>
                                          </p:stCondLst>
                                        </p:cTn>
                                        <p:tgtEl>
                                          <p:spTgt spid="41"/>
                                        </p:tgtEl>
                                        <p:attrNameLst>
                                          <p:attrName>ppt_y</p:attrName>
                                        </p:attrNameLst>
                                      </p:cBhvr>
                                      <p:tavLst>
                                        <p:tav tm="0" fmla="#ppt_y-sin(pi*$)/81">
                                          <p:val>
                                            <p:fltVal val="0"/>
                                          </p:val>
                                        </p:tav>
                                        <p:tav tm="100000">
                                          <p:val>
                                            <p:fltVal val="1"/>
                                          </p:val>
                                        </p:tav>
                                      </p:tavLst>
                                    </p:anim>
                                    <p:animScale>
                                      <p:cBhvr>
                                        <p:cTn id="72" dur="13">
                                          <p:stCondLst>
                                            <p:cond delay="325"/>
                                          </p:stCondLst>
                                        </p:cTn>
                                        <p:tgtEl>
                                          <p:spTgt spid="41"/>
                                        </p:tgtEl>
                                      </p:cBhvr>
                                      <p:to x="100000" y="60000"/>
                                    </p:animScale>
                                    <p:animScale>
                                      <p:cBhvr>
                                        <p:cTn id="73" dur="83" decel="50000">
                                          <p:stCondLst>
                                            <p:cond delay="338"/>
                                          </p:stCondLst>
                                        </p:cTn>
                                        <p:tgtEl>
                                          <p:spTgt spid="41"/>
                                        </p:tgtEl>
                                      </p:cBhvr>
                                      <p:to x="100000" y="100000"/>
                                    </p:animScale>
                                    <p:animScale>
                                      <p:cBhvr>
                                        <p:cTn id="74" dur="13">
                                          <p:stCondLst>
                                            <p:cond delay="656"/>
                                          </p:stCondLst>
                                        </p:cTn>
                                        <p:tgtEl>
                                          <p:spTgt spid="41"/>
                                        </p:tgtEl>
                                      </p:cBhvr>
                                      <p:to x="100000" y="80000"/>
                                    </p:animScale>
                                    <p:animScale>
                                      <p:cBhvr>
                                        <p:cTn id="75" dur="83" decel="50000">
                                          <p:stCondLst>
                                            <p:cond delay="669"/>
                                          </p:stCondLst>
                                        </p:cTn>
                                        <p:tgtEl>
                                          <p:spTgt spid="41"/>
                                        </p:tgtEl>
                                      </p:cBhvr>
                                      <p:to x="100000" y="100000"/>
                                    </p:animScale>
                                    <p:animScale>
                                      <p:cBhvr>
                                        <p:cTn id="76" dur="13">
                                          <p:stCondLst>
                                            <p:cond delay="821"/>
                                          </p:stCondLst>
                                        </p:cTn>
                                        <p:tgtEl>
                                          <p:spTgt spid="41"/>
                                        </p:tgtEl>
                                      </p:cBhvr>
                                      <p:to x="100000" y="90000"/>
                                    </p:animScale>
                                    <p:animScale>
                                      <p:cBhvr>
                                        <p:cTn id="77" dur="83" decel="50000">
                                          <p:stCondLst>
                                            <p:cond delay="834"/>
                                          </p:stCondLst>
                                        </p:cTn>
                                        <p:tgtEl>
                                          <p:spTgt spid="41"/>
                                        </p:tgtEl>
                                      </p:cBhvr>
                                      <p:to x="100000" y="100000"/>
                                    </p:animScale>
                                    <p:animScale>
                                      <p:cBhvr>
                                        <p:cTn id="78" dur="13">
                                          <p:stCondLst>
                                            <p:cond delay="904"/>
                                          </p:stCondLst>
                                        </p:cTn>
                                        <p:tgtEl>
                                          <p:spTgt spid="41"/>
                                        </p:tgtEl>
                                      </p:cBhvr>
                                      <p:to x="100000" y="95000"/>
                                    </p:animScale>
                                    <p:animScale>
                                      <p:cBhvr>
                                        <p:cTn id="79" dur="83" decel="50000">
                                          <p:stCondLst>
                                            <p:cond delay="917"/>
                                          </p:stCondLst>
                                        </p:cTn>
                                        <p:tgtEl>
                                          <p:spTgt spid="4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16" grpId="0" animBg="1"/>
      <p:bldP spid="20" grpId="0" animBg="1"/>
      <p:bldP spid="24" grpId="0" animBg="1"/>
      <p:bldP spid="22" grpId="0" animBg="1"/>
      <p:bldP spid="41" grpId="0" animBg="1"/>
      <p:bldP spid="98" grpId="0"/>
      <p:bldP spid="100" grpId="0"/>
      <p:bldP spid="4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sp>
        <p:nvSpPr>
          <p:cNvPr id="100" name="标题 1">
            <a:extLst>
              <a:ext uri="{FF2B5EF4-FFF2-40B4-BE49-F238E27FC236}">
                <a16:creationId xmlns:a16="http://schemas.microsoft.com/office/drawing/2014/main" id="{ABDB7BA3-39B3-4D65-9669-0CD27A4E6B93}"/>
              </a:ext>
            </a:extLst>
          </p:cNvPr>
          <p:cNvSpPr txBox="1">
            <a:spLocks/>
          </p:cNvSpPr>
          <p:nvPr/>
        </p:nvSpPr>
        <p:spPr>
          <a:xfrm>
            <a:off x="698757" y="878558"/>
            <a:ext cx="4797265" cy="8960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400" b="1" dirty="0">
                <a:solidFill>
                  <a:srgbClr val="FFFF00"/>
                </a:solidFill>
                <a:effectLst>
                  <a:outerShdw blurRad="38100" dist="38100" dir="2700000" algn="tl">
                    <a:srgbClr val="000000">
                      <a:alpha val="43137"/>
                    </a:srgbClr>
                  </a:outerShdw>
                </a:effectLst>
                <a:latin typeface="+mn-lt"/>
                <a:ea typeface="+mn-ea"/>
                <a:cs typeface="+mn-ea"/>
                <a:sym typeface="+mn-lt"/>
              </a:rPr>
              <a:t>因果相关性、必然性：</a:t>
            </a:r>
          </a:p>
        </p:txBody>
      </p:sp>
      <p:sp>
        <p:nvSpPr>
          <p:cNvPr id="52" name="圆角矩形 1">
            <a:extLst>
              <a:ext uri="{FF2B5EF4-FFF2-40B4-BE49-F238E27FC236}">
                <a16:creationId xmlns:a16="http://schemas.microsoft.com/office/drawing/2014/main" id="{973F77B6-6B98-48B1-95BF-87CFE153D857}"/>
              </a:ext>
            </a:extLst>
          </p:cNvPr>
          <p:cNvSpPr/>
          <p:nvPr/>
        </p:nvSpPr>
        <p:spPr>
          <a:xfrm>
            <a:off x="2362200" y="1900681"/>
            <a:ext cx="7518400" cy="3804962"/>
          </a:xfrm>
          <a:prstGeom prst="roundRect">
            <a:avLst>
              <a:gd name="adj" fmla="val 6617"/>
            </a:avLst>
          </a:prstGeom>
          <a:solidFill>
            <a:srgbClr val="3DA4C3"/>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53" name="组合 52">
            <a:extLst>
              <a:ext uri="{FF2B5EF4-FFF2-40B4-BE49-F238E27FC236}">
                <a16:creationId xmlns:a16="http://schemas.microsoft.com/office/drawing/2014/main" id="{435CF887-0D2E-4C15-8EF2-4DB816A55EBD}"/>
              </a:ext>
            </a:extLst>
          </p:cNvPr>
          <p:cNvGrpSpPr/>
          <p:nvPr/>
        </p:nvGrpSpPr>
        <p:grpSpPr>
          <a:xfrm>
            <a:off x="2133600" y="2155497"/>
            <a:ext cx="8026400" cy="461665"/>
            <a:chOff x="431048" y="1983744"/>
            <a:chExt cx="7391608" cy="461665"/>
          </a:xfrm>
        </p:grpSpPr>
        <p:sp>
          <p:nvSpPr>
            <p:cNvPr id="58" name="圆角矩形 14">
              <a:extLst>
                <a:ext uri="{FF2B5EF4-FFF2-40B4-BE49-F238E27FC236}">
                  <a16:creationId xmlns:a16="http://schemas.microsoft.com/office/drawing/2014/main" id="{F67108FF-6F39-4C57-8093-DFEF5D4E318A}"/>
                </a:ext>
              </a:extLst>
            </p:cNvPr>
            <p:cNvSpPr/>
            <p:nvPr/>
          </p:nvSpPr>
          <p:spPr>
            <a:xfrm>
              <a:off x="431048" y="2005383"/>
              <a:ext cx="7391608" cy="418389"/>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矩形 58">
              <a:extLst>
                <a:ext uri="{FF2B5EF4-FFF2-40B4-BE49-F238E27FC236}">
                  <a16:creationId xmlns:a16="http://schemas.microsoft.com/office/drawing/2014/main" id="{49AB1A65-DFAB-46E7-B525-63D83E2AD68C}"/>
                </a:ext>
              </a:extLst>
            </p:cNvPr>
            <p:cNvSpPr/>
            <p:nvPr/>
          </p:nvSpPr>
          <p:spPr>
            <a:xfrm>
              <a:off x="3209351" y="1983744"/>
              <a:ext cx="1870671" cy="461665"/>
            </a:xfrm>
            <a:prstGeom prst="rect">
              <a:avLst/>
            </a:prstGeom>
          </p:spPr>
          <p:txBody>
            <a:bodyPr wrap="none">
              <a:spAutoFit/>
            </a:bodyPr>
            <a:lstStyle/>
            <a:p>
              <a:pPr algn="ctr"/>
              <a:r>
                <a:rPr lang="zh-CN" altLang="en-US" sz="2400" b="1" dirty="0">
                  <a:solidFill>
                    <a:srgbClr val="3DA4C3"/>
                  </a:solidFill>
                  <a:cs typeface="+mn-ea"/>
                  <a:sym typeface="+mn-lt"/>
                </a:rPr>
                <a:t>事故致因理论</a:t>
              </a:r>
            </a:p>
          </p:txBody>
        </p:sp>
      </p:grpSp>
      <p:sp>
        <p:nvSpPr>
          <p:cNvPr id="60" name="矩形 59">
            <a:extLst>
              <a:ext uri="{FF2B5EF4-FFF2-40B4-BE49-F238E27FC236}">
                <a16:creationId xmlns:a16="http://schemas.microsoft.com/office/drawing/2014/main" id="{20760801-03E6-44C7-8110-55E9E179C380}"/>
              </a:ext>
            </a:extLst>
          </p:cNvPr>
          <p:cNvSpPr/>
          <p:nvPr/>
        </p:nvSpPr>
        <p:spPr>
          <a:xfrm>
            <a:off x="2709182" y="2871978"/>
            <a:ext cx="6875236" cy="2308324"/>
          </a:xfrm>
          <a:prstGeom prst="rect">
            <a:avLst/>
          </a:prstGeom>
        </p:spPr>
        <p:txBody>
          <a:bodyPr wrap="square">
            <a:spAutoFit/>
          </a:bodyPr>
          <a:lstStyle/>
          <a:p>
            <a:pPr>
              <a:lnSpc>
                <a:spcPct val="15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bg1"/>
                </a:solidFill>
                <a:effectLst>
                  <a:outerShdw blurRad="38100" dist="38100" dir="2700000" algn="tl">
                    <a:srgbClr val="000000">
                      <a:alpha val="43137"/>
                    </a:srgbClr>
                  </a:outerShdw>
                </a:effectLst>
                <a:cs typeface="+mn-ea"/>
                <a:sym typeface="+mn-lt"/>
              </a:rPr>
              <a:t>事故具有</a:t>
            </a:r>
            <a:r>
              <a:rPr lang="zh-CN" altLang="en-US" sz="2400" dirty="0">
                <a:solidFill>
                  <a:srgbClr val="FFFF00"/>
                </a:solidFill>
                <a:effectLst>
                  <a:outerShdw blurRad="38100" dist="38100" dir="2700000" algn="tl">
                    <a:srgbClr val="000000">
                      <a:alpha val="43137"/>
                    </a:srgbClr>
                  </a:outerShdw>
                </a:effectLst>
                <a:cs typeface="+mn-ea"/>
                <a:sym typeface="+mn-lt"/>
              </a:rPr>
              <a:t>随机性</a:t>
            </a:r>
            <a:r>
              <a:rPr lang="zh-CN" altLang="en-US" sz="2400" dirty="0">
                <a:solidFill>
                  <a:schemeClr val="bg1"/>
                </a:solidFill>
                <a:effectLst>
                  <a:outerShdw blurRad="38100" dist="38100" dir="2700000" algn="tl">
                    <a:srgbClr val="000000">
                      <a:alpha val="43137"/>
                    </a:srgbClr>
                  </a:outerShdw>
                </a:effectLst>
                <a:cs typeface="+mn-ea"/>
                <a:sym typeface="+mn-lt"/>
              </a:rPr>
              <a:t>，同样的前因事件随时间的进程导致的后果不一定完全相同。但偶然中有必然，</a:t>
            </a:r>
            <a:r>
              <a:rPr lang="zh-CN" altLang="en-US" sz="2400" dirty="0">
                <a:solidFill>
                  <a:srgbClr val="FFFF00"/>
                </a:solidFill>
                <a:effectLst>
                  <a:outerShdw blurRad="38100" dist="38100" dir="2700000" algn="tl">
                    <a:srgbClr val="000000">
                      <a:alpha val="43137"/>
                    </a:srgbClr>
                  </a:outerShdw>
                </a:effectLst>
                <a:cs typeface="+mn-ea"/>
                <a:sym typeface="+mn-lt"/>
              </a:rPr>
              <a:t>必然性</a:t>
            </a:r>
            <a:r>
              <a:rPr lang="zh-CN" altLang="en-US" sz="2400" dirty="0">
                <a:solidFill>
                  <a:schemeClr val="bg1"/>
                </a:solidFill>
                <a:effectLst>
                  <a:outerShdw blurRad="38100" dist="38100" dir="2700000" algn="tl">
                    <a:srgbClr val="000000">
                      <a:alpha val="43137"/>
                    </a:srgbClr>
                  </a:outerShdw>
                </a:effectLst>
                <a:cs typeface="+mn-ea"/>
                <a:sym typeface="+mn-lt"/>
              </a:rPr>
              <a:t>存在于</a:t>
            </a:r>
            <a:r>
              <a:rPr lang="zh-CN" altLang="en-US" sz="2400" dirty="0">
                <a:solidFill>
                  <a:srgbClr val="FFFF00"/>
                </a:solidFill>
                <a:effectLst>
                  <a:outerShdw blurRad="38100" dist="38100" dir="2700000" algn="tl">
                    <a:srgbClr val="000000">
                      <a:alpha val="43137"/>
                    </a:srgbClr>
                  </a:outerShdw>
                </a:effectLst>
                <a:cs typeface="+mn-ea"/>
                <a:sym typeface="+mn-lt"/>
              </a:rPr>
              <a:t>偶然性</a:t>
            </a:r>
            <a:r>
              <a:rPr lang="zh-CN" altLang="en-US" sz="2400" dirty="0">
                <a:solidFill>
                  <a:schemeClr val="bg1"/>
                </a:solidFill>
                <a:effectLst>
                  <a:outerShdw blurRad="38100" dist="38100" dir="2700000" algn="tl">
                    <a:srgbClr val="000000">
                      <a:alpha val="43137"/>
                    </a:srgbClr>
                  </a:outerShdw>
                </a:effectLst>
                <a:cs typeface="+mn-ea"/>
                <a:sym typeface="+mn-lt"/>
              </a:rPr>
              <a:t>之中。用数理统计方法对事故进行统计分析，找出事故的</a:t>
            </a:r>
            <a:r>
              <a:rPr lang="zh-CN" altLang="en-US" sz="2400" dirty="0">
                <a:solidFill>
                  <a:srgbClr val="FFFF00"/>
                </a:solidFill>
                <a:effectLst>
                  <a:outerShdw blurRad="38100" dist="38100" dir="2700000" algn="tl">
                    <a:srgbClr val="000000">
                      <a:alpha val="43137"/>
                    </a:srgbClr>
                  </a:outerShdw>
                </a:effectLst>
                <a:cs typeface="+mn-ea"/>
                <a:sym typeface="+mn-lt"/>
              </a:rPr>
              <a:t>统计规律</a:t>
            </a:r>
            <a:r>
              <a:rPr lang="zh-CN" altLang="en-US" sz="2400" dirty="0">
                <a:solidFill>
                  <a:schemeClr val="bg1"/>
                </a:solidFill>
                <a:effectLst>
                  <a:outerShdw blurRad="38100" dist="38100" dir="2700000" algn="tl">
                    <a:srgbClr val="000000">
                      <a:alpha val="43137"/>
                    </a:srgbClr>
                  </a:outerShdw>
                </a:effectLst>
                <a:cs typeface="+mn-ea"/>
                <a:sym typeface="+mn-lt"/>
              </a:rPr>
              <a:t>。</a:t>
            </a:r>
            <a:endParaRPr lang="en-US" altLang="zh-CN" sz="2400" dirty="0">
              <a:solidFill>
                <a:schemeClr val="bg1"/>
              </a:solidFill>
              <a:effectLst>
                <a:outerShdw blurRad="38100" dist="38100" dir="2700000" algn="tl">
                  <a:srgbClr val="000000">
                    <a:alpha val="43137"/>
                  </a:srgbClr>
                </a:outerShdw>
              </a:effectLst>
              <a:cs typeface="+mn-ea"/>
              <a:sym typeface="+mn-lt"/>
            </a:endParaRPr>
          </a:p>
        </p:txBody>
      </p:sp>
      <p:grpSp>
        <p:nvGrpSpPr>
          <p:cNvPr id="4" name="组合 3">
            <a:extLst>
              <a:ext uri="{FF2B5EF4-FFF2-40B4-BE49-F238E27FC236}">
                <a16:creationId xmlns:a16="http://schemas.microsoft.com/office/drawing/2014/main" id="{56583E30-FA3B-4CE6-B2D0-2CC81A38F2E1}"/>
              </a:ext>
            </a:extLst>
          </p:cNvPr>
          <p:cNvGrpSpPr/>
          <p:nvPr/>
        </p:nvGrpSpPr>
        <p:grpSpPr>
          <a:xfrm>
            <a:off x="-125456" y="-34628"/>
            <a:ext cx="3859832" cy="879734"/>
            <a:chOff x="-125456" y="-34628"/>
            <a:chExt cx="3859832" cy="879734"/>
          </a:xfrm>
        </p:grpSpPr>
        <p:grpSp>
          <p:nvGrpSpPr>
            <p:cNvPr id="54" name="组合 53">
              <a:extLst>
                <a:ext uri="{FF2B5EF4-FFF2-40B4-BE49-F238E27FC236}">
                  <a16:creationId xmlns:a16="http://schemas.microsoft.com/office/drawing/2014/main" id="{3E74D3AD-31A0-4BD1-B629-BA3BC15DA8B6}"/>
                </a:ext>
              </a:extLst>
            </p:cNvPr>
            <p:cNvGrpSpPr/>
            <p:nvPr/>
          </p:nvGrpSpPr>
          <p:grpSpPr>
            <a:xfrm>
              <a:off x="0" y="166370"/>
              <a:ext cx="3734376" cy="475074"/>
              <a:chOff x="0" y="166370"/>
              <a:chExt cx="3734376" cy="475074"/>
            </a:xfrm>
          </p:grpSpPr>
          <p:sp>
            <p:nvSpPr>
              <p:cNvPr id="55" name="圆角矩形 2">
                <a:extLst>
                  <a:ext uri="{FF2B5EF4-FFF2-40B4-BE49-F238E27FC236}">
                    <a16:creationId xmlns:a16="http://schemas.microsoft.com/office/drawing/2014/main" id="{8BD1EC96-1EEB-47F5-8D91-AF99169C548D}"/>
                  </a:ext>
                </a:extLst>
              </p:cNvPr>
              <p:cNvSpPr/>
              <p:nvPr/>
            </p:nvSpPr>
            <p:spPr>
              <a:xfrm>
                <a:off x="0" y="169035"/>
                <a:ext cx="2786743"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6" name="矩形 55">
                <a:extLst>
                  <a:ext uri="{FF2B5EF4-FFF2-40B4-BE49-F238E27FC236}">
                    <a16:creationId xmlns:a16="http://schemas.microsoft.com/office/drawing/2014/main" id="{FFBA521B-7A5E-4702-80B7-BDE02D268B6C}"/>
                  </a:ext>
                </a:extLst>
              </p:cNvPr>
              <p:cNvSpPr/>
              <p:nvPr/>
            </p:nvSpPr>
            <p:spPr>
              <a:xfrm>
                <a:off x="540800" y="166370"/>
                <a:ext cx="3193576"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事故致因理论</a:t>
                </a:r>
              </a:p>
            </p:txBody>
          </p:sp>
        </p:grpSp>
        <p:pic>
          <p:nvPicPr>
            <p:cNvPr id="61" name="图片 60">
              <a:extLst>
                <a:ext uri="{FF2B5EF4-FFF2-40B4-BE49-F238E27FC236}">
                  <a16:creationId xmlns:a16="http://schemas.microsoft.com/office/drawing/2014/main" id="{76539449-27A0-4C18-8505-8FE971A9CDE2}"/>
                </a:ext>
              </a:extLst>
            </p:cNvPr>
            <p:cNvPicPr>
              <a:picLocks noChangeAspect="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spTree>
    <p:extLst>
      <p:ext uri="{BB962C8B-B14F-4D97-AF65-F5344CB8AC3E}">
        <p14:creationId xmlns:p14="http://schemas.microsoft.com/office/powerpoint/2010/main" val="154937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00"/>
                                        </p:tgtEl>
                                        <p:attrNameLst>
                                          <p:attrName>style.visibility</p:attrName>
                                        </p:attrNameLst>
                                      </p:cBhvr>
                                      <p:to>
                                        <p:strVal val="visible"/>
                                      </p:to>
                                    </p:set>
                                    <p:animEffect transition="in" filter="fade">
                                      <p:cBhvr>
                                        <p:cTn id="12" dur="500"/>
                                        <p:tgtEl>
                                          <p:spTgt spid="100"/>
                                        </p:tgtEl>
                                      </p:cBhvr>
                                    </p:animEffect>
                                  </p:childTnLst>
                                </p:cTn>
                              </p:par>
                            </p:childTnLst>
                          </p:cTn>
                        </p:par>
                        <p:par>
                          <p:cTn id="13" fill="hold">
                            <p:stCondLst>
                              <p:cond delay="1000"/>
                            </p:stCondLst>
                            <p:childTnLst>
                              <p:par>
                                <p:cTn id="14" presetID="16" presetClass="entr" presetSubtype="37" fill="hold" grpId="0" nodeType="afterEffect">
                                  <p:stCondLst>
                                    <p:cond delay="0"/>
                                  </p:stCondLst>
                                  <p:childTnLst>
                                    <p:set>
                                      <p:cBhvr>
                                        <p:cTn id="15" dur="1" fill="hold">
                                          <p:stCondLst>
                                            <p:cond delay="0"/>
                                          </p:stCondLst>
                                        </p:cTn>
                                        <p:tgtEl>
                                          <p:spTgt spid="52"/>
                                        </p:tgtEl>
                                        <p:attrNameLst>
                                          <p:attrName>style.visibility</p:attrName>
                                        </p:attrNameLst>
                                      </p:cBhvr>
                                      <p:to>
                                        <p:strVal val="visible"/>
                                      </p:to>
                                    </p:set>
                                    <p:animEffect transition="in" filter="barn(outVertical)">
                                      <p:cBhvr>
                                        <p:cTn id="16" dur="500"/>
                                        <p:tgtEl>
                                          <p:spTgt spid="52"/>
                                        </p:tgtEl>
                                      </p:cBhvr>
                                    </p:animEffect>
                                  </p:childTnLst>
                                </p:cTn>
                              </p:par>
                            </p:childTnLst>
                          </p:cTn>
                        </p:par>
                        <p:par>
                          <p:cTn id="17" fill="hold">
                            <p:stCondLst>
                              <p:cond delay="1500"/>
                            </p:stCondLst>
                            <p:childTnLst>
                              <p:par>
                                <p:cTn id="18" presetID="16" presetClass="entr" presetSubtype="37" fill="hold"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barn(outVertical)">
                                      <p:cBhvr>
                                        <p:cTn id="20" dur="500"/>
                                        <p:tgtEl>
                                          <p:spTgt spid="53"/>
                                        </p:tgtEl>
                                      </p:cBhvr>
                                    </p:animEffect>
                                  </p:childTnLst>
                                </p:cTn>
                              </p:par>
                            </p:childTnLst>
                          </p:cTn>
                        </p:par>
                        <p:par>
                          <p:cTn id="21" fill="hold">
                            <p:stCondLst>
                              <p:cond delay="2000"/>
                            </p:stCondLst>
                            <p:childTnLst>
                              <p:par>
                                <p:cTn id="22" presetID="23" presetClass="entr" presetSubtype="288" fill="hold" grpId="0" nodeType="afterEffect">
                                  <p:stCondLst>
                                    <p:cond delay="0"/>
                                  </p:stCondLst>
                                  <p:childTnLst>
                                    <p:set>
                                      <p:cBhvr>
                                        <p:cTn id="23" dur="1" fill="hold">
                                          <p:stCondLst>
                                            <p:cond delay="0"/>
                                          </p:stCondLst>
                                        </p:cTn>
                                        <p:tgtEl>
                                          <p:spTgt spid="60"/>
                                        </p:tgtEl>
                                        <p:attrNameLst>
                                          <p:attrName>style.visibility</p:attrName>
                                        </p:attrNameLst>
                                      </p:cBhvr>
                                      <p:to>
                                        <p:strVal val="visible"/>
                                      </p:to>
                                    </p:set>
                                    <p:anim calcmode="lin" valueType="num">
                                      <p:cBhvr>
                                        <p:cTn id="24" dur="500" fill="hold"/>
                                        <p:tgtEl>
                                          <p:spTgt spid="60"/>
                                        </p:tgtEl>
                                        <p:attrNameLst>
                                          <p:attrName>ppt_w</p:attrName>
                                        </p:attrNameLst>
                                      </p:cBhvr>
                                      <p:tavLst>
                                        <p:tav tm="0">
                                          <p:val>
                                            <p:strVal val="4/3*#ppt_w"/>
                                          </p:val>
                                        </p:tav>
                                        <p:tav tm="100000">
                                          <p:val>
                                            <p:strVal val="#ppt_w"/>
                                          </p:val>
                                        </p:tav>
                                      </p:tavLst>
                                    </p:anim>
                                    <p:anim calcmode="lin" valueType="num">
                                      <p:cBhvr>
                                        <p:cTn id="25" dur="500" fill="hold"/>
                                        <p:tgtEl>
                                          <p:spTgt spid="6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52" grpId="0" animBg="1"/>
      <p:bldP spid="6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23" name="组合 22">
            <a:extLst>
              <a:ext uri="{FF2B5EF4-FFF2-40B4-BE49-F238E27FC236}">
                <a16:creationId xmlns:a16="http://schemas.microsoft.com/office/drawing/2014/main" id="{7C324C71-0DC2-4E67-BCAA-6A7385A064F9}"/>
              </a:ext>
            </a:extLst>
          </p:cNvPr>
          <p:cNvGrpSpPr/>
          <p:nvPr/>
        </p:nvGrpSpPr>
        <p:grpSpPr>
          <a:xfrm>
            <a:off x="1799130" y="1570727"/>
            <a:ext cx="9235550" cy="4714402"/>
            <a:chOff x="3622089" y="1340528"/>
            <a:chExt cx="3577701" cy="3561420"/>
          </a:xfrm>
        </p:grpSpPr>
        <p:sp>
          <p:nvSpPr>
            <p:cNvPr id="24" name="圆角矩形 21">
              <a:extLst>
                <a:ext uri="{FF2B5EF4-FFF2-40B4-BE49-F238E27FC236}">
                  <a16:creationId xmlns:a16="http://schemas.microsoft.com/office/drawing/2014/main" id="{539BEAE4-1AD1-4B6C-A2ED-7A54A61749CB}"/>
                </a:ext>
              </a:extLst>
            </p:cNvPr>
            <p:cNvSpPr/>
            <p:nvPr/>
          </p:nvSpPr>
          <p:spPr>
            <a:xfrm>
              <a:off x="3622089" y="1340528"/>
              <a:ext cx="3577701" cy="3561420"/>
            </a:xfrm>
            <a:prstGeom prst="roundRect">
              <a:avLst>
                <a:gd name="adj" fmla="val 3756"/>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圆角矩形 22">
              <a:extLst>
                <a:ext uri="{FF2B5EF4-FFF2-40B4-BE49-F238E27FC236}">
                  <a16:creationId xmlns:a16="http://schemas.microsoft.com/office/drawing/2014/main" id="{BF1B714D-CF4E-4E71-A0AF-944879E06435}"/>
                </a:ext>
              </a:extLst>
            </p:cNvPr>
            <p:cNvSpPr/>
            <p:nvPr/>
          </p:nvSpPr>
          <p:spPr>
            <a:xfrm>
              <a:off x="3724847" y="1458585"/>
              <a:ext cx="3372184" cy="3340591"/>
            </a:xfrm>
            <a:prstGeom prst="roundRect">
              <a:avLst>
                <a:gd name="adj" fmla="val 624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圆角矩形 23">
              <a:extLst>
                <a:ext uri="{FF2B5EF4-FFF2-40B4-BE49-F238E27FC236}">
                  <a16:creationId xmlns:a16="http://schemas.microsoft.com/office/drawing/2014/main" id="{356C8B7E-5E40-439C-BD18-B767CF8DFA48}"/>
                </a:ext>
              </a:extLst>
            </p:cNvPr>
            <p:cNvSpPr/>
            <p:nvPr/>
          </p:nvSpPr>
          <p:spPr>
            <a:xfrm flipV="1">
              <a:off x="5026094" y="1374247"/>
              <a:ext cx="769689" cy="168676"/>
            </a:xfrm>
            <a:prstGeom prst="roundRect">
              <a:avLst>
                <a:gd name="adj" fmla="val 42223"/>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圆角矩形 24">
              <a:extLst>
                <a:ext uri="{FF2B5EF4-FFF2-40B4-BE49-F238E27FC236}">
                  <a16:creationId xmlns:a16="http://schemas.microsoft.com/office/drawing/2014/main" id="{8AA833FA-8890-492F-B844-E3D6B2FCD467}"/>
                </a:ext>
              </a:extLst>
            </p:cNvPr>
            <p:cNvSpPr/>
            <p:nvPr/>
          </p:nvSpPr>
          <p:spPr>
            <a:xfrm flipV="1">
              <a:off x="4898035" y="1458585"/>
              <a:ext cx="987860" cy="168676"/>
            </a:xfrm>
            <a:prstGeom prst="roundRect">
              <a:avLst>
                <a:gd name="adj" fmla="val 42223"/>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圆角矩形 25">
              <a:extLst>
                <a:ext uri="{FF2B5EF4-FFF2-40B4-BE49-F238E27FC236}">
                  <a16:creationId xmlns:a16="http://schemas.microsoft.com/office/drawing/2014/main" id="{BE5DF99B-B1F5-4E25-99DB-2EDA11FF391A}"/>
                </a:ext>
              </a:extLst>
            </p:cNvPr>
            <p:cNvSpPr/>
            <p:nvPr/>
          </p:nvSpPr>
          <p:spPr>
            <a:xfrm flipV="1">
              <a:off x="5287941" y="1601912"/>
              <a:ext cx="245994" cy="53909"/>
            </a:xfrm>
            <a:prstGeom prst="roundRect">
              <a:avLst>
                <a:gd name="adj" fmla="val 42223"/>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5" name="组合 4">
            <a:extLst>
              <a:ext uri="{FF2B5EF4-FFF2-40B4-BE49-F238E27FC236}">
                <a16:creationId xmlns:a16="http://schemas.microsoft.com/office/drawing/2014/main" id="{DD89850B-2805-4E09-87BE-9BC582147B84}"/>
              </a:ext>
            </a:extLst>
          </p:cNvPr>
          <p:cNvGrpSpPr/>
          <p:nvPr/>
        </p:nvGrpSpPr>
        <p:grpSpPr>
          <a:xfrm>
            <a:off x="2407514" y="1280072"/>
            <a:ext cx="8351794" cy="4909016"/>
            <a:chOff x="2391484" y="641444"/>
            <a:chExt cx="8351794" cy="4909016"/>
          </a:xfrm>
        </p:grpSpPr>
        <p:graphicFrame>
          <p:nvGraphicFramePr>
            <p:cNvPr id="49" name="图示 48">
              <a:extLst>
                <a:ext uri="{FF2B5EF4-FFF2-40B4-BE49-F238E27FC236}">
                  <a16:creationId xmlns:a16="http://schemas.microsoft.com/office/drawing/2014/main" id="{BE72C180-76E9-4C23-AC33-74EABD04FD5C}"/>
                </a:ext>
              </a:extLst>
            </p:cNvPr>
            <p:cNvGraphicFramePr/>
            <p:nvPr>
              <p:extLst>
                <p:ext uri="{D42A27DB-BD31-4B8C-83A1-F6EECF244321}">
                  <p14:modId xmlns:p14="http://schemas.microsoft.com/office/powerpoint/2010/main" val="3745098360"/>
                </p:ext>
              </p:extLst>
            </p:nvPr>
          </p:nvGraphicFramePr>
          <p:xfrm>
            <a:off x="3166993" y="641444"/>
            <a:ext cx="7576285" cy="49090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0" name="矩形 49">
              <a:extLst>
                <a:ext uri="{FF2B5EF4-FFF2-40B4-BE49-F238E27FC236}">
                  <a16:creationId xmlns:a16="http://schemas.microsoft.com/office/drawing/2014/main" id="{672755EB-A486-4C0A-B4F6-AE5EF49E3F8F}"/>
                </a:ext>
              </a:extLst>
            </p:cNvPr>
            <p:cNvSpPr/>
            <p:nvPr/>
          </p:nvSpPr>
          <p:spPr>
            <a:xfrm>
              <a:off x="5736759" y="3731578"/>
              <a:ext cx="3262432" cy="461665"/>
            </a:xfrm>
            <a:prstGeom prst="rect">
              <a:avLst/>
            </a:prstGeom>
          </p:spPr>
          <p:txBody>
            <a:bodyPr wrap="none">
              <a:spAutoFit/>
            </a:bodyPr>
            <a:lstStyle/>
            <a:p>
              <a:r>
                <a:rPr lang="zh-CN" altLang="en-US" sz="2400" dirty="0">
                  <a:cs typeface="+mn-ea"/>
                  <a:sym typeface="+mn-lt"/>
                </a:rPr>
                <a:t>博德现代因果连锁理论</a:t>
              </a:r>
            </a:p>
          </p:txBody>
        </p:sp>
        <p:sp>
          <p:nvSpPr>
            <p:cNvPr id="51" name="椭圆 50">
              <a:extLst>
                <a:ext uri="{FF2B5EF4-FFF2-40B4-BE49-F238E27FC236}">
                  <a16:creationId xmlns:a16="http://schemas.microsoft.com/office/drawing/2014/main" id="{F47B0E05-B4C5-411B-BA16-A94D4426E8EE}"/>
                </a:ext>
              </a:extLst>
            </p:cNvPr>
            <p:cNvSpPr/>
            <p:nvPr/>
          </p:nvSpPr>
          <p:spPr>
            <a:xfrm>
              <a:off x="3609610" y="4616301"/>
              <a:ext cx="140208" cy="140208"/>
            </a:xfrm>
            <a:prstGeom prst="ellipse">
              <a:avLst/>
            </a:prstGeom>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a:lstStyle/>
            <a:p>
              <a:endParaRPr lang="zh-CN" altLang="en-US">
                <a:cs typeface="+mn-ea"/>
                <a:sym typeface="+mn-lt"/>
              </a:endParaRPr>
            </a:p>
          </p:txBody>
        </p:sp>
        <p:sp>
          <p:nvSpPr>
            <p:cNvPr id="52" name="文本框 51">
              <a:extLst>
                <a:ext uri="{FF2B5EF4-FFF2-40B4-BE49-F238E27FC236}">
                  <a16:creationId xmlns:a16="http://schemas.microsoft.com/office/drawing/2014/main" id="{2F8D034A-719E-472C-B777-E314CD1D5234}"/>
                </a:ext>
              </a:extLst>
            </p:cNvPr>
            <p:cNvSpPr txBox="1"/>
            <p:nvPr/>
          </p:nvSpPr>
          <p:spPr>
            <a:xfrm>
              <a:off x="2845065" y="4073478"/>
              <a:ext cx="569387" cy="1300997"/>
            </a:xfrm>
            <a:prstGeom prst="rect">
              <a:avLst/>
            </a:prstGeom>
            <a:noFill/>
          </p:spPr>
          <p:txBody>
            <a:bodyPr vert="eaVert" wrap="none" rtlCol="0">
              <a:spAutoFit/>
            </a:bodyPr>
            <a:lstStyle/>
            <a:p>
              <a:pPr marL="261938" indent="-80963">
                <a:lnSpc>
                  <a:spcPct val="125000"/>
                </a:lnSpc>
                <a:spcBef>
                  <a:spcPct val="10000"/>
                </a:spcBef>
                <a:spcAft>
                  <a:spcPct val="5000"/>
                </a:spcAft>
                <a:buClr>
                  <a:srgbClr val="FFFF00"/>
                </a:buClr>
              </a:pPr>
              <a:r>
                <a:rPr lang="zh-CN" altLang="en-US" sz="2000" dirty="0">
                  <a:cs typeface="+mn-ea"/>
                  <a:sym typeface="+mn-lt"/>
                </a:rPr>
                <a:t>单一归因</a:t>
              </a:r>
            </a:p>
          </p:txBody>
        </p:sp>
        <p:sp>
          <p:nvSpPr>
            <p:cNvPr id="53" name="文本框 52">
              <a:extLst>
                <a:ext uri="{FF2B5EF4-FFF2-40B4-BE49-F238E27FC236}">
                  <a16:creationId xmlns:a16="http://schemas.microsoft.com/office/drawing/2014/main" id="{A933A87D-5B99-4E1F-A7D6-8D56AAB8AA57}"/>
                </a:ext>
              </a:extLst>
            </p:cNvPr>
            <p:cNvSpPr txBox="1"/>
            <p:nvPr/>
          </p:nvSpPr>
          <p:spPr>
            <a:xfrm>
              <a:off x="2391484" y="2686733"/>
              <a:ext cx="1000274" cy="1300997"/>
            </a:xfrm>
            <a:prstGeom prst="rect">
              <a:avLst/>
            </a:prstGeom>
            <a:noFill/>
          </p:spPr>
          <p:txBody>
            <a:bodyPr vert="eaVert" wrap="none" rtlCol="0">
              <a:spAutoFit/>
            </a:bodyPr>
            <a:lstStyle/>
            <a:p>
              <a:pPr marL="261938" indent="-80963" algn="ctr">
                <a:lnSpc>
                  <a:spcPct val="125000"/>
                </a:lnSpc>
                <a:spcBef>
                  <a:spcPct val="10000"/>
                </a:spcBef>
                <a:spcAft>
                  <a:spcPct val="5000"/>
                </a:spcAft>
                <a:buClr>
                  <a:srgbClr val="FFFF00"/>
                </a:buClr>
              </a:pPr>
              <a:r>
                <a:rPr lang="zh-CN" altLang="en-US" sz="2000" dirty="0">
                  <a:cs typeface="+mn-ea"/>
                  <a:sym typeface="+mn-lt"/>
                </a:rPr>
                <a:t>人物合一</a:t>
              </a:r>
              <a:endParaRPr lang="en-US" altLang="zh-CN" sz="2000" dirty="0">
                <a:cs typeface="+mn-ea"/>
                <a:sym typeface="+mn-lt"/>
              </a:endParaRPr>
            </a:p>
            <a:p>
              <a:pPr marL="261938" indent="-80963" algn="ctr">
                <a:lnSpc>
                  <a:spcPct val="125000"/>
                </a:lnSpc>
                <a:spcBef>
                  <a:spcPct val="10000"/>
                </a:spcBef>
                <a:spcAft>
                  <a:spcPct val="5000"/>
                </a:spcAft>
                <a:buClr>
                  <a:srgbClr val="FFFF00"/>
                </a:buClr>
              </a:pPr>
              <a:r>
                <a:rPr lang="zh-CN" altLang="en-US" sz="2000" dirty="0">
                  <a:cs typeface="+mn-ea"/>
                  <a:sym typeface="+mn-lt"/>
                </a:rPr>
                <a:t>归因</a:t>
              </a:r>
            </a:p>
          </p:txBody>
        </p:sp>
        <p:sp>
          <p:nvSpPr>
            <p:cNvPr id="58" name="文本框 57">
              <a:extLst>
                <a:ext uri="{FF2B5EF4-FFF2-40B4-BE49-F238E27FC236}">
                  <a16:creationId xmlns:a16="http://schemas.microsoft.com/office/drawing/2014/main" id="{ECB8DDC7-7004-43C8-ADC1-0328646CFA05}"/>
                </a:ext>
              </a:extLst>
            </p:cNvPr>
            <p:cNvSpPr txBox="1"/>
            <p:nvPr/>
          </p:nvSpPr>
          <p:spPr>
            <a:xfrm>
              <a:off x="2891621" y="1334006"/>
              <a:ext cx="569387" cy="1300997"/>
            </a:xfrm>
            <a:prstGeom prst="rect">
              <a:avLst/>
            </a:prstGeom>
            <a:noFill/>
          </p:spPr>
          <p:txBody>
            <a:bodyPr vert="eaVert" wrap="none" rtlCol="0">
              <a:spAutoFit/>
            </a:bodyPr>
            <a:lstStyle/>
            <a:p>
              <a:pPr marL="261938" indent="-80963">
                <a:lnSpc>
                  <a:spcPct val="125000"/>
                </a:lnSpc>
                <a:spcBef>
                  <a:spcPct val="10000"/>
                </a:spcBef>
                <a:spcAft>
                  <a:spcPct val="5000"/>
                </a:spcAft>
                <a:buClr>
                  <a:srgbClr val="FFFF00"/>
                </a:buClr>
              </a:pPr>
              <a:r>
                <a:rPr lang="zh-CN" altLang="en-US" sz="2000" dirty="0">
                  <a:cs typeface="+mn-ea"/>
                  <a:sym typeface="+mn-lt"/>
                </a:rPr>
                <a:t>系统归因</a:t>
              </a:r>
            </a:p>
          </p:txBody>
        </p:sp>
      </p:grpSp>
      <p:cxnSp>
        <p:nvCxnSpPr>
          <p:cNvPr id="59" name="直接连接符 58">
            <a:extLst>
              <a:ext uri="{FF2B5EF4-FFF2-40B4-BE49-F238E27FC236}">
                <a16:creationId xmlns:a16="http://schemas.microsoft.com/office/drawing/2014/main" id="{BF5061EE-1B33-4C86-83ED-278A06AB1930}"/>
              </a:ext>
            </a:extLst>
          </p:cNvPr>
          <p:cNvCxnSpPr>
            <a:cxnSpLocks/>
          </p:cNvCxnSpPr>
          <p:nvPr/>
        </p:nvCxnSpPr>
        <p:spPr>
          <a:xfrm>
            <a:off x="3466916" y="4846653"/>
            <a:ext cx="761352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直接连接符 59">
            <a:extLst>
              <a:ext uri="{FF2B5EF4-FFF2-40B4-BE49-F238E27FC236}">
                <a16:creationId xmlns:a16="http://schemas.microsoft.com/office/drawing/2014/main" id="{B5864F3F-8278-4EE8-BE0D-6D5429CD8231}"/>
              </a:ext>
            </a:extLst>
          </p:cNvPr>
          <p:cNvCxnSpPr/>
          <p:nvPr/>
        </p:nvCxnSpPr>
        <p:spPr>
          <a:xfrm>
            <a:off x="3220630" y="3325361"/>
            <a:ext cx="7730669"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34" name="组合 33">
            <a:extLst>
              <a:ext uri="{FF2B5EF4-FFF2-40B4-BE49-F238E27FC236}">
                <a16:creationId xmlns:a16="http://schemas.microsoft.com/office/drawing/2014/main" id="{56583E30-FA3B-4CE6-B2D0-2CC81A38F2E1}"/>
              </a:ext>
            </a:extLst>
          </p:cNvPr>
          <p:cNvGrpSpPr/>
          <p:nvPr/>
        </p:nvGrpSpPr>
        <p:grpSpPr>
          <a:xfrm>
            <a:off x="-125456" y="-34628"/>
            <a:ext cx="3859832" cy="879734"/>
            <a:chOff x="-125456" y="-34628"/>
            <a:chExt cx="3859832" cy="879734"/>
          </a:xfrm>
        </p:grpSpPr>
        <p:grpSp>
          <p:nvGrpSpPr>
            <p:cNvPr id="35" name="组合 34">
              <a:extLst>
                <a:ext uri="{FF2B5EF4-FFF2-40B4-BE49-F238E27FC236}">
                  <a16:creationId xmlns:a16="http://schemas.microsoft.com/office/drawing/2014/main" id="{3E74D3AD-31A0-4BD1-B629-BA3BC15DA8B6}"/>
                </a:ext>
              </a:extLst>
            </p:cNvPr>
            <p:cNvGrpSpPr/>
            <p:nvPr/>
          </p:nvGrpSpPr>
          <p:grpSpPr>
            <a:xfrm>
              <a:off x="0" y="166370"/>
              <a:ext cx="3734376" cy="475074"/>
              <a:chOff x="0" y="166370"/>
              <a:chExt cx="3734376" cy="475074"/>
            </a:xfrm>
          </p:grpSpPr>
          <p:sp>
            <p:nvSpPr>
              <p:cNvPr id="37" name="圆角矩形 2">
                <a:extLst>
                  <a:ext uri="{FF2B5EF4-FFF2-40B4-BE49-F238E27FC236}">
                    <a16:creationId xmlns:a16="http://schemas.microsoft.com/office/drawing/2014/main" id="{8BD1EC96-1EEB-47F5-8D91-AF99169C548D}"/>
                  </a:ext>
                </a:extLst>
              </p:cNvPr>
              <p:cNvSpPr/>
              <p:nvPr/>
            </p:nvSpPr>
            <p:spPr>
              <a:xfrm>
                <a:off x="0" y="169035"/>
                <a:ext cx="2786743"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8" name="矩形 37">
                <a:extLst>
                  <a:ext uri="{FF2B5EF4-FFF2-40B4-BE49-F238E27FC236}">
                    <a16:creationId xmlns:a16="http://schemas.microsoft.com/office/drawing/2014/main" id="{FFBA521B-7A5E-4702-80B7-BDE02D268B6C}"/>
                  </a:ext>
                </a:extLst>
              </p:cNvPr>
              <p:cNvSpPr/>
              <p:nvPr/>
            </p:nvSpPr>
            <p:spPr>
              <a:xfrm>
                <a:off x="540800" y="166370"/>
                <a:ext cx="3193576"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事故致因理论</a:t>
                </a:r>
              </a:p>
            </p:txBody>
          </p:sp>
        </p:grpSp>
        <p:pic>
          <p:nvPicPr>
            <p:cNvPr id="36" name="图片 35">
              <a:extLst>
                <a:ext uri="{FF2B5EF4-FFF2-40B4-BE49-F238E27FC236}">
                  <a16:creationId xmlns:a16="http://schemas.microsoft.com/office/drawing/2014/main" id="{76539449-27A0-4C18-8505-8FE971A9CDE2}"/>
                </a:ext>
              </a:extLst>
            </p:cNvPr>
            <p:cNvPicPr>
              <a:picLocks noChangeAspect="1"/>
            </p:cNvPicPr>
            <p:nvPr/>
          </p:nvPicPr>
          <p:blipFill>
            <a:blip r:embed="rId8"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mc:AlternateContent xmlns:mc="http://schemas.openxmlformats.org/markup-compatibility/2006" xmlns:p14="http://schemas.microsoft.com/office/powerpoint/2010/main">
        <mc:Choice Requires="p14">
          <p:contentPart p14:bwMode="auto" r:id="rId9">
            <p14:nvContentPartPr>
              <p14:cNvPr id="2" name="墨迹 1"/>
              <p14:cNvContentPartPr/>
              <p14:nvPr/>
            </p14:nvContentPartPr>
            <p14:xfrm>
              <a:off x="8032680" y="5734080"/>
              <a:ext cx="6840" cy="360"/>
            </p14:xfrm>
          </p:contentPart>
        </mc:Choice>
        <mc:Fallback xmlns="">
          <p:pic>
            <p:nvPicPr>
              <p:cNvPr id="2" name="墨迹 1"/>
              <p:cNvPicPr/>
              <p:nvPr/>
            </p:nvPicPr>
            <p:blipFill>
              <a:blip r:embed="rId10"/>
              <a:stretch>
                <a:fillRect/>
              </a:stretch>
            </p:blipFill>
            <p:spPr>
              <a:xfrm>
                <a:off x="8023320" y="5724720"/>
                <a:ext cx="25560" cy="19080"/>
              </a:xfrm>
              <a:prstGeom prst="rect">
                <a:avLst/>
              </a:prstGeom>
            </p:spPr>
          </p:pic>
        </mc:Fallback>
      </mc:AlternateContent>
    </p:spTree>
    <p:extLst>
      <p:ext uri="{BB962C8B-B14F-4D97-AF65-F5344CB8AC3E}">
        <p14:creationId xmlns:p14="http://schemas.microsoft.com/office/powerpoint/2010/main" val="4107054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up)">
                                      <p:cBhvr>
                                        <p:cTn id="12" dur="500"/>
                                        <p:tgtEl>
                                          <p:spTgt spid="23"/>
                                        </p:tgtEl>
                                      </p:cBhvr>
                                    </p:animEffect>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par>
                                <p:cTn id="17" presetID="10" presetClass="entr" presetSubtype="0" fill="hold" nodeType="with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fade">
                                      <p:cBhvr>
                                        <p:cTn id="19" dur="500"/>
                                        <p:tgtEl>
                                          <p:spTgt spid="60"/>
                                        </p:tgtEl>
                                      </p:cBhvr>
                                    </p:animEffect>
                                  </p:childTnLst>
                                </p:cTn>
                              </p:par>
                              <p:par>
                                <p:cTn id="20" presetID="10" presetClass="entr" presetSubtype="0"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324325" y="8189496"/>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23" name="组合 22">
            <a:extLst>
              <a:ext uri="{FF2B5EF4-FFF2-40B4-BE49-F238E27FC236}">
                <a16:creationId xmlns:a16="http://schemas.microsoft.com/office/drawing/2014/main" id="{7C324C71-0DC2-4E67-BCAA-6A7385A064F9}"/>
              </a:ext>
            </a:extLst>
          </p:cNvPr>
          <p:cNvGrpSpPr/>
          <p:nvPr/>
        </p:nvGrpSpPr>
        <p:grpSpPr>
          <a:xfrm>
            <a:off x="2026762" y="1600772"/>
            <a:ext cx="8955466" cy="4573785"/>
            <a:chOff x="3676310" y="1340528"/>
            <a:chExt cx="3469201" cy="3455193"/>
          </a:xfrm>
        </p:grpSpPr>
        <p:sp>
          <p:nvSpPr>
            <p:cNvPr id="24" name="圆角矩形 21">
              <a:extLst>
                <a:ext uri="{FF2B5EF4-FFF2-40B4-BE49-F238E27FC236}">
                  <a16:creationId xmlns:a16="http://schemas.microsoft.com/office/drawing/2014/main" id="{539BEAE4-1AD1-4B6C-A2ED-7A54A61749CB}"/>
                </a:ext>
              </a:extLst>
            </p:cNvPr>
            <p:cNvSpPr/>
            <p:nvPr/>
          </p:nvSpPr>
          <p:spPr>
            <a:xfrm>
              <a:off x="3676310" y="1340528"/>
              <a:ext cx="3469201" cy="3455193"/>
            </a:xfrm>
            <a:prstGeom prst="roundRect">
              <a:avLst>
                <a:gd name="adj" fmla="val 3756"/>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圆角矩形 22">
              <a:extLst>
                <a:ext uri="{FF2B5EF4-FFF2-40B4-BE49-F238E27FC236}">
                  <a16:creationId xmlns:a16="http://schemas.microsoft.com/office/drawing/2014/main" id="{BF1B714D-CF4E-4E71-A0AF-944879E06435}"/>
                </a:ext>
              </a:extLst>
            </p:cNvPr>
            <p:cNvSpPr/>
            <p:nvPr/>
          </p:nvSpPr>
          <p:spPr>
            <a:xfrm>
              <a:off x="3724847" y="1458585"/>
              <a:ext cx="3372184" cy="3275433"/>
            </a:xfrm>
            <a:prstGeom prst="roundRect">
              <a:avLst>
                <a:gd name="adj" fmla="val 624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圆角矩形 23">
              <a:extLst>
                <a:ext uri="{FF2B5EF4-FFF2-40B4-BE49-F238E27FC236}">
                  <a16:creationId xmlns:a16="http://schemas.microsoft.com/office/drawing/2014/main" id="{356C8B7E-5E40-439C-BD18-B767CF8DFA48}"/>
                </a:ext>
              </a:extLst>
            </p:cNvPr>
            <p:cNvSpPr/>
            <p:nvPr/>
          </p:nvSpPr>
          <p:spPr>
            <a:xfrm flipV="1">
              <a:off x="5026094" y="1374247"/>
              <a:ext cx="769689" cy="168676"/>
            </a:xfrm>
            <a:prstGeom prst="roundRect">
              <a:avLst>
                <a:gd name="adj" fmla="val 42223"/>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圆角矩形 24">
              <a:extLst>
                <a:ext uri="{FF2B5EF4-FFF2-40B4-BE49-F238E27FC236}">
                  <a16:creationId xmlns:a16="http://schemas.microsoft.com/office/drawing/2014/main" id="{8AA833FA-8890-492F-B844-E3D6B2FCD467}"/>
                </a:ext>
              </a:extLst>
            </p:cNvPr>
            <p:cNvSpPr/>
            <p:nvPr/>
          </p:nvSpPr>
          <p:spPr>
            <a:xfrm flipV="1">
              <a:off x="4898035" y="1458585"/>
              <a:ext cx="987860" cy="168676"/>
            </a:xfrm>
            <a:prstGeom prst="roundRect">
              <a:avLst>
                <a:gd name="adj" fmla="val 42223"/>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圆角矩形 25">
              <a:extLst>
                <a:ext uri="{FF2B5EF4-FFF2-40B4-BE49-F238E27FC236}">
                  <a16:creationId xmlns:a16="http://schemas.microsoft.com/office/drawing/2014/main" id="{BE5DF99B-B1F5-4E25-99DB-2EDA11FF391A}"/>
                </a:ext>
              </a:extLst>
            </p:cNvPr>
            <p:cNvSpPr/>
            <p:nvPr/>
          </p:nvSpPr>
          <p:spPr>
            <a:xfrm flipV="1">
              <a:off x="5287941" y="1601912"/>
              <a:ext cx="245994" cy="53909"/>
            </a:xfrm>
            <a:prstGeom prst="roundRect">
              <a:avLst>
                <a:gd name="adj" fmla="val 42223"/>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30" name="图片 29">
            <a:extLst>
              <a:ext uri="{FF2B5EF4-FFF2-40B4-BE49-F238E27FC236}">
                <a16:creationId xmlns:a16="http://schemas.microsoft.com/office/drawing/2014/main" id="{9EE7C28F-D08A-437F-93FC-13E9B312FBFC}"/>
              </a:ext>
            </a:extLst>
          </p:cNvPr>
          <p:cNvPicPr>
            <a:picLocks noChangeAspect="1"/>
          </p:cNvPicPr>
          <p:nvPr/>
        </p:nvPicPr>
        <p:blipFill>
          <a:blip r:embed="rId3">
            <a:clrChange>
              <a:clrFrom>
                <a:srgbClr val="FFFFFF"/>
              </a:clrFrom>
              <a:clrTo>
                <a:srgbClr val="FFFFFF">
                  <a:alpha val="0"/>
                </a:srgbClr>
              </a:clrTo>
            </a:clrChange>
          </a:blip>
          <a:stretch>
            <a:fillRect/>
          </a:stretch>
        </p:blipFill>
        <p:spPr>
          <a:xfrm rot="1428870">
            <a:off x="2641964" y="2354662"/>
            <a:ext cx="1014639" cy="2187590"/>
          </a:xfrm>
          <a:prstGeom prst="rect">
            <a:avLst/>
          </a:prstGeom>
        </p:spPr>
      </p:pic>
      <p:sp>
        <p:nvSpPr>
          <p:cNvPr id="32" name="立方体 31">
            <a:extLst>
              <a:ext uri="{FF2B5EF4-FFF2-40B4-BE49-F238E27FC236}">
                <a16:creationId xmlns:a16="http://schemas.microsoft.com/office/drawing/2014/main" id="{55E5FC71-5CBC-41FA-B537-25911BC84892}"/>
              </a:ext>
            </a:extLst>
          </p:cNvPr>
          <p:cNvSpPr/>
          <p:nvPr/>
        </p:nvSpPr>
        <p:spPr bwMode="auto">
          <a:xfrm rot="1800000">
            <a:off x="3829013" y="2044217"/>
            <a:ext cx="1152000" cy="2700000"/>
          </a:xfrm>
          <a:prstGeom prst="cube">
            <a:avLst>
              <a:gd name="adj" fmla="val 57204"/>
            </a:avLst>
          </a:prstGeom>
          <a:solidFill>
            <a:srgbClr val="3289A4"/>
          </a:solidFill>
          <a:ln w="9525">
            <a:noFill/>
            <a:miter lim="800000"/>
            <a:headEnd/>
            <a:tailEnd/>
          </a:ln>
          <a:effectLst/>
        </p:spPr>
        <p:txBody>
          <a:bodyPr wrap="square" rtlCol="0" anchor="ctr" anchorCtr="0">
            <a:spAutoFit/>
          </a:bodyPr>
          <a:lstStyle/>
          <a:p>
            <a:pPr algn="ctr"/>
            <a:r>
              <a:rPr lang="zh-CN" altLang="en-US" b="1" dirty="0">
                <a:solidFill>
                  <a:schemeClr val="bg1"/>
                </a:solidFill>
                <a:cs typeface="+mn-ea"/>
                <a:sym typeface="+mn-lt"/>
              </a:rPr>
              <a:t>遗传与社会环境</a:t>
            </a:r>
          </a:p>
        </p:txBody>
      </p:sp>
      <p:sp>
        <p:nvSpPr>
          <p:cNvPr id="33" name="立方体 32">
            <a:extLst>
              <a:ext uri="{FF2B5EF4-FFF2-40B4-BE49-F238E27FC236}">
                <a16:creationId xmlns:a16="http://schemas.microsoft.com/office/drawing/2014/main" id="{29AAE428-215B-4DE8-BC5F-A873D593FD7E}"/>
              </a:ext>
            </a:extLst>
          </p:cNvPr>
          <p:cNvSpPr/>
          <p:nvPr/>
        </p:nvSpPr>
        <p:spPr bwMode="auto">
          <a:xfrm rot="416767">
            <a:off x="5024675" y="2244714"/>
            <a:ext cx="1152000" cy="2595324"/>
          </a:xfrm>
          <a:prstGeom prst="cube">
            <a:avLst>
              <a:gd name="adj" fmla="val 57204"/>
            </a:avLst>
          </a:prstGeom>
          <a:solidFill>
            <a:srgbClr val="3289A4"/>
          </a:solidFill>
          <a:ln w="9525">
            <a:noFill/>
            <a:miter lim="800000"/>
            <a:headEnd/>
            <a:tailEnd/>
          </a:ln>
          <a:effectLst/>
        </p:spPr>
        <p:txBody>
          <a:bodyPr wrap="square" rtlCol="0" anchor="ctr" anchorCtr="0">
            <a:spAutoFit/>
          </a:bodyPr>
          <a:lstStyle/>
          <a:p>
            <a:pPr algn="ctr">
              <a:lnSpc>
                <a:spcPct val="125000"/>
              </a:lnSpc>
            </a:pPr>
            <a:r>
              <a:rPr lang="zh-CN" altLang="en-US" sz="2400" b="1" dirty="0">
                <a:cs typeface="+mn-ea"/>
                <a:sym typeface="+mn-lt"/>
              </a:rPr>
              <a:t>人的缺点</a:t>
            </a:r>
          </a:p>
        </p:txBody>
      </p:sp>
      <p:sp>
        <p:nvSpPr>
          <p:cNvPr id="34" name="立方体 33">
            <a:extLst>
              <a:ext uri="{FF2B5EF4-FFF2-40B4-BE49-F238E27FC236}">
                <a16:creationId xmlns:a16="http://schemas.microsoft.com/office/drawing/2014/main" id="{49A53A36-2E8E-4A5B-BAF0-0C2A602BD867}"/>
              </a:ext>
            </a:extLst>
          </p:cNvPr>
          <p:cNvSpPr/>
          <p:nvPr/>
        </p:nvSpPr>
        <p:spPr bwMode="auto">
          <a:xfrm>
            <a:off x="7532951" y="3003523"/>
            <a:ext cx="1152000" cy="2595324"/>
          </a:xfrm>
          <a:prstGeom prst="cube">
            <a:avLst>
              <a:gd name="adj" fmla="val 57204"/>
            </a:avLst>
          </a:prstGeom>
          <a:solidFill>
            <a:srgbClr val="3289A4"/>
          </a:solidFill>
          <a:ln w="9525">
            <a:noFill/>
            <a:miter lim="800000"/>
            <a:headEnd/>
            <a:tailEnd/>
          </a:ln>
          <a:effectLst/>
        </p:spPr>
        <p:txBody>
          <a:bodyPr wrap="square" rtlCol="0" anchor="ctr" anchorCtr="0">
            <a:spAutoFit/>
          </a:bodyPr>
          <a:lstStyle/>
          <a:p>
            <a:pPr algn="ctr">
              <a:lnSpc>
                <a:spcPct val="125000"/>
              </a:lnSpc>
            </a:pPr>
            <a:endParaRPr lang="en-US" altLang="zh-CN" sz="2400" b="1" dirty="0">
              <a:cs typeface="+mn-ea"/>
              <a:sym typeface="+mn-lt"/>
            </a:endParaRPr>
          </a:p>
          <a:p>
            <a:pPr algn="ctr">
              <a:lnSpc>
                <a:spcPct val="125000"/>
              </a:lnSpc>
            </a:pPr>
            <a:r>
              <a:rPr lang="zh-CN" altLang="en-US" sz="2400" b="1" dirty="0">
                <a:cs typeface="+mn-ea"/>
                <a:sym typeface="+mn-lt"/>
              </a:rPr>
              <a:t>事</a:t>
            </a:r>
            <a:endParaRPr lang="en-US" altLang="zh-CN" sz="2400" b="1" dirty="0">
              <a:cs typeface="+mn-ea"/>
              <a:sym typeface="+mn-lt"/>
            </a:endParaRPr>
          </a:p>
          <a:p>
            <a:pPr algn="ctr">
              <a:lnSpc>
                <a:spcPct val="125000"/>
              </a:lnSpc>
            </a:pPr>
            <a:r>
              <a:rPr lang="zh-CN" altLang="en-US" sz="2400" b="1" dirty="0">
                <a:cs typeface="+mn-ea"/>
                <a:sym typeface="+mn-lt"/>
              </a:rPr>
              <a:t>故</a:t>
            </a:r>
            <a:endParaRPr lang="en-US" altLang="zh-CN" sz="2400" b="1" dirty="0">
              <a:cs typeface="+mn-ea"/>
              <a:sym typeface="+mn-lt"/>
            </a:endParaRPr>
          </a:p>
          <a:p>
            <a:pPr algn="ctr">
              <a:lnSpc>
                <a:spcPct val="125000"/>
              </a:lnSpc>
            </a:pPr>
            <a:endParaRPr lang="zh-CN" altLang="en-US" sz="2400" b="1" dirty="0">
              <a:cs typeface="+mn-ea"/>
              <a:sym typeface="+mn-lt"/>
            </a:endParaRPr>
          </a:p>
        </p:txBody>
      </p:sp>
      <p:sp>
        <p:nvSpPr>
          <p:cNvPr id="35" name="立方体 34">
            <a:extLst>
              <a:ext uri="{FF2B5EF4-FFF2-40B4-BE49-F238E27FC236}">
                <a16:creationId xmlns:a16="http://schemas.microsoft.com/office/drawing/2014/main" id="{DD76A2ED-0AF9-4BBB-B620-ECC9E8DE4CE1}"/>
              </a:ext>
            </a:extLst>
          </p:cNvPr>
          <p:cNvSpPr/>
          <p:nvPr/>
        </p:nvSpPr>
        <p:spPr bwMode="auto">
          <a:xfrm>
            <a:off x="8843734" y="3414591"/>
            <a:ext cx="1152000" cy="2595324"/>
          </a:xfrm>
          <a:prstGeom prst="cube">
            <a:avLst>
              <a:gd name="adj" fmla="val 57204"/>
            </a:avLst>
          </a:prstGeom>
          <a:solidFill>
            <a:srgbClr val="3289A4"/>
          </a:solidFill>
          <a:ln w="9525">
            <a:noFill/>
            <a:miter lim="800000"/>
            <a:headEnd/>
            <a:tailEnd/>
          </a:ln>
          <a:effectLst/>
        </p:spPr>
        <p:txBody>
          <a:bodyPr wrap="square" rtlCol="0" anchor="ctr" anchorCtr="0">
            <a:spAutoFit/>
          </a:bodyPr>
          <a:lstStyle/>
          <a:p>
            <a:pPr algn="ctr">
              <a:lnSpc>
                <a:spcPct val="125000"/>
              </a:lnSpc>
            </a:pPr>
            <a:endParaRPr lang="en-US" altLang="zh-CN" sz="2400" b="1" dirty="0">
              <a:cs typeface="+mn-ea"/>
              <a:sym typeface="+mn-lt"/>
            </a:endParaRPr>
          </a:p>
          <a:p>
            <a:pPr algn="ctr">
              <a:lnSpc>
                <a:spcPct val="125000"/>
              </a:lnSpc>
            </a:pPr>
            <a:r>
              <a:rPr lang="zh-CN" altLang="en-US" sz="2400" b="1" dirty="0">
                <a:cs typeface="+mn-ea"/>
                <a:sym typeface="+mn-lt"/>
              </a:rPr>
              <a:t>伤亡</a:t>
            </a:r>
            <a:endParaRPr lang="en-US" altLang="zh-CN" sz="2400" b="1" dirty="0">
              <a:cs typeface="+mn-ea"/>
              <a:sym typeface="+mn-lt"/>
            </a:endParaRPr>
          </a:p>
          <a:p>
            <a:pPr algn="ctr">
              <a:lnSpc>
                <a:spcPct val="125000"/>
              </a:lnSpc>
            </a:pPr>
            <a:endParaRPr lang="zh-CN" altLang="en-US" sz="2400" b="1" dirty="0">
              <a:cs typeface="+mn-ea"/>
              <a:sym typeface="+mn-lt"/>
            </a:endParaRPr>
          </a:p>
        </p:txBody>
      </p:sp>
      <p:sp>
        <p:nvSpPr>
          <p:cNvPr id="2" name="文本框 1">
            <a:extLst>
              <a:ext uri="{FF2B5EF4-FFF2-40B4-BE49-F238E27FC236}">
                <a16:creationId xmlns:a16="http://schemas.microsoft.com/office/drawing/2014/main" id="{C7C99060-D3F4-4E1F-A20C-3F92A6BA59D0}"/>
              </a:ext>
            </a:extLst>
          </p:cNvPr>
          <p:cNvSpPr txBox="1"/>
          <p:nvPr/>
        </p:nvSpPr>
        <p:spPr>
          <a:xfrm>
            <a:off x="2645865" y="5077140"/>
            <a:ext cx="1811549" cy="461665"/>
          </a:xfrm>
          <a:prstGeom prst="rect">
            <a:avLst/>
          </a:prstGeom>
          <a:noFill/>
        </p:spPr>
        <p:txBody>
          <a:bodyPr wrap="square" rtlCol="0">
            <a:spAutoFit/>
          </a:bodyPr>
          <a:lstStyle/>
          <a:p>
            <a:r>
              <a:rPr lang="zh-CN" altLang="en-US" sz="2400" b="1" dirty="0">
                <a:solidFill>
                  <a:srgbClr val="3DA4C3"/>
                </a:solidFill>
                <a:cs typeface="+mn-ea"/>
                <a:sym typeface="+mn-lt"/>
              </a:rPr>
              <a:t>多米诺效应</a:t>
            </a:r>
          </a:p>
        </p:txBody>
      </p:sp>
      <p:sp>
        <p:nvSpPr>
          <p:cNvPr id="39" name="TextBox 6">
            <a:extLst>
              <a:ext uri="{FF2B5EF4-FFF2-40B4-BE49-F238E27FC236}">
                <a16:creationId xmlns:a16="http://schemas.microsoft.com/office/drawing/2014/main" id="{0FC63C5C-2600-44E2-BB5D-444C296EC435}"/>
              </a:ext>
            </a:extLst>
          </p:cNvPr>
          <p:cNvSpPr txBox="1"/>
          <p:nvPr/>
        </p:nvSpPr>
        <p:spPr>
          <a:xfrm>
            <a:off x="2026762" y="5994621"/>
            <a:ext cx="9235549" cy="719556"/>
          </a:xfrm>
          <a:prstGeom prst="rect">
            <a:avLst/>
          </a:prstGeom>
          <a:noFill/>
        </p:spPr>
        <p:txBody>
          <a:bodyPr wrap="square" rtlCol="0">
            <a:spAutoFit/>
          </a:bodyPr>
          <a:lstStyle/>
          <a:p>
            <a:pPr algn="ctr">
              <a:lnSpc>
                <a:spcPct val="200000"/>
              </a:lnSpc>
            </a:pPr>
            <a:r>
              <a:rPr lang="zh-CN" altLang="en-US" sz="2400" b="1" dirty="0">
                <a:solidFill>
                  <a:srgbClr val="FFFF00"/>
                </a:solidFill>
                <a:cs typeface="+mn-ea"/>
                <a:sym typeface="+mn-lt"/>
              </a:rPr>
              <a:t>缺点：关系描述过于简单化、绝对化，也过多地考虑了人的因素。</a:t>
            </a:r>
          </a:p>
        </p:txBody>
      </p:sp>
      <p:grpSp>
        <p:nvGrpSpPr>
          <p:cNvPr id="36" name="组合 35">
            <a:extLst>
              <a:ext uri="{FF2B5EF4-FFF2-40B4-BE49-F238E27FC236}">
                <a16:creationId xmlns:a16="http://schemas.microsoft.com/office/drawing/2014/main" id="{E1CB4481-74E6-493D-8EDA-AE6EEA0D25A6}"/>
              </a:ext>
            </a:extLst>
          </p:cNvPr>
          <p:cNvGrpSpPr/>
          <p:nvPr/>
        </p:nvGrpSpPr>
        <p:grpSpPr>
          <a:xfrm>
            <a:off x="6157038" y="2829707"/>
            <a:ext cx="1235392" cy="2700000"/>
            <a:chOff x="4038789" y="839167"/>
            <a:chExt cx="1235392" cy="2700000"/>
          </a:xfrm>
          <a:solidFill>
            <a:srgbClr val="3DA4C3"/>
          </a:solidFill>
        </p:grpSpPr>
        <p:sp>
          <p:nvSpPr>
            <p:cNvPr id="37" name="立方体 36">
              <a:extLst>
                <a:ext uri="{FF2B5EF4-FFF2-40B4-BE49-F238E27FC236}">
                  <a16:creationId xmlns:a16="http://schemas.microsoft.com/office/drawing/2014/main" id="{64BFE2B5-ADE4-441A-BEEC-3B01CB2F253B}"/>
                </a:ext>
              </a:extLst>
            </p:cNvPr>
            <p:cNvSpPr/>
            <p:nvPr/>
          </p:nvSpPr>
          <p:spPr bwMode="auto">
            <a:xfrm>
              <a:off x="4156157" y="839167"/>
              <a:ext cx="1118024" cy="2700000"/>
            </a:xfrm>
            <a:prstGeom prst="cube">
              <a:avLst>
                <a:gd name="adj" fmla="val 57204"/>
              </a:avLst>
            </a:prstGeom>
            <a:solidFill>
              <a:srgbClr val="3289A4"/>
            </a:solidFill>
            <a:ln w="9525">
              <a:noFill/>
              <a:miter lim="800000"/>
              <a:headEnd/>
              <a:tailEnd/>
            </a:ln>
            <a:effectLst/>
          </p:spPr>
          <p:txBody>
            <a:bodyPr vert="wordArtVertRtl" wrap="square" rtlCol="0" anchor="ctr" anchorCtr="0">
              <a:spAutoFit/>
            </a:bodyPr>
            <a:lstStyle/>
            <a:p>
              <a:pPr algn="ctr"/>
              <a:endParaRPr lang="zh-CN" altLang="en-US" b="1" dirty="0">
                <a:cs typeface="+mn-ea"/>
                <a:sym typeface="+mn-lt"/>
              </a:endParaRPr>
            </a:p>
          </p:txBody>
        </p:sp>
        <p:sp>
          <p:nvSpPr>
            <p:cNvPr id="38" name="文本框 37">
              <a:extLst>
                <a:ext uri="{FF2B5EF4-FFF2-40B4-BE49-F238E27FC236}">
                  <a16:creationId xmlns:a16="http://schemas.microsoft.com/office/drawing/2014/main" id="{5EEFC108-0CCD-46A8-A3E0-6C6D18313796}"/>
                </a:ext>
              </a:extLst>
            </p:cNvPr>
            <p:cNvSpPr txBox="1"/>
            <p:nvPr/>
          </p:nvSpPr>
          <p:spPr>
            <a:xfrm>
              <a:off x="4038789" y="1648265"/>
              <a:ext cx="707886" cy="1890902"/>
            </a:xfrm>
            <a:prstGeom prst="rect">
              <a:avLst/>
            </a:prstGeom>
            <a:noFill/>
          </p:spPr>
          <p:txBody>
            <a:bodyPr vert="eaVert" wrap="square" rtlCol="0">
              <a:spAutoFit/>
            </a:bodyPr>
            <a:lstStyle/>
            <a:p>
              <a:pPr>
                <a:spcBef>
                  <a:spcPts val="0"/>
                </a:spcBef>
                <a:spcAft>
                  <a:spcPts val="0"/>
                </a:spcAft>
                <a:buClr>
                  <a:srgbClr val="FFFF00"/>
                </a:buClr>
              </a:pPr>
              <a:r>
                <a:rPr lang="zh-CN" altLang="en-US" sz="1700" b="1" dirty="0">
                  <a:cs typeface="+mn-ea"/>
                  <a:sym typeface="+mn-lt"/>
                </a:rPr>
                <a:t>物的不安全状态</a:t>
              </a:r>
            </a:p>
            <a:p>
              <a:pPr>
                <a:spcBef>
                  <a:spcPts val="0"/>
                </a:spcBef>
                <a:spcAft>
                  <a:spcPts val="0"/>
                </a:spcAft>
                <a:buClr>
                  <a:srgbClr val="FFFF00"/>
                </a:buClr>
              </a:pPr>
              <a:r>
                <a:rPr lang="zh-CN" altLang="en-US" sz="1700" b="1" dirty="0">
                  <a:cs typeface="+mn-ea"/>
                  <a:sym typeface="+mn-lt"/>
                </a:rPr>
                <a:t>人的不安全行为</a:t>
              </a:r>
              <a:endParaRPr lang="en-US" altLang="zh-CN" sz="1700" b="1" dirty="0">
                <a:cs typeface="+mn-ea"/>
                <a:sym typeface="+mn-lt"/>
              </a:endParaRPr>
            </a:p>
          </p:txBody>
        </p:sp>
      </p:grpSp>
      <p:pic>
        <p:nvPicPr>
          <p:cNvPr id="29" name="图片 28">
            <a:extLst>
              <a:ext uri="{FF2B5EF4-FFF2-40B4-BE49-F238E27FC236}">
                <a16:creationId xmlns:a16="http://schemas.microsoft.com/office/drawing/2014/main" id="{D252B103-7B5E-4A1A-BB0A-049B5689CB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69824" y="2308794"/>
            <a:ext cx="1268428" cy="1159316"/>
          </a:xfrm>
          <a:prstGeom prst="rect">
            <a:avLst/>
          </a:prstGeom>
        </p:spPr>
      </p:pic>
      <p:grpSp>
        <p:nvGrpSpPr>
          <p:cNvPr id="31" name="组合 30">
            <a:extLst>
              <a:ext uri="{FF2B5EF4-FFF2-40B4-BE49-F238E27FC236}">
                <a16:creationId xmlns:a16="http://schemas.microsoft.com/office/drawing/2014/main" id="{EC004076-F0A5-401F-B361-345318AC76CF}"/>
              </a:ext>
            </a:extLst>
          </p:cNvPr>
          <p:cNvGrpSpPr/>
          <p:nvPr/>
        </p:nvGrpSpPr>
        <p:grpSpPr>
          <a:xfrm>
            <a:off x="204900" y="651715"/>
            <a:ext cx="3816352" cy="1036638"/>
            <a:chOff x="1804988" y="1620839"/>
            <a:chExt cx="3816352" cy="1036638"/>
          </a:xfrm>
          <a:effectLst>
            <a:outerShdw blurRad="50800" dist="38100" dir="2700000" algn="tl" rotWithShape="0">
              <a:prstClr val="black">
                <a:alpha val="40000"/>
              </a:prstClr>
            </a:outerShdw>
          </a:effectLst>
        </p:grpSpPr>
        <p:grpSp>
          <p:nvGrpSpPr>
            <p:cNvPr id="40" name="Group 4">
              <a:extLst>
                <a:ext uri="{FF2B5EF4-FFF2-40B4-BE49-F238E27FC236}">
                  <a16:creationId xmlns:a16="http://schemas.microsoft.com/office/drawing/2014/main" id="{D737E71D-4DDF-4D0A-B15D-A6626AA7ACC5}"/>
                </a:ext>
              </a:extLst>
            </p:cNvPr>
            <p:cNvGrpSpPr>
              <a:grpSpLocks noChangeAspect="1"/>
            </p:cNvGrpSpPr>
            <p:nvPr/>
          </p:nvGrpSpPr>
          <p:grpSpPr bwMode="auto">
            <a:xfrm>
              <a:off x="1804988" y="1620839"/>
              <a:ext cx="3816352" cy="1036638"/>
              <a:chOff x="1137" y="1021"/>
              <a:chExt cx="2404" cy="653"/>
            </a:xfrm>
          </p:grpSpPr>
          <p:sp>
            <p:nvSpPr>
              <p:cNvPr id="42" name="AutoShape 3">
                <a:extLst>
                  <a:ext uri="{FF2B5EF4-FFF2-40B4-BE49-F238E27FC236}">
                    <a16:creationId xmlns:a16="http://schemas.microsoft.com/office/drawing/2014/main" id="{899DD250-F405-489A-BC43-7B4822A27632}"/>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 name="Freeform 20">
                <a:extLst>
                  <a:ext uri="{FF2B5EF4-FFF2-40B4-BE49-F238E27FC236}">
                    <a16:creationId xmlns:a16="http://schemas.microsoft.com/office/drawing/2014/main" id="{473A1002-42E6-429A-8433-951E1A249DEC}"/>
                  </a:ext>
                </a:extLst>
              </p:cNvPr>
              <p:cNvSpPr>
                <a:spLocks/>
              </p:cNvSpPr>
              <p:nvPr/>
            </p:nvSpPr>
            <p:spPr bwMode="auto">
              <a:xfrm>
                <a:off x="1185" y="1113"/>
                <a:ext cx="29" cy="561"/>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 name="Rectangle 21">
                <a:extLst>
                  <a:ext uri="{FF2B5EF4-FFF2-40B4-BE49-F238E27FC236}">
                    <a16:creationId xmlns:a16="http://schemas.microsoft.com/office/drawing/2014/main" id="{8EDD1E1A-78D1-4BC1-BEA1-9234543B103C}"/>
                  </a:ext>
                </a:extLst>
              </p:cNvPr>
              <p:cNvSpPr>
                <a:spLocks noChangeArrowheads="1"/>
              </p:cNvSpPr>
              <p:nvPr/>
            </p:nvSpPr>
            <p:spPr bwMode="auto">
              <a:xfrm>
                <a:off x="1137" y="1210"/>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Freeform 23">
                <a:extLst>
                  <a:ext uri="{FF2B5EF4-FFF2-40B4-BE49-F238E27FC236}">
                    <a16:creationId xmlns:a16="http://schemas.microsoft.com/office/drawing/2014/main" id="{A647E407-EDDC-4F65-88F8-29970C134187}"/>
                  </a:ext>
                </a:extLst>
              </p:cNvPr>
              <p:cNvSpPr>
                <a:spLocks/>
              </p:cNvSpPr>
              <p:nvPr/>
            </p:nvSpPr>
            <p:spPr bwMode="auto">
              <a:xfrm flipV="1">
                <a:off x="1160" y="1475"/>
                <a:ext cx="2381"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1" name="矩形 40">
              <a:extLst>
                <a:ext uri="{FF2B5EF4-FFF2-40B4-BE49-F238E27FC236}">
                  <a16:creationId xmlns:a16="http://schemas.microsoft.com/office/drawing/2014/main" id="{8D024F90-2880-4FEA-9779-811A324E2D54}"/>
                </a:ext>
              </a:extLst>
            </p:cNvPr>
            <p:cNvSpPr/>
            <p:nvPr/>
          </p:nvSpPr>
          <p:spPr>
            <a:xfrm>
              <a:off x="2046473" y="1844360"/>
              <a:ext cx="3262432"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海因里希事故连锁理论</a:t>
              </a:r>
            </a:p>
          </p:txBody>
        </p:sp>
      </p:grpSp>
      <p:sp>
        <p:nvSpPr>
          <p:cNvPr id="3" name="矩形 2">
            <a:extLst>
              <a:ext uri="{FF2B5EF4-FFF2-40B4-BE49-F238E27FC236}">
                <a16:creationId xmlns:a16="http://schemas.microsoft.com/office/drawing/2014/main" id="{E99D0A24-9751-49E3-8A52-6419713FEA55}"/>
              </a:ext>
            </a:extLst>
          </p:cNvPr>
          <p:cNvSpPr/>
          <p:nvPr/>
        </p:nvSpPr>
        <p:spPr>
          <a:xfrm>
            <a:off x="5187542" y="1002444"/>
            <a:ext cx="2646878" cy="461665"/>
          </a:xfrm>
          <a:prstGeom prst="rect">
            <a:avLst/>
          </a:prstGeom>
        </p:spPr>
        <p:txBody>
          <a:bodyPr wrap="none">
            <a:spAutoFit/>
          </a:bodyPr>
          <a:lstStyle/>
          <a:p>
            <a:r>
              <a:rPr lang="en-US" altLang="zh-CN" sz="2400" b="1" dirty="0">
                <a:solidFill>
                  <a:schemeClr val="bg1"/>
                </a:solidFill>
                <a:effectLst>
                  <a:outerShdw blurRad="38100" dist="38100" dir="2700000" algn="tl">
                    <a:srgbClr val="000000">
                      <a:alpha val="43137"/>
                    </a:srgbClr>
                  </a:outerShdw>
                </a:effectLst>
                <a:cs typeface="+mn-ea"/>
                <a:sym typeface="+mn-lt"/>
              </a:rPr>
              <a:t>《</a:t>
            </a:r>
            <a:r>
              <a:rPr lang="zh-CN" altLang="en-US" sz="2400" b="1" dirty="0">
                <a:solidFill>
                  <a:schemeClr val="bg1"/>
                </a:solidFill>
                <a:effectLst>
                  <a:outerShdw blurRad="38100" dist="38100" dir="2700000" algn="tl">
                    <a:srgbClr val="000000">
                      <a:alpha val="43137"/>
                    </a:srgbClr>
                  </a:outerShdw>
                </a:effectLst>
                <a:cs typeface="+mn-ea"/>
                <a:sym typeface="+mn-lt"/>
              </a:rPr>
              <a:t>工业事故预防</a:t>
            </a:r>
            <a:r>
              <a:rPr lang="en-US" altLang="zh-CN" sz="2400" b="1" dirty="0">
                <a:solidFill>
                  <a:schemeClr val="bg1"/>
                </a:solidFill>
                <a:effectLst>
                  <a:outerShdw blurRad="38100" dist="38100" dir="2700000" algn="tl">
                    <a:srgbClr val="000000">
                      <a:alpha val="43137"/>
                    </a:srgbClr>
                  </a:outerShdw>
                </a:effectLst>
                <a:cs typeface="+mn-ea"/>
                <a:sym typeface="+mn-lt"/>
              </a:rPr>
              <a:t>》</a:t>
            </a:r>
            <a:endParaRPr lang="zh-CN" altLang="en-US" sz="2400" b="1" dirty="0">
              <a:solidFill>
                <a:schemeClr val="bg1"/>
              </a:solidFill>
              <a:effectLst>
                <a:outerShdw blurRad="38100" dist="38100" dir="2700000" algn="tl">
                  <a:srgbClr val="000000">
                    <a:alpha val="43137"/>
                  </a:srgbClr>
                </a:outerShdw>
              </a:effectLst>
              <a:cs typeface="+mn-ea"/>
            </a:endParaRPr>
          </a:p>
        </p:txBody>
      </p:sp>
      <p:grpSp>
        <p:nvGrpSpPr>
          <p:cNvPr id="45" name="组合 44">
            <a:extLst>
              <a:ext uri="{FF2B5EF4-FFF2-40B4-BE49-F238E27FC236}">
                <a16:creationId xmlns:a16="http://schemas.microsoft.com/office/drawing/2014/main" id="{56583E30-FA3B-4CE6-B2D0-2CC81A38F2E1}"/>
              </a:ext>
            </a:extLst>
          </p:cNvPr>
          <p:cNvGrpSpPr/>
          <p:nvPr/>
        </p:nvGrpSpPr>
        <p:grpSpPr>
          <a:xfrm>
            <a:off x="-125456" y="-34628"/>
            <a:ext cx="3859832" cy="879734"/>
            <a:chOff x="-125456" y="-34628"/>
            <a:chExt cx="3859832" cy="879734"/>
          </a:xfrm>
        </p:grpSpPr>
        <p:grpSp>
          <p:nvGrpSpPr>
            <p:cNvPr id="52" name="组合 51">
              <a:extLst>
                <a:ext uri="{FF2B5EF4-FFF2-40B4-BE49-F238E27FC236}">
                  <a16:creationId xmlns:a16="http://schemas.microsoft.com/office/drawing/2014/main" id="{3E74D3AD-31A0-4BD1-B629-BA3BC15DA8B6}"/>
                </a:ext>
              </a:extLst>
            </p:cNvPr>
            <p:cNvGrpSpPr/>
            <p:nvPr/>
          </p:nvGrpSpPr>
          <p:grpSpPr>
            <a:xfrm>
              <a:off x="0" y="166370"/>
              <a:ext cx="3734376" cy="475074"/>
              <a:chOff x="0" y="166370"/>
              <a:chExt cx="3734376" cy="475074"/>
            </a:xfrm>
          </p:grpSpPr>
          <p:sp>
            <p:nvSpPr>
              <p:cNvPr id="54" name="圆角矩形 2">
                <a:extLst>
                  <a:ext uri="{FF2B5EF4-FFF2-40B4-BE49-F238E27FC236}">
                    <a16:creationId xmlns:a16="http://schemas.microsoft.com/office/drawing/2014/main" id="{8BD1EC96-1EEB-47F5-8D91-AF99169C548D}"/>
                  </a:ext>
                </a:extLst>
              </p:cNvPr>
              <p:cNvSpPr/>
              <p:nvPr/>
            </p:nvSpPr>
            <p:spPr>
              <a:xfrm>
                <a:off x="0" y="169035"/>
                <a:ext cx="2786743"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5" name="矩形 54">
                <a:extLst>
                  <a:ext uri="{FF2B5EF4-FFF2-40B4-BE49-F238E27FC236}">
                    <a16:creationId xmlns:a16="http://schemas.microsoft.com/office/drawing/2014/main" id="{FFBA521B-7A5E-4702-80B7-BDE02D268B6C}"/>
                  </a:ext>
                </a:extLst>
              </p:cNvPr>
              <p:cNvSpPr/>
              <p:nvPr/>
            </p:nvSpPr>
            <p:spPr>
              <a:xfrm>
                <a:off x="540800" y="166370"/>
                <a:ext cx="3193576"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事故致因理论</a:t>
                </a:r>
              </a:p>
            </p:txBody>
          </p:sp>
        </p:grpSp>
        <p:pic>
          <p:nvPicPr>
            <p:cNvPr id="53" name="图片 52">
              <a:extLst>
                <a:ext uri="{FF2B5EF4-FFF2-40B4-BE49-F238E27FC236}">
                  <a16:creationId xmlns:a16="http://schemas.microsoft.com/office/drawing/2014/main" id="{76539449-27A0-4C18-8505-8FE971A9CDE2}"/>
                </a:ext>
              </a:extLst>
            </p:cNvPr>
            <p:cNvPicPr>
              <a:picLocks noChangeAspect="1"/>
            </p:cNvPicPr>
            <p:nvPr/>
          </p:nvPicPr>
          <p:blipFill>
            <a:blip r:embed="rId5"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mc:AlternateContent xmlns:mc="http://schemas.openxmlformats.org/markup-compatibility/2006" xmlns:p14="http://schemas.microsoft.com/office/powerpoint/2010/main">
        <mc:Choice Requires="p14">
          <p:contentPart p14:bwMode="auto" r:id="rId6">
            <p14:nvContentPartPr>
              <p14:cNvPr id="4" name="墨迹 3"/>
              <p14:cNvContentPartPr/>
              <p14:nvPr/>
            </p14:nvContentPartPr>
            <p14:xfrm>
              <a:off x="11157120" y="6400800"/>
              <a:ext cx="44640" cy="32040"/>
            </p14:xfrm>
          </p:contentPart>
        </mc:Choice>
        <mc:Fallback xmlns="">
          <p:pic>
            <p:nvPicPr>
              <p:cNvPr id="4" name="墨迹 3"/>
              <p:cNvPicPr/>
              <p:nvPr/>
            </p:nvPicPr>
            <p:blipFill>
              <a:blip r:embed="rId7"/>
              <a:stretch>
                <a:fillRect/>
              </a:stretch>
            </p:blipFill>
            <p:spPr>
              <a:xfrm>
                <a:off x="11147760" y="6391440"/>
                <a:ext cx="63360" cy="50760"/>
              </a:xfrm>
              <a:prstGeom prst="rect">
                <a:avLst/>
              </a:prstGeom>
            </p:spPr>
          </p:pic>
        </mc:Fallback>
      </mc:AlternateContent>
    </p:spTree>
    <p:extLst>
      <p:ext uri="{BB962C8B-B14F-4D97-AF65-F5344CB8AC3E}">
        <p14:creationId xmlns:p14="http://schemas.microsoft.com/office/powerpoint/2010/main" val="1461410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0-#ppt_w/2"/>
                                          </p:val>
                                        </p:tav>
                                        <p:tav tm="100000">
                                          <p:val>
                                            <p:strVal val="#ppt_x"/>
                                          </p:val>
                                        </p:tav>
                                      </p:tavLst>
                                    </p:anim>
                                    <p:anim calcmode="lin" valueType="num">
                                      <p:cBhvr additive="base">
                                        <p:cTn id="8" dur="500" fill="hold"/>
                                        <p:tgtEl>
                                          <p:spTgt spid="4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0-#ppt_w/2"/>
                                          </p:val>
                                        </p:tav>
                                        <p:tav tm="100000">
                                          <p:val>
                                            <p:strVal val="#ppt_x"/>
                                          </p:val>
                                        </p:tav>
                                      </p:tavLst>
                                    </p:anim>
                                    <p:anim calcmode="lin" valueType="num">
                                      <p:cBhvr additive="base">
                                        <p:cTn id="13" dur="500" fill="hold"/>
                                        <p:tgtEl>
                                          <p:spTgt spid="3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1"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up)">
                                      <p:cBhvr>
                                        <p:cTn id="17" dur="500"/>
                                        <p:tgtEl>
                                          <p:spTgt spid="23"/>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par>
                                <p:cTn id="31" presetID="10" presetClass="entr" presetSubtype="0" fill="hold" nodeType="with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nodeType="with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500"/>
                                        <p:tgtEl>
                                          <p:spTgt spid="36"/>
                                        </p:tgtEl>
                                      </p:cBhvr>
                                    </p:animEffect>
                                  </p:childTnLst>
                                </p:cTn>
                              </p:par>
                            </p:childTnLst>
                          </p:cTn>
                        </p:par>
                        <p:par>
                          <p:cTn id="37" fill="hold">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fade">
                                      <p:cBhvr>
                                        <p:cTn id="40" dur="500"/>
                                        <p:tgtEl>
                                          <p:spTgt spid="2"/>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childTnLst>
                          </p:cTn>
                        </p:par>
                        <p:par>
                          <p:cTn id="46" fill="hold">
                            <p:stCondLst>
                              <p:cond delay="500"/>
                            </p:stCondLst>
                            <p:childTnLst>
                              <p:par>
                                <p:cTn id="47" presetID="47" presetClass="exit" presetSubtype="0" fill="hold" nodeType="afterEffect">
                                  <p:stCondLst>
                                    <p:cond delay="0"/>
                                  </p:stCondLst>
                                  <p:childTnLst>
                                    <p:animEffect transition="out" filter="fade">
                                      <p:cBhvr>
                                        <p:cTn id="48" dur="1000"/>
                                        <p:tgtEl>
                                          <p:spTgt spid="29"/>
                                        </p:tgtEl>
                                      </p:cBhvr>
                                    </p:animEffect>
                                    <p:anim calcmode="lin" valueType="num">
                                      <p:cBhvr>
                                        <p:cTn id="49" dur="1000"/>
                                        <p:tgtEl>
                                          <p:spTgt spid="29"/>
                                        </p:tgtEl>
                                        <p:attrNameLst>
                                          <p:attrName>ppt_x</p:attrName>
                                        </p:attrNameLst>
                                      </p:cBhvr>
                                      <p:tavLst>
                                        <p:tav tm="0">
                                          <p:val>
                                            <p:strVal val="ppt_x"/>
                                          </p:val>
                                        </p:tav>
                                        <p:tav tm="100000">
                                          <p:val>
                                            <p:strVal val="ppt_x"/>
                                          </p:val>
                                        </p:tav>
                                      </p:tavLst>
                                    </p:anim>
                                    <p:anim calcmode="lin" valueType="num">
                                      <p:cBhvr>
                                        <p:cTn id="50" dur="1000"/>
                                        <p:tgtEl>
                                          <p:spTgt spid="29"/>
                                        </p:tgtEl>
                                        <p:attrNameLst>
                                          <p:attrName>ppt_y</p:attrName>
                                        </p:attrNameLst>
                                      </p:cBhvr>
                                      <p:tavLst>
                                        <p:tav tm="0">
                                          <p:val>
                                            <p:strVal val="ppt_y"/>
                                          </p:val>
                                        </p:tav>
                                        <p:tav tm="100000">
                                          <p:val>
                                            <p:strVal val="ppt_y-.1"/>
                                          </p:val>
                                        </p:tav>
                                      </p:tavLst>
                                    </p:anim>
                                    <p:set>
                                      <p:cBhvr>
                                        <p:cTn id="51" dur="1" fill="hold">
                                          <p:stCondLst>
                                            <p:cond delay="999"/>
                                          </p:stCondLst>
                                        </p:cTn>
                                        <p:tgtEl>
                                          <p:spTgt spid="29"/>
                                        </p:tgtEl>
                                        <p:attrNameLst>
                                          <p:attrName>style.visibility</p:attrName>
                                        </p:attrNameLst>
                                      </p:cBhvr>
                                      <p:to>
                                        <p:strVal val="hidden"/>
                                      </p:to>
                                    </p:set>
                                  </p:childTnLst>
                                </p:cTn>
                              </p:par>
                              <p:par>
                                <p:cTn id="52" presetID="47" presetClass="exit" presetSubtype="0" fill="hold" nodeType="withEffect">
                                  <p:stCondLst>
                                    <p:cond delay="0"/>
                                  </p:stCondLst>
                                  <p:childTnLst>
                                    <p:animEffect transition="out" filter="fade">
                                      <p:cBhvr>
                                        <p:cTn id="53" dur="1000"/>
                                        <p:tgtEl>
                                          <p:spTgt spid="36"/>
                                        </p:tgtEl>
                                      </p:cBhvr>
                                    </p:animEffect>
                                    <p:anim calcmode="lin" valueType="num">
                                      <p:cBhvr>
                                        <p:cTn id="54" dur="1000"/>
                                        <p:tgtEl>
                                          <p:spTgt spid="36"/>
                                        </p:tgtEl>
                                        <p:attrNameLst>
                                          <p:attrName>ppt_x</p:attrName>
                                        </p:attrNameLst>
                                      </p:cBhvr>
                                      <p:tavLst>
                                        <p:tav tm="0">
                                          <p:val>
                                            <p:strVal val="ppt_x"/>
                                          </p:val>
                                        </p:tav>
                                        <p:tav tm="100000">
                                          <p:val>
                                            <p:strVal val="ppt_x"/>
                                          </p:val>
                                        </p:tav>
                                      </p:tavLst>
                                    </p:anim>
                                    <p:anim calcmode="lin" valueType="num">
                                      <p:cBhvr>
                                        <p:cTn id="55" dur="1000"/>
                                        <p:tgtEl>
                                          <p:spTgt spid="36"/>
                                        </p:tgtEl>
                                        <p:attrNameLst>
                                          <p:attrName>ppt_y</p:attrName>
                                        </p:attrNameLst>
                                      </p:cBhvr>
                                      <p:tavLst>
                                        <p:tav tm="0">
                                          <p:val>
                                            <p:strVal val="ppt_y"/>
                                          </p:val>
                                        </p:tav>
                                        <p:tav tm="100000">
                                          <p:val>
                                            <p:strVal val="ppt_y-.1"/>
                                          </p:val>
                                        </p:tav>
                                      </p:tavLst>
                                    </p:anim>
                                    <p:set>
                                      <p:cBhvr>
                                        <p:cTn id="56" dur="1" fill="hold">
                                          <p:stCondLst>
                                            <p:cond delay="999"/>
                                          </p:stCondLst>
                                        </p:cTn>
                                        <p:tgtEl>
                                          <p:spTgt spid="36"/>
                                        </p:tgtEl>
                                        <p:attrNameLst>
                                          <p:attrName>style.visibility</p:attrName>
                                        </p:attrNameLst>
                                      </p:cBhvr>
                                      <p:to>
                                        <p:strVal val="hidden"/>
                                      </p:to>
                                    </p:set>
                                  </p:childTnLst>
                                </p:cTn>
                              </p:par>
                            </p:childTnLst>
                          </p:cTn>
                        </p:par>
                        <p:par>
                          <p:cTn id="57" fill="hold">
                            <p:stCondLst>
                              <p:cond delay="1500"/>
                            </p:stCondLst>
                            <p:childTnLst>
                              <p:par>
                                <p:cTn id="58" presetID="26" presetClass="entr" presetSubtype="0" fill="hold" grpId="0" nodeType="afterEffect">
                                  <p:stCondLst>
                                    <p:cond delay="0"/>
                                  </p:stCondLst>
                                  <p:childTnLst>
                                    <p:set>
                                      <p:cBhvr>
                                        <p:cTn id="59" dur="1" fill="hold">
                                          <p:stCondLst>
                                            <p:cond delay="0"/>
                                          </p:stCondLst>
                                        </p:cTn>
                                        <p:tgtEl>
                                          <p:spTgt spid="39"/>
                                        </p:tgtEl>
                                        <p:attrNameLst>
                                          <p:attrName>style.visibility</p:attrName>
                                        </p:attrNameLst>
                                      </p:cBhvr>
                                      <p:to>
                                        <p:strVal val="visible"/>
                                      </p:to>
                                    </p:set>
                                    <p:animEffect transition="in" filter="wipe(down)">
                                      <p:cBhvr>
                                        <p:cTn id="60" dur="290">
                                          <p:stCondLst>
                                            <p:cond delay="0"/>
                                          </p:stCondLst>
                                        </p:cTn>
                                        <p:tgtEl>
                                          <p:spTgt spid="39"/>
                                        </p:tgtEl>
                                      </p:cBhvr>
                                    </p:animEffect>
                                    <p:anim calcmode="lin" valueType="num">
                                      <p:cBhvr>
                                        <p:cTn id="61" dur="911" tmFilter="0,0; 0.14,0.36; 0.43,0.73; 0.71,0.91; 1.0,1.0">
                                          <p:stCondLst>
                                            <p:cond delay="0"/>
                                          </p:stCondLst>
                                        </p:cTn>
                                        <p:tgtEl>
                                          <p:spTgt spid="39"/>
                                        </p:tgtEl>
                                        <p:attrNameLst>
                                          <p:attrName>ppt_x</p:attrName>
                                        </p:attrNameLst>
                                      </p:cBhvr>
                                      <p:tavLst>
                                        <p:tav tm="0">
                                          <p:val>
                                            <p:strVal val="#ppt_x-0.25"/>
                                          </p:val>
                                        </p:tav>
                                        <p:tav tm="100000">
                                          <p:val>
                                            <p:strVal val="#ppt_x"/>
                                          </p:val>
                                        </p:tav>
                                      </p:tavLst>
                                    </p:anim>
                                    <p:anim calcmode="lin" valueType="num">
                                      <p:cBhvr>
                                        <p:cTn id="62" dur="332" tmFilter="0.0,0.0; 0.25,0.07; 0.50,0.2; 0.75,0.467; 1.0,1.0">
                                          <p:stCondLst>
                                            <p:cond delay="0"/>
                                          </p:stCondLst>
                                        </p:cTn>
                                        <p:tgtEl>
                                          <p:spTgt spid="39"/>
                                        </p:tgtEl>
                                        <p:attrNameLst>
                                          <p:attrName>ppt_y</p:attrName>
                                        </p:attrNameLst>
                                      </p:cBhvr>
                                      <p:tavLst>
                                        <p:tav tm="0" fmla="#ppt_y-sin(pi*$)/3">
                                          <p:val>
                                            <p:fltVal val="0.5"/>
                                          </p:val>
                                        </p:tav>
                                        <p:tav tm="100000">
                                          <p:val>
                                            <p:fltVal val="1"/>
                                          </p:val>
                                        </p:tav>
                                      </p:tavLst>
                                    </p:anim>
                                    <p:anim calcmode="lin" valueType="num">
                                      <p:cBhvr>
                                        <p:cTn id="63" dur="332" tmFilter="0, 0; 0.125,0.2665; 0.25,0.4; 0.375,0.465; 0.5,0.5;  0.625,0.535; 0.75,0.6; 0.875,0.7335; 1,1">
                                          <p:stCondLst>
                                            <p:cond delay="332"/>
                                          </p:stCondLst>
                                        </p:cTn>
                                        <p:tgtEl>
                                          <p:spTgt spid="39"/>
                                        </p:tgtEl>
                                        <p:attrNameLst>
                                          <p:attrName>ppt_y</p:attrName>
                                        </p:attrNameLst>
                                      </p:cBhvr>
                                      <p:tavLst>
                                        <p:tav tm="0" fmla="#ppt_y-sin(pi*$)/9">
                                          <p:val>
                                            <p:fltVal val="0"/>
                                          </p:val>
                                        </p:tav>
                                        <p:tav tm="100000">
                                          <p:val>
                                            <p:fltVal val="1"/>
                                          </p:val>
                                        </p:tav>
                                      </p:tavLst>
                                    </p:anim>
                                    <p:anim calcmode="lin" valueType="num">
                                      <p:cBhvr>
                                        <p:cTn id="64" dur="166" tmFilter="0, 0; 0.125,0.2665; 0.25,0.4; 0.375,0.465; 0.5,0.5;  0.625,0.535; 0.75,0.6; 0.875,0.7335; 1,1">
                                          <p:stCondLst>
                                            <p:cond delay="662"/>
                                          </p:stCondLst>
                                        </p:cTn>
                                        <p:tgtEl>
                                          <p:spTgt spid="39"/>
                                        </p:tgtEl>
                                        <p:attrNameLst>
                                          <p:attrName>ppt_y</p:attrName>
                                        </p:attrNameLst>
                                      </p:cBhvr>
                                      <p:tavLst>
                                        <p:tav tm="0" fmla="#ppt_y-sin(pi*$)/27">
                                          <p:val>
                                            <p:fltVal val="0"/>
                                          </p:val>
                                        </p:tav>
                                        <p:tav tm="100000">
                                          <p:val>
                                            <p:fltVal val="1"/>
                                          </p:val>
                                        </p:tav>
                                      </p:tavLst>
                                    </p:anim>
                                    <p:anim calcmode="lin" valueType="num">
                                      <p:cBhvr>
                                        <p:cTn id="65" dur="82" tmFilter="0, 0; 0.125,0.2665; 0.25,0.4; 0.375,0.465; 0.5,0.5;  0.625,0.535; 0.75,0.6; 0.875,0.7335; 1,1">
                                          <p:stCondLst>
                                            <p:cond delay="828"/>
                                          </p:stCondLst>
                                        </p:cTn>
                                        <p:tgtEl>
                                          <p:spTgt spid="39"/>
                                        </p:tgtEl>
                                        <p:attrNameLst>
                                          <p:attrName>ppt_y</p:attrName>
                                        </p:attrNameLst>
                                      </p:cBhvr>
                                      <p:tavLst>
                                        <p:tav tm="0" fmla="#ppt_y-sin(pi*$)/81">
                                          <p:val>
                                            <p:fltVal val="0"/>
                                          </p:val>
                                        </p:tav>
                                        <p:tav tm="100000">
                                          <p:val>
                                            <p:fltVal val="1"/>
                                          </p:val>
                                        </p:tav>
                                      </p:tavLst>
                                    </p:anim>
                                    <p:animScale>
                                      <p:cBhvr>
                                        <p:cTn id="66" dur="13">
                                          <p:stCondLst>
                                            <p:cond delay="325"/>
                                          </p:stCondLst>
                                        </p:cTn>
                                        <p:tgtEl>
                                          <p:spTgt spid="39"/>
                                        </p:tgtEl>
                                      </p:cBhvr>
                                      <p:to x="100000" y="60000"/>
                                    </p:animScale>
                                    <p:animScale>
                                      <p:cBhvr>
                                        <p:cTn id="67" dur="83" decel="50000">
                                          <p:stCondLst>
                                            <p:cond delay="338"/>
                                          </p:stCondLst>
                                        </p:cTn>
                                        <p:tgtEl>
                                          <p:spTgt spid="39"/>
                                        </p:tgtEl>
                                      </p:cBhvr>
                                      <p:to x="100000" y="100000"/>
                                    </p:animScale>
                                    <p:animScale>
                                      <p:cBhvr>
                                        <p:cTn id="68" dur="13">
                                          <p:stCondLst>
                                            <p:cond delay="656"/>
                                          </p:stCondLst>
                                        </p:cTn>
                                        <p:tgtEl>
                                          <p:spTgt spid="39"/>
                                        </p:tgtEl>
                                      </p:cBhvr>
                                      <p:to x="100000" y="80000"/>
                                    </p:animScale>
                                    <p:animScale>
                                      <p:cBhvr>
                                        <p:cTn id="69" dur="83" decel="50000">
                                          <p:stCondLst>
                                            <p:cond delay="669"/>
                                          </p:stCondLst>
                                        </p:cTn>
                                        <p:tgtEl>
                                          <p:spTgt spid="39"/>
                                        </p:tgtEl>
                                      </p:cBhvr>
                                      <p:to x="100000" y="100000"/>
                                    </p:animScale>
                                    <p:animScale>
                                      <p:cBhvr>
                                        <p:cTn id="70" dur="13">
                                          <p:stCondLst>
                                            <p:cond delay="821"/>
                                          </p:stCondLst>
                                        </p:cTn>
                                        <p:tgtEl>
                                          <p:spTgt spid="39"/>
                                        </p:tgtEl>
                                      </p:cBhvr>
                                      <p:to x="100000" y="90000"/>
                                    </p:animScale>
                                    <p:animScale>
                                      <p:cBhvr>
                                        <p:cTn id="71" dur="83" decel="50000">
                                          <p:stCondLst>
                                            <p:cond delay="834"/>
                                          </p:stCondLst>
                                        </p:cTn>
                                        <p:tgtEl>
                                          <p:spTgt spid="39"/>
                                        </p:tgtEl>
                                      </p:cBhvr>
                                      <p:to x="100000" y="100000"/>
                                    </p:animScale>
                                    <p:animScale>
                                      <p:cBhvr>
                                        <p:cTn id="72" dur="13">
                                          <p:stCondLst>
                                            <p:cond delay="904"/>
                                          </p:stCondLst>
                                        </p:cTn>
                                        <p:tgtEl>
                                          <p:spTgt spid="39"/>
                                        </p:tgtEl>
                                      </p:cBhvr>
                                      <p:to x="100000" y="95000"/>
                                    </p:animScale>
                                    <p:animScale>
                                      <p:cBhvr>
                                        <p:cTn id="73" dur="83" decel="50000">
                                          <p:stCondLst>
                                            <p:cond delay="917"/>
                                          </p:stCondLst>
                                        </p:cTn>
                                        <p:tgtEl>
                                          <p:spTgt spid="3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2" grpId="0"/>
      <p:bldP spid="3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23" name="组合 22">
            <a:extLst>
              <a:ext uri="{FF2B5EF4-FFF2-40B4-BE49-F238E27FC236}">
                <a16:creationId xmlns:a16="http://schemas.microsoft.com/office/drawing/2014/main" id="{7C324C71-0DC2-4E67-BCAA-6A7385A064F9}"/>
              </a:ext>
            </a:extLst>
          </p:cNvPr>
          <p:cNvGrpSpPr/>
          <p:nvPr/>
        </p:nvGrpSpPr>
        <p:grpSpPr>
          <a:xfrm>
            <a:off x="1866506" y="1532326"/>
            <a:ext cx="8964891" cy="4452701"/>
            <a:chOff x="3673374" y="1340528"/>
            <a:chExt cx="3472852" cy="3561420"/>
          </a:xfrm>
        </p:grpSpPr>
        <p:sp>
          <p:nvSpPr>
            <p:cNvPr id="24" name="圆角矩形 21">
              <a:extLst>
                <a:ext uri="{FF2B5EF4-FFF2-40B4-BE49-F238E27FC236}">
                  <a16:creationId xmlns:a16="http://schemas.microsoft.com/office/drawing/2014/main" id="{539BEAE4-1AD1-4B6C-A2ED-7A54A61749CB}"/>
                </a:ext>
              </a:extLst>
            </p:cNvPr>
            <p:cNvSpPr/>
            <p:nvPr/>
          </p:nvSpPr>
          <p:spPr>
            <a:xfrm>
              <a:off x="3673374" y="1340528"/>
              <a:ext cx="3472852" cy="3561420"/>
            </a:xfrm>
            <a:prstGeom prst="roundRect">
              <a:avLst>
                <a:gd name="adj" fmla="val 3756"/>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圆角矩形 22">
              <a:extLst>
                <a:ext uri="{FF2B5EF4-FFF2-40B4-BE49-F238E27FC236}">
                  <a16:creationId xmlns:a16="http://schemas.microsoft.com/office/drawing/2014/main" id="{BF1B714D-CF4E-4E71-A0AF-944879E06435}"/>
                </a:ext>
              </a:extLst>
            </p:cNvPr>
            <p:cNvSpPr/>
            <p:nvPr/>
          </p:nvSpPr>
          <p:spPr>
            <a:xfrm>
              <a:off x="3724847" y="1458585"/>
              <a:ext cx="3372184" cy="3340591"/>
            </a:xfrm>
            <a:prstGeom prst="roundRect">
              <a:avLst>
                <a:gd name="adj" fmla="val 624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圆角矩形 23">
              <a:extLst>
                <a:ext uri="{FF2B5EF4-FFF2-40B4-BE49-F238E27FC236}">
                  <a16:creationId xmlns:a16="http://schemas.microsoft.com/office/drawing/2014/main" id="{356C8B7E-5E40-439C-BD18-B767CF8DFA48}"/>
                </a:ext>
              </a:extLst>
            </p:cNvPr>
            <p:cNvSpPr/>
            <p:nvPr/>
          </p:nvSpPr>
          <p:spPr>
            <a:xfrm flipV="1">
              <a:off x="5026094" y="1374247"/>
              <a:ext cx="769689" cy="168676"/>
            </a:xfrm>
            <a:prstGeom prst="roundRect">
              <a:avLst>
                <a:gd name="adj" fmla="val 42223"/>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圆角矩形 24">
              <a:extLst>
                <a:ext uri="{FF2B5EF4-FFF2-40B4-BE49-F238E27FC236}">
                  <a16:creationId xmlns:a16="http://schemas.microsoft.com/office/drawing/2014/main" id="{8AA833FA-8890-492F-B844-E3D6B2FCD467}"/>
                </a:ext>
              </a:extLst>
            </p:cNvPr>
            <p:cNvSpPr/>
            <p:nvPr/>
          </p:nvSpPr>
          <p:spPr>
            <a:xfrm flipV="1">
              <a:off x="4898035" y="1458585"/>
              <a:ext cx="987860" cy="168676"/>
            </a:xfrm>
            <a:prstGeom prst="roundRect">
              <a:avLst>
                <a:gd name="adj" fmla="val 42223"/>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圆角矩形 25">
              <a:extLst>
                <a:ext uri="{FF2B5EF4-FFF2-40B4-BE49-F238E27FC236}">
                  <a16:creationId xmlns:a16="http://schemas.microsoft.com/office/drawing/2014/main" id="{BE5DF99B-B1F5-4E25-99DB-2EDA11FF391A}"/>
                </a:ext>
              </a:extLst>
            </p:cNvPr>
            <p:cNvSpPr/>
            <p:nvPr/>
          </p:nvSpPr>
          <p:spPr>
            <a:xfrm flipV="1">
              <a:off x="5287941" y="1601912"/>
              <a:ext cx="245994" cy="53909"/>
            </a:xfrm>
            <a:prstGeom prst="roundRect">
              <a:avLst>
                <a:gd name="adj" fmla="val 42223"/>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9" name="TextBox 6">
            <a:extLst>
              <a:ext uri="{FF2B5EF4-FFF2-40B4-BE49-F238E27FC236}">
                <a16:creationId xmlns:a16="http://schemas.microsoft.com/office/drawing/2014/main" id="{0FC63C5C-2600-44E2-BB5D-444C296EC435}"/>
              </a:ext>
            </a:extLst>
          </p:cNvPr>
          <p:cNvSpPr txBox="1"/>
          <p:nvPr/>
        </p:nvSpPr>
        <p:spPr>
          <a:xfrm>
            <a:off x="1734119" y="5985027"/>
            <a:ext cx="9235549" cy="719556"/>
          </a:xfrm>
          <a:prstGeom prst="rect">
            <a:avLst/>
          </a:prstGeom>
          <a:noFill/>
        </p:spPr>
        <p:txBody>
          <a:bodyPr wrap="square" rtlCol="0">
            <a:spAutoFit/>
          </a:bodyPr>
          <a:lstStyle/>
          <a:p>
            <a:pPr algn="ctr">
              <a:lnSpc>
                <a:spcPct val="200000"/>
              </a:lnSpc>
            </a:pPr>
            <a:r>
              <a:rPr lang="zh-CN" altLang="en-US" sz="2400" b="1" dirty="0">
                <a:solidFill>
                  <a:srgbClr val="FFFF00"/>
                </a:solidFill>
                <a:cs typeface="+mn-ea"/>
                <a:sym typeface="+mn-lt"/>
              </a:rPr>
              <a:t>理论进步：认识到管理失误是事故发生的根本原因。</a:t>
            </a:r>
          </a:p>
        </p:txBody>
      </p:sp>
      <p:sp>
        <p:nvSpPr>
          <p:cNvPr id="31" name="TextBox 26">
            <a:extLst>
              <a:ext uri="{FF2B5EF4-FFF2-40B4-BE49-F238E27FC236}">
                <a16:creationId xmlns:a16="http://schemas.microsoft.com/office/drawing/2014/main" id="{0E464760-96A9-4BD4-A4E2-43D3A80C6130}"/>
              </a:ext>
            </a:extLst>
          </p:cNvPr>
          <p:cNvSpPr txBox="1"/>
          <p:nvPr/>
        </p:nvSpPr>
        <p:spPr>
          <a:xfrm>
            <a:off x="2555658" y="2247409"/>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cs typeface="+mn-ea"/>
              <a:sym typeface="+mn-lt"/>
            </a:endParaRPr>
          </a:p>
        </p:txBody>
      </p:sp>
      <p:sp>
        <p:nvSpPr>
          <p:cNvPr id="40" name="立方体 39">
            <a:extLst>
              <a:ext uri="{FF2B5EF4-FFF2-40B4-BE49-F238E27FC236}">
                <a16:creationId xmlns:a16="http://schemas.microsoft.com/office/drawing/2014/main" id="{7CB4D1E6-030E-4221-AB47-E372A826533F}"/>
              </a:ext>
            </a:extLst>
          </p:cNvPr>
          <p:cNvSpPr/>
          <p:nvPr/>
        </p:nvSpPr>
        <p:spPr bwMode="auto">
          <a:xfrm>
            <a:off x="2840430" y="2403027"/>
            <a:ext cx="1152000" cy="2595324"/>
          </a:xfrm>
          <a:prstGeom prst="cube">
            <a:avLst>
              <a:gd name="adj" fmla="val 57204"/>
            </a:avLst>
          </a:prstGeom>
          <a:solidFill>
            <a:srgbClr val="3289A4"/>
          </a:solidFill>
          <a:ln w="9525">
            <a:noFill/>
            <a:miter lim="800000"/>
            <a:headEnd/>
            <a:tailEnd/>
          </a:ln>
          <a:effectLst/>
        </p:spPr>
        <p:txBody>
          <a:bodyPr wrap="square" rtlCol="0" anchor="ctr" anchorCtr="0">
            <a:spAutoFit/>
          </a:bodyPr>
          <a:lstStyle/>
          <a:p>
            <a:pPr algn="ctr">
              <a:lnSpc>
                <a:spcPct val="125000"/>
              </a:lnSpc>
            </a:pPr>
            <a:r>
              <a:rPr lang="zh-CN" altLang="en-US" sz="2400" b="1" dirty="0">
                <a:solidFill>
                  <a:schemeClr val="bg1"/>
                </a:solidFill>
                <a:cs typeface="+mn-ea"/>
                <a:sym typeface="+mn-lt"/>
              </a:rPr>
              <a:t>管理失误</a:t>
            </a:r>
          </a:p>
        </p:txBody>
      </p:sp>
      <p:sp>
        <p:nvSpPr>
          <p:cNvPr id="41" name="立方体 40">
            <a:extLst>
              <a:ext uri="{FF2B5EF4-FFF2-40B4-BE49-F238E27FC236}">
                <a16:creationId xmlns:a16="http://schemas.microsoft.com/office/drawing/2014/main" id="{56A4468E-5F6D-4AD5-ACFD-F80A1E081CC1}"/>
              </a:ext>
            </a:extLst>
          </p:cNvPr>
          <p:cNvSpPr/>
          <p:nvPr/>
        </p:nvSpPr>
        <p:spPr bwMode="auto">
          <a:xfrm>
            <a:off x="7303951" y="2421491"/>
            <a:ext cx="1152000" cy="2595324"/>
          </a:xfrm>
          <a:prstGeom prst="cube">
            <a:avLst>
              <a:gd name="adj" fmla="val 57204"/>
            </a:avLst>
          </a:prstGeom>
          <a:solidFill>
            <a:srgbClr val="3289A4"/>
          </a:solidFill>
          <a:ln w="9525">
            <a:noFill/>
            <a:miter lim="800000"/>
            <a:headEnd/>
            <a:tailEnd/>
          </a:ln>
          <a:effectLst/>
        </p:spPr>
        <p:txBody>
          <a:bodyPr wrap="square" rtlCol="0" anchor="ctr" anchorCtr="0">
            <a:spAutoFit/>
          </a:bodyPr>
          <a:lstStyle/>
          <a:p>
            <a:pPr algn="ctr">
              <a:lnSpc>
                <a:spcPct val="125000"/>
              </a:lnSpc>
            </a:pPr>
            <a:r>
              <a:rPr lang="en-US" altLang="zh-CN" sz="2400" b="1" dirty="0">
                <a:solidFill>
                  <a:schemeClr val="accent1">
                    <a:lumMod val="50000"/>
                  </a:schemeClr>
                </a:solidFill>
                <a:cs typeface="+mn-ea"/>
                <a:sym typeface="+mn-lt"/>
              </a:rPr>
              <a:t> </a:t>
            </a:r>
            <a:r>
              <a:rPr lang="zh-CN" altLang="en-US" sz="2400" b="1" dirty="0">
                <a:solidFill>
                  <a:schemeClr val="accent1">
                    <a:lumMod val="50000"/>
                  </a:schemeClr>
                </a:solidFill>
                <a:cs typeface="+mn-ea"/>
                <a:sym typeface="+mn-lt"/>
              </a:rPr>
              <a:t>事故</a:t>
            </a:r>
            <a:endParaRPr lang="en-US" altLang="zh-CN" sz="2400" b="1" dirty="0">
              <a:solidFill>
                <a:schemeClr val="accent1">
                  <a:lumMod val="50000"/>
                </a:schemeClr>
              </a:solidFill>
              <a:cs typeface="+mn-ea"/>
              <a:sym typeface="+mn-lt"/>
            </a:endParaRPr>
          </a:p>
          <a:p>
            <a:pPr algn="ctr">
              <a:lnSpc>
                <a:spcPct val="125000"/>
              </a:lnSpc>
            </a:pPr>
            <a:endParaRPr lang="zh-CN" altLang="en-US" sz="2400" b="1" dirty="0">
              <a:solidFill>
                <a:schemeClr val="accent1">
                  <a:lumMod val="50000"/>
                </a:schemeClr>
              </a:solidFill>
              <a:cs typeface="+mn-ea"/>
              <a:sym typeface="+mn-lt"/>
            </a:endParaRPr>
          </a:p>
        </p:txBody>
      </p:sp>
      <p:sp>
        <p:nvSpPr>
          <p:cNvPr id="42" name="立方体 41">
            <a:extLst>
              <a:ext uri="{FF2B5EF4-FFF2-40B4-BE49-F238E27FC236}">
                <a16:creationId xmlns:a16="http://schemas.microsoft.com/office/drawing/2014/main" id="{AC39137C-1EC2-4AC8-BD09-C706E6DEFB6D}"/>
              </a:ext>
            </a:extLst>
          </p:cNvPr>
          <p:cNvSpPr/>
          <p:nvPr/>
        </p:nvSpPr>
        <p:spPr bwMode="auto">
          <a:xfrm>
            <a:off x="8793189" y="2403027"/>
            <a:ext cx="1152000" cy="2595324"/>
          </a:xfrm>
          <a:prstGeom prst="cube">
            <a:avLst>
              <a:gd name="adj" fmla="val 57204"/>
            </a:avLst>
          </a:prstGeom>
          <a:solidFill>
            <a:srgbClr val="3289A4"/>
          </a:solidFill>
          <a:ln w="9525">
            <a:noFill/>
            <a:miter lim="800000"/>
            <a:headEnd/>
            <a:tailEnd/>
          </a:ln>
          <a:effectLst/>
        </p:spPr>
        <p:txBody>
          <a:bodyPr wrap="square" rtlCol="0" anchor="ctr" anchorCtr="0">
            <a:spAutoFit/>
          </a:bodyPr>
          <a:lstStyle/>
          <a:p>
            <a:pPr algn="ctr">
              <a:lnSpc>
                <a:spcPct val="125000"/>
              </a:lnSpc>
            </a:pPr>
            <a:r>
              <a:rPr lang="en-US" altLang="zh-CN" sz="2400" b="1" dirty="0">
                <a:solidFill>
                  <a:schemeClr val="accent1">
                    <a:lumMod val="50000"/>
                  </a:schemeClr>
                </a:solidFill>
                <a:cs typeface="+mn-ea"/>
                <a:sym typeface="+mn-lt"/>
              </a:rPr>
              <a:t> </a:t>
            </a:r>
            <a:r>
              <a:rPr lang="zh-CN" altLang="en-US" sz="2400" b="1" dirty="0">
                <a:solidFill>
                  <a:schemeClr val="accent1">
                    <a:lumMod val="50000"/>
                  </a:schemeClr>
                </a:solidFill>
                <a:cs typeface="+mn-ea"/>
                <a:sym typeface="+mn-lt"/>
              </a:rPr>
              <a:t>伤亡</a:t>
            </a:r>
            <a:endParaRPr lang="en-US" altLang="zh-CN" sz="2400" b="1" dirty="0">
              <a:solidFill>
                <a:schemeClr val="accent1">
                  <a:lumMod val="50000"/>
                </a:schemeClr>
              </a:solidFill>
              <a:cs typeface="+mn-ea"/>
              <a:sym typeface="+mn-lt"/>
            </a:endParaRPr>
          </a:p>
          <a:p>
            <a:pPr algn="ctr">
              <a:lnSpc>
                <a:spcPct val="125000"/>
              </a:lnSpc>
            </a:pPr>
            <a:endParaRPr lang="zh-CN" altLang="en-US" sz="2400" b="1" dirty="0">
              <a:solidFill>
                <a:schemeClr val="accent1">
                  <a:lumMod val="50000"/>
                </a:schemeClr>
              </a:solidFill>
              <a:cs typeface="+mn-ea"/>
              <a:sym typeface="+mn-lt"/>
            </a:endParaRPr>
          </a:p>
        </p:txBody>
      </p:sp>
      <p:grpSp>
        <p:nvGrpSpPr>
          <p:cNvPr id="43" name="组合 42">
            <a:extLst>
              <a:ext uri="{FF2B5EF4-FFF2-40B4-BE49-F238E27FC236}">
                <a16:creationId xmlns:a16="http://schemas.microsoft.com/office/drawing/2014/main" id="{7A935564-4980-43A4-95B1-CDCD446BC329}"/>
              </a:ext>
            </a:extLst>
          </p:cNvPr>
          <p:cNvGrpSpPr/>
          <p:nvPr/>
        </p:nvGrpSpPr>
        <p:grpSpPr>
          <a:xfrm>
            <a:off x="5804577" y="2415882"/>
            <a:ext cx="1251838" cy="2595324"/>
            <a:chOff x="3665596" y="1474115"/>
            <a:chExt cx="1251838" cy="2595324"/>
          </a:xfrm>
          <a:solidFill>
            <a:srgbClr val="3289A4"/>
          </a:solidFill>
        </p:grpSpPr>
        <p:grpSp>
          <p:nvGrpSpPr>
            <p:cNvPr id="44" name="组合 43">
              <a:extLst>
                <a:ext uri="{FF2B5EF4-FFF2-40B4-BE49-F238E27FC236}">
                  <a16:creationId xmlns:a16="http://schemas.microsoft.com/office/drawing/2014/main" id="{4CFB9134-140F-4407-91CE-3A970FAE9E79}"/>
                </a:ext>
              </a:extLst>
            </p:cNvPr>
            <p:cNvGrpSpPr/>
            <p:nvPr/>
          </p:nvGrpSpPr>
          <p:grpSpPr>
            <a:xfrm>
              <a:off x="3665596" y="1474115"/>
              <a:ext cx="1207333" cy="2595324"/>
              <a:chOff x="3665596" y="1474115"/>
              <a:chExt cx="1207333" cy="2595324"/>
            </a:xfrm>
            <a:grpFill/>
          </p:grpSpPr>
          <p:sp>
            <p:nvSpPr>
              <p:cNvPr id="46" name="立方体 45">
                <a:extLst>
                  <a:ext uri="{FF2B5EF4-FFF2-40B4-BE49-F238E27FC236}">
                    <a16:creationId xmlns:a16="http://schemas.microsoft.com/office/drawing/2014/main" id="{E2B1D210-10B7-4314-9E22-208A780F62D7}"/>
                  </a:ext>
                </a:extLst>
              </p:cNvPr>
              <p:cNvSpPr/>
              <p:nvPr/>
            </p:nvSpPr>
            <p:spPr bwMode="auto">
              <a:xfrm>
                <a:off x="3720929" y="1474115"/>
                <a:ext cx="1152000" cy="2595324"/>
              </a:xfrm>
              <a:prstGeom prst="cube">
                <a:avLst>
                  <a:gd name="adj" fmla="val 57204"/>
                </a:avLst>
              </a:prstGeom>
              <a:grpFill/>
              <a:ln w="9525">
                <a:noFill/>
                <a:miter lim="800000"/>
                <a:headEnd/>
                <a:tailEnd/>
              </a:ln>
              <a:effectLst/>
            </p:spPr>
            <p:txBody>
              <a:bodyPr wrap="square" rtlCol="0" anchor="ctr" anchorCtr="0">
                <a:spAutoFit/>
              </a:bodyPr>
              <a:lstStyle/>
              <a:p>
                <a:pPr algn="ctr">
                  <a:lnSpc>
                    <a:spcPct val="125000"/>
                  </a:lnSpc>
                </a:pPr>
                <a:endParaRPr lang="en-US" altLang="zh-CN" sz="2400" b="1" dirty="0">
                  <a:solidFill>
                    <a:schemeClr val="accent1">
                      <a:lumMod val="50000"/>
                    </a:schemeClr>
                  </a:solidFill>
                  <a:cs typeface="+mn-ea"/>
                  <a:sym typeface="+mn-lt"/>
                </a:endParaRPr>
              </a:p>
              <a:p>
                <a:pPr algn="ctr">
                  <a:lnSpc>
                    <a:spcPct val="125000"/>
                  </a:lnSpc>
                </a:pPr>
                <a:endParaRPr lang="en-US" altLang="zh-CN" sz="2400" b="1" dirty="0">
                  <a:solidFill>
                    <a:schemeClr val="accent1">
                      <a:lumMod val="50000"/>
                    </a:schemeClr>
                  </a:solidFill>
                  <a:cs typeface="+mn-ea"/>
                  <a:sym typeface="+mn-lt"/>
                </a:endParaRPr>
              </a:p>
              <a:p>
                <a:pPr algn="ctr">
                  <a:lnSpc>
                    <a:spcPct val="125000"/>
                  </a:lnSpc>
                </a:pPr>
                <a:endParaRPr lang="en-US" altLang="zh-CN" sz="2400" b="1" dirty="0">
                  <a:solidFill>
                    <a:schemeClr val="accent1">
                      <a:lumMod val="50000"/>
                    </a:schemeClr>
                  </a:solidFill>
                  <a:cs typeface="+mn-ea"/>
                  <a:sym typeface="+mn-lt"/>
                </a:endParaRPr>
              </a:p>
              <a:p>
                <a:pPr algn="ctr">
                  <a:lnSpc>
                    <a:spcPct val="125000"/>
                  </a:lnSpc>
                </a:pPr>
                <a:r>
                  <a:rPr lang="zh-CN" altLang="en-US" sz="2400" b="1" dirty="0">
                    <a:solidFill>
                      <a:schemeClr val="accent1">
                        <a:lumMod val="50000"/>
                      </a:schemeClr>
                    </a:solidFill>
                    <a:cs typeface="+mn-ea"/>
                    <a:sym typeface="+mn-lt"/>
                  </a:rPr>
                  <a:t>    </a:t>
                </a:r>
              </a:p>
            </p:txBody>
          </p:sp>
          <p:sp>
            <p:nvSpPr>
              <p:cNvPr id="47" name="文本框 46">
                <a:extLst>
                  <a:ext uri="{FF2B5EF4-FFF2-40B4-BE49-F238E27FC236}">
                    <a16:creationId xmlns:a16="http://schemas.microsoft.com/office/drawing/2014/main" id="{81AFBF95-635E-4E55-8D21-D6FEE081F89F}"/>
                  </a:ext>
                </a:extLst>
              </p:cNvPr>
              <p:cNvSpPr txBox="1"/>
              <p:nvPr/>
            </p:nvSpPr>
            <p:spPr>
              <a:xfrm>
                <a:off x="3665596" y="2133139"/>
                <a:ext cx="646331" cy="1813958"/>
              </a:xfrm>
              <a:prstGeom prst="rect">
                <a:avLst/>
              </a:prstGeom>
              <a:noFill/>
            </p:spPr>
            <p:txBody>
              <a:bodyPr vert="eaVert" wrap="none" rtlCol="0">
                <a:spAutoFit/>
              </a:bodyPr>
              <a:lstStyle/>
              <a:p>
                <a:pPr marL="261938" indent="-80963">
                  <a:lnSpc>
                    <a:spcPct val="125000"/>
                  </a:lnSpc>
                  <a:spcBef>
                    <a:spcPct val="10000"/>
                  </a:spcBef>
                  <a:spcAft>
                    <a:spcPct val="5000"/>
                  </a:spcAft>
                  <a:buClr>
                    <a:srgbClr val="FFFF00"/>
                  </a:buClr>
                </a:pPr>
                <a:r>
                  <a:rPr lang="zh-CN" altLang="en-US" sz="2400" b="1" dirty="0">
                    <a:solidFill>
                      <a:schemeClr val="accent1">
                        <a:lumMod val="50000"/>
                      </a:schemeClr>
                    </a:solidFill>
                    <a:cs typeface="+mn-ea"/>
                    <a:sym typeface="+mn-lt"/>
                  </a:rPr>
                  <a:t>不安全行为</a:t>
                </a:r>
              </a:p>
            </p:txBody>
          </p:sp>
        </p:grpSp>
        <p:sp>
          <p:nvSpPr>
            <p:cNvPr id="45" name="文本框 44">
              <a:extLst>
                <a:ext uri="{FF2B5EF4-FFF2-40B4-BE49-F238E27FC236}">
                  <a16:creationId xmlns:a16="http://schemas.microsoft.com/office/drawing/2014/main" id="{A1569A6A-6E89-46D5-9C8C-2DA76DC66B02}"/>
                </a:ext>
              </a:extLst>
            </p:cNvPr>
            <p:cNvSpPr txBox="1"/>
            <p:nvPr/>
          </p:nvSpPr>
          <p:spPr>
            <a:xfrm>
              <a:off x="4271103" y="1693020"/>
              <a:ext cx="646331" cy="1813958"/>
            </a:xfrm>
            <a:prstGeom prst="rect">
              <a:avLst/>
            </a:prstGeom>
            <a:noFill/>
          </p:spPr>
          <p:txBody>
            <a:bodyPr vert="eaVert" wrap="none" rtlCol="0">
              <a:spAutoFit/>
            </a:bodyPr>
            <a:lstStyle/>
            <a:p>
              <a:pPr marL="261938" indent="-80963">
                <a:lnSpc>
                  <a:spcPct val="125000"/>
                </a:lnSpc>
                <a:spcBef>
                  <a:spcPct val="10000"/>
                </a:spcBef>
                <a:spcAft>
                  <a:spcPct val="5000"/>
                </a:spcAft>
                <a:buClr>
                  <a:srgbClr val="FFFF00"/>
                </a:buClr>
              </a:pPr>
              <a:r>
                <a:rPr lang="zh-CN" altLang="en-US" sz="2400" b="1" dirty="0">
                  <a:solidFill>
                    <a:schemeClr val="accent1">
                      <a:lumMod val="50000"/>
                    </a:schemeClr>
                  </a:solidFill>
                  <a:cs typeface="+mn-ea"/>
                  <a:sym typeface="+mn-lt"/>
                </a:rPr>
                <a:t>不安全状态</a:t>
              </a:r>
            </a:p>
          </p:txBody>
        </p:sp>
      </p:grpSp>
      <p:grpSp>
        <p:nvGrpSpPr>
          <p:cNvPr id="48" name="组合 47">
            <a:extLst>
              <a:ext uri="{FF2B5EF4-FFF2-40B4-BE49-F238E27FC236}">
                <a16:creationId xmlns:a16="http://schemas.microsoft.com/office/drawing/2014/main" id="{279C0C15-3DA7-45AA-B638-CB67F80A95CD}"/>
              </a:ext>
            </a:extLst>
          </p:cNvPr>
          <p:cNvGrpSpPr/>
          <p:nvPr/>
        </p:nvGrpSpPr>
        <p:grpSpPr>
          <a:xfrm>
            <a:off x="4288612" y="2414775"/>
            <a:ext cx="1165142" cy="2612229"/>
            <a:chOff x="2471854" y="1008802"/>
            <a:chExt cx="1165142" cy="2612229"/>
          </a:xfrm>
          <a:solidFill>
            <a:srgbClr val="3289A4"/>
          </a:solidFill>
        </p:grpSpPr>
        <p:sp>
          <p:nvSpPr>
            <p:cNvPr id="49" name="立方体 48">
              <a:extLst>
                <a:ext uri="{FF2B5EF4-FFF2-40B4-BE49-F238E27FC236}">
                  <a16:creationId xmlns:a16="http://schemas.microsoft.com/office/drawing/2014/main" id="{0346E53B-6FA3-4D90-A918-D7E10BC8467E}"/>
                </a:ext>
              </a:extLst>
            </p:cNvPr>
            <p:cNvSpPr/>
            <p:nvPr/>
          </p:nvSpPr>
          <p:spPr bwMode="auto">
            <a:xfrm>
              <a:off x="2471854" y="1008802"/>
              <a:ext cx="1152000" cy="2612229"/>
            </a:xfrm>
            <a:prstGeom prst="cube">
              <a:avLst>
                <a:gd name="adj" fmla="val 63021"/>
              </a:avLst>
            </a:prstGeom>
            <a:grpFill/>
            <a:ln w="9525">
              <a:noFill/>
              <a:miter lim="800000"/>
              <a:headEnd/>
              <a:tailEnd/>
            </a:ln>
            <a:effectLst/>
          </p:spPr>
          <p:txBody>
            <a:bodyPr wrap="square" rtlCol="0" anchor="ctr" anchorCtr="0">
              <a:spAutoFit/>
            </a:bodyPr>
            <a:lstStyle/>
            <a:p>
              <a:pPr algn="ctr">
                <a:lnSpc>
                  <a:spcPct val="125000"/>
                </a:lnSpc>
              </a:pPr>
              <a:r>
                <a:rPr lang="zh-CN" altLang="en-US" sz="2400" b="1" dirty="0">
                  <a:solidFill>
                    <a:schemeClr val="accent1">
                      <a:lumMod val="50000"/>
                    </a:schemeClr>
                  </a:solidFill>
                  <a:cs typeface="+mn-ea"/>
                  <a:sym typeface="+mn-lt"/>
                </a:rPr>
                <a:t>个人原因</a:t>
              </a:r>
            </a:p>
          </p:txBody>
        </p:sp>
        <p:sp>
          <p:nvSpPr>
            <p:cNvPr id="50" name="文本框 49">
              <a:extLst>
                <a:ext uri="{FF2B5EF4-FFF2-40B4-BE49-F238E27FC236}">
                  <a16:creationId xmlns:a16="http://schemas.microsoft.com/office/drawing/2014/main" id="{BEBAB517-9F39-4904-AE7B-E40F746F177E}"/>
                </a:ext>
              </a:extLst>
            </p:cNvPr>
            <p:cNvSpPr txBox="1"/>
            <p:nvPr/>
          </p:nvSpPr>
          <p:spPr>
            <a:xfrm>
              <a:off x="2990665" y="1401979"/>
              <a:ext cx="646331" cy="1588255"/>
            </a:xfrm>
            <a:prstGeom prst="rect">
              <a:avLst/>
            </a:prstGeom>
            <a:noFill/>
          </p:spPr>
          <p:txBody>
            <a:bodyPr vert="eaVert" wrap="square" rtlCol="0">
              <a:spAutoFit/>
            </a:bodyPr>
            <a:lstStyle/>
            <a:p>
              <a:pPr marL="261938">
                <a:lnSpc>
                  <a:spcPct val="125000"/>
                </a:lnSpc>
                <a:spcBef>
                  <a:spcPts val="0"/>
                </a:spcBef>
                <a:spcAft>
                  <a:spcPts val="0"/>
                </a:spcAft>
                <a:buClr>
                  <a:srgbClr val="FFFF00"/>
                </a:buClr>
              </a:pPr>
              <a:r>
                <a:rPr lang="zh-CN" altLang="en-US" sz="2400" b="1" dirty="0">
                  <a:solidFill>
                    <a:schemeClr val="accent1">
                      <a:lumMod val="50000"/>
                    </a:schemeClr>
                  </a:solidFill>
                  <a:cs typeface="+mn-ea"/>
                  <a:sym typeface="+mn-lt"/>
                </a:rPr>
                <a:t>工作状态</a:t>
              </a:r>
            </a:p>
          </p:txBody>
        </p:sp>
      </p:grpSp>
      <p:grpSp>
        <p:nvGrpSpPr>
          <p:cNvPr id="36" name="组合 35">
            <a:extLst>
              <a:ext uri="{FF2B5EF4-FFF2-40B4-BE49-F238E27FC236}">
                <a16:creationId xmlns:a16="http://schemas.microsoft.com/office/drawing/2014/main" id="{EC004076-F0A5-401F-B361-345318AC76CF}"/>
              </a:ext>
            </a:extLst>
          </p:cNvPr>
          <p:cNvGrpSpPr/>
          <p:nvPr/>
        </p:nvGrpSpPr>
        <p:grpSpPr>
          <a:xfrm>
            <a:off x="204900" y="651715"/>
            <a:ext cx="4119470" cy="1036638"/>
            <a:chOff x="1804988" y="1620839"/>
            <a:chExt cx="4119470" cy="1036638"/>
          </a:xfrm>
          <a:effectLst>
            <a:outerShdw blurRad="50800" dist="38100" dir="2700000" algn="tl" rotWithShape="0">
              <a:prstClr val="black">
                <a:alpha val="40000"/>
              </a:prstClr>
            </a:outerShdw>
          </a:effectLst>
        </p:grpSpPr>
        <p:grpSp>
          <p:nvGrpSpPr>
            <p:cNvPr id="37" name="Group 4">
              <a:extLst>
                <a:ext uri="{FF2B5EF4-FFF2-40B4-BE49-F238E27FC236}">
                  <a16:creationId xmlns:a16="http://schemas.microsoft.com/office/drawing/2014/main" id="{D737E71D-4DDF-4D0A-B15D-A6626AA7ACC5}"/>
                </a:ext>
              </a:extLst>
            </p:cNvPr>
            <p:cNvGrpSpPr>
              <a:grpSpLocks noChangeAspect="1"/>
            </p:cNvGrpSpPr>
            <p:nvPr/>
          </p:nvGrpSpPr>
          <p:grpSpPr bwMode="auto">
            <a:xfrm>
              <a:off x="1804988" y="1620839"/>
              <a:ext cx="4008440" cy="1036638"/>
              <a:chOff x="1137" y="1021"/>
              <a:chExt cx="2525" cy="653"/>
            </a:xfrm>
          </p:grpSpPr>
          <p:sp>
            <p:nvSpPr>
              <p:cNvPr id="51" name="AutoShape 3">
                <a:extLst>
                  <a:ext uri="{FF2B5EF4-FFF2-40B4-BE49-F238E27FC236}">
                    <a16:creationId xmlns:a16="http://schemas.microsoft.com/office/drawing/2014/main" id="{899DD250-F405-489A-BC43-7B4822A27632}"/>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 name="Freeform 20">
                <a:extLst>
                  <a:ext uri="{FF2B5EF4-FFF2-40B4-BE49-F238E27FC236}">
                    <a16:creationId xmlns:a16="http://schemas.microsoft.com/office/drawing/2014/main" id="{473A1002-42E6-429A-8433-951E1A249DEC}"/>
                  </a:ext>
                </a:extLst>
              </p:cNvPr>
              <p:cNvSpPr>
                <a:spLocks/>
              </p:cNvSpPr>
              <p:nvPr/>
            </p:nvSpPr>
            <p:spPr bwMode="auto">
              <a:xfrm>
                <a:off x="1185" y="1113"/>
                <a:ext cx="29" cy="561"/>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 name="Rectangle 21">
                <a:extLst>
                  <a:ext uri="{FF2B5EF4-FFF2-40B4-BE49-F238E27FC236}">
                    <a16:creationId xmlns:a16="http://schemas.microsoft.com/office/drawing/2014/main" id="{8EDD1E1A-78D1-4BC1-BEA1-9234543B103C}"/>
                  </a:ext>
                </a:extLst>
              </p:cNvPr>
              <p:cNvSpPr>
                <a:spLocks noChangeArrowheads="1"/>
              </p:cNvSpPr>
              <p:nvPr/>
            </p:nvSpPr>
            <p:spPr bwMode="auto">
              <a:xfrm>
                <a:off x="1137" y="1210"/>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Freeform 23">
                <a:extLst>
                  <a:ext uri="{FF2B5EF4-FFF2-40B4-BE49-F238E27FC236}">
                    <a16:creationId xmlns:a16="http://schemas.microsoft.com/office/drawing/2014/main" id="{A647E407-EDDC-4F65-88F8-29970C134187}"/>
                  </a:ext>
                </a:extLst>
              </p:cNvPr>
              <p:cNvSpPr>
                <a:spLocks/>
              </p:cNvSpPr>
              <p:nvPr/>
            </p:nvSpPr>
            <p:spPr bwMode="auto">
              <a:xfrm flipV="1">
                <a:off x="1160" y="1470"/>
                <a:ext cx="2502" cy="34"/>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8" name="矩形 37">
              <a:extLst>
                <a:ext uri="{FF2B5EF4-FFF2-40B4-BE49-F238E27FC236}">
                  <a16:creationId xmlns:a16="http://schemas.microsoft.com/office/drawing/2014/main" id="{8D024F90-2880-4FEA-9779-811A324E2D54}"/>
                </a:ext>
              </a:extLst>
            </p:cNvPr>
            <p:cNvSpPr/>
            <p:nvPr/>
          </p:nvSpPr>
          <p:spPr>
            <a:xfrm>
              <a:off x="2046473" y="1844360"/>
              <a:ext cx="3877985"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博德现代事故因果连锁理论</a:t>
              </a:r>
            </a:p>
          </p:txBody>
        </p:sp>
      </p:grpSp>
      <p:grpSp>
        <p:nvGrpSpPr>
          <p:cNvPr id="55" name="组合 54">
            <a:extLst>
              <a:ext uri="{FF2B5EF4-FFF2-40B4-BE49-F238E27FC236}">
                <a16:creationId xmlns:a16="http://schemas.microsoft.com/office/drawing/2014/main" id="{56583E30-FA3B-4CE6-B2D0-2CC81A38F2E1}"/>
              </a:ext>
            </a:extLst>
          </p:cNvPr>
          <p:cNvGrpSpPr/>
          <p:nvPr/>
        </p:nvGrpSpPr>
        <p:grpSpPr>
          <a:xfrm>
            <a:off x="-125456" y="-34628"/>
            <a:ext cx="3859832" cy="879734"/>
            <a:chOff x="-125456" y="-34628"/>
            <a:chExt cx="3859832" cy="879734"/>
          </a:xfrm>
        </p:grpSpPr>
        <p:grpSp>
          <p:nvGrpSpPr>
            <p:cNvPr id="56" name="组合 55">
              <a:extLst>
                <a:ext uri="{FF2B5EF4-FFF2-40B4-BE49-F238E27FC236}">
                  <a16:creationId xmlns:a16="http://schemas.microsoft.com/office/drawing/2014/main" id="{3E74D3AD-31A0-4BD1-B629-BA3BC15DA8B6}"/>
                </a:ext>
              </a:extLst>
            </p:cNvPr>
            <p:cNvGrpSpPr/>
            <p:nvPr/>
          </p:nvGrpSpPr>
          <p:grpSpPr>
            <a:xfrm>
              <a:off x="0" y="166370"/>
              <a:ext cx="3734376" cy="475074"/>
              <a:chOff x="0" y="166370"/>
              <a:chExt cx="3734376" cy="475074"/>
            </a:xfrm>
          </p:grpSpPr>
          <p:sp>
            <p:nvSpPr>
              <p:cNvPr id="58" name="圆角矩形 2">
                <a:extLst>
                  <a:ext uri="{FF2B5EF4-FFF2-40B4-BE49-F238E27FC236}">
                    <a16:creationId xmlns:a16="http://schemas.microsoft.com/office/drawing/2014/main" id="{8BD1EC96-1EEB-47F5-8D91-AF99169C548D}"/>
                  </a:ext>
                </a:extLst>
              </p:cNvPr>
              <p:cNvSpPr/>
              <p:nvPr/>
            </p:nvSpPr>
            <p:spPr>
              <a:xfrm>
                <a:off x="0" y="169035"/>
                <a:ext cx="2786743"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9" name="矩形 58">
                <a:extLst>
                  <a:ext uri="{FF2B5EF4-FFF2-40B4-BE49-F238E27FC236}">
                    <a16:creationId xmlns:a16="http://schemas.microsoft.com/office/drawing/2014/main" id="{FFBA521B-7A5E-4702-80B7-BDE02D268B6C}"/>
                  </a:ext>
                </a:extLst>
              </p:cNvPr>
              <p:cNvSpPr/>
              <p:nvPr/>
            </p:nvSpPr>
            <p:spPr>
              <a:xfrm>
                <a:off x="540800" y="166370"/>
                <a:ext cx="3193576"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事故致因理论</a:t>
                </a:r>
              </a:p>
            </p:txBody>
          </p:sp>
        </p:grpSp>
        <p:pic>
          <p:nvPicPr>
            <p:cNvPr id="57" name="图片 56">
              <a:extLst>
                <a:ext uri="{FF2B5EF4-FFF2-40B4-BE49-F238E27FC236}">
                  <a16:creationId xmlns:a16="http://schemas.microsoft.com/office/drawing/2014/main" id="{76539449-27A0-4C18-8505-8FE971A9CDE2}"/>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spTree>
    <p:extLst>
      <p:ext uri="{BB962C8B-B14F-4D97-AF65-F5344CB8AC3E}">
        <p14:creationId xmlns:p14="http://schemas.microsoft.com/office/powerpoint/2010/main" val="3273725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0-#ppt_w/2"/>
                                          </p:val>
                                        </p:tav>
                                        <p:tav tm="100000">
                                          <p:val>
                                            <p:strVal val="#ppt_x"/>
                                          </p:val>
                                        </p:tav>
                                      </p:tavLst>
                                    </p:anim>
                                    <p:anim calcmode="lin" valueType="num">
                                      <p:cBhvr additive="base">
                                        <p:cTn id="8" dur="500" fill="hold"/>
                                        <p:tgtEl>
                                          <p:spTgt spid="5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500" fill="hold"/>
                                        <p:tgtEl>
                                          <p:spTgt spid="36"/>
                                        </p:tgtEl>
                                        <p:attrNameLst>
                                          <p:attrName>ppt_x</p:attrName>
                                        </p:attrNameLst>
                                      </p:cBhvr>
                                      <p:tavLst>
                                        <p:tav tm="0">
                                          <p:val>
                                            <p:strVal val="0-#ppt_w/2"/>
                                          </p:val>
                                        </p:tav>
                                        <p:tav tm="100000">
                                          <p:val>
                                            <p:strVal val="#ppt_x"/>
                                          </p:val>
                                        </p:tav>
                                      </p:tavLst>
                                    </p:anim>
                                    <p:anim calcmode="lin" valueType="num">
                                      <p:cBhvr additive="base">
                                        <p:cTn id="13" dur="500" fill="hold"/>
                                        <p:tgtEl>
                                          <p:spTgt spid="3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1"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up)">
                                      <p:cBhvr>
                                        <p:cTn id="17" dur="500"/>
                                        <p:tgtEl>
                                          <p:spTgt spid="23"/>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par>
                                <p:cTn id="22" presetID="10" presetClass="entr" presetSubtype="0" fill="hold" nodeType="with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500"/>
                                        <p:tgtEl>
                                          <p:spTgt spid="48"/>
                                        </p:tgtEl>
                                      </p:cBhvr>
                                    </p:animEffect>
                                  </p:childTnLst>
                                </p:cTn>
                              </p:par>
                              <p:par>
                                <p:cTn id="25" presetID="10" presetClass="entr" presetSubtype="0" fill="hold"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500"/>
                                        <p:tgtEl>
                                          <p:spTgt spid="4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childTnLst>
                          </p:cTn>
                        </p:par>
                        <p:par>
                          <p:cTn id="34" fill="hold">
                            <p:stCondLst>
                              <p:cond delay="2000"/>
                            </p:stCondLst>
                            <p:childTnLst>
                              <p:par>
                                <p:cTn id="35" presetID="26"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290">
                                          <p:stCondLst>
                                            <p:cond delay="0"/>
                                          </p:stCondLst>
                                        </p:cTn>
                                        <p:tgtEl>
                                          <p:spTgt spid="39"/>
                                        </p:tgtEl>
                                      </p:cBhvr>
                                    </p:animEffect>
                                    <p:anim calcmode="lin" valueType="num">
                                      <p:cBhvr>
                                        <p:cTn id="38" dur="911" tmFilter="0,0; 0.14,0.36; 0.43,0.73; 0.71,0.91; 1.0,1.0">
                                          <p:stCondLst>
                                            <p:cond delay="0"/>
                                          </p:stCondLst>
                                        </p:cTn>
                                        <p:tgtEl>
                                          <p:spTgt spid="39"/>
                                        </p:tgtEl>
                                        <p:attrNameLst>
                                          <p:attrName>ppt_x</p:attrName>
                                        </p:attrNameLst>
                                      </p:cBhvr>
                                      <p:tavLst>
                                        <p:tav tm="0">
                                          <p:val>
                                            <p:strVal val="#ppt_x-0.25"/>
                                          </p:val>
                                        </p:tav>
                                        <p:tav tm="100000">
                                          <p:val>
                                            <p:strVal val="#ppt_x"/>
                                          </p:val>
                                        </p:tav>
                                      </p:tavLst>
                                    </p:anim>
                                    <p:anim calcmode="lin" valueType="num">
                                      <p:cBhvr>
                                        <p:cTn id="39" dur="332" tmFilter="0.0,0.0; 0.25,0.07; 0.50,0.2; 0.75,0.467; 1.0,1.0">
                                          <p:stCondLst>
                                            <p:cond delay="0"/>
                                          </p:stCondLst>
                                        </p:cTn>
                                        <p:tgtEl>
                                          <p:spTgt spid="39"/>
                                        </p:tgtEl>
                                        <p:attrNameLst>
                                          <p:attrName>ppt_y</p:attrName>
                                        </p:attrNameLst>
                                      </p:cBhvr>
                                      <p:tavLst>
                                        <p:tav tm="0" fmla="#ppt_y-sin(pi*$)/3">
                                          <p:val>
                                            <p:fltVal val="0.5"/>
                                          </p:val>
                                        </p:tav>
                                        <p:tav tm="100000">
                                          <p:val>
                                            <p:fltVal val="1"/>
                                          </p:val>
                                        </p:tav>
                                      </p:tavLst>
                                    </p:anim>
                                    <p:anim calcmode="lin" valueType="num">
                                      <p:cBhvr>
                                        <p:cTn id="40" dur="332" tmFilter="0, 0; 0.125,0.2665; 0.25,0.4; 0.375,0.465; 0.5,0.5;  0.625,0.535; 0.75,0.6; 0.875,0.7335; 1,1">
                                          <p:stCondLst>
                                            <p:cond delay="332"/>
                                          </p:stCondLst>
                                        </p:cTn>
                                        <p:tgtEl>
                                          <p:spTgt spid="39"/>
                                        </p:tgtEl>
                                        <p:attrNameLst>
                                          <p:attrName>ppt_y</p:attrName>
                                        </p:attrNameLst>
                                      </p:cBhvr>
                                      <p:tavLst>
                                        <p:tav tm="0" fmla="#ppt_y-sin(pi*$)/9">
                                          <p:val>
                                            <p:fltVal val="0"/>
                                          </p:val>
                                        </p:tav>
                                        <p:tav tm="100000">
                                          <p:val>
                                            <p:fltVal val="1"/>
                                          </p:val>
                                        </p:tav>
                                      </p:tavLst>
                                    </p:anim>
                                    <p:anim calcmode="lin" valueType="num">
                                      <p:cBhvr>
                                        <p:cTn id="41" dur="166" tmFilter="0, 0; 0.125,0.2665; 0.25,0.4; 0.375,0.465; 0.5,0.5;  0.625,0.535; 0.75,0.6; 0.875,0.7335; 1,1">
                                          <p:stCondLst>
                                            <p:cond delay="662"/>
                                          </p:stCondLst>
                                        </p:cTn>
                                        <p:tgtEl>
                                          <p:spTgt spid="39"/>
                                        </p:tgtEl>
                                        <p:attrNameLst>
                                          <p:attrName>ppt_y</p:attrName>
                                        </p:attrNameLst>
                                      </p:cBhvr>
                                      <p:tavLst>
                                        <p:tav tm="0" fmla="#ppt_y-sin(pi*$)/27">
                                          <p:val>
                                            <p:fltVal val="0"/>
                                          </p:val>
                                        </p:tav>
                                        <p:tav tm="100000">
                                          <p:val>
                                            <p:fltVal val="1"/>
                                          </p:val>
                                        </p:tav>
                                      </p:tavLst>
                                    </p:anim>
                                    <p:anim calcmode="lin" valueType="num">
                                      <p:cBhvr>
                                        <p:cTn id="42" dur="82" tmFilter="0, 0; 0.125,0.2665; 0.25,0.4; 0.375,0.465; 0.5,0.5;  0.625,0.535; 0.75,0.6; 0.875,0.7335; 1,1">
                                          <p:stCondLst>
                                            <p:cond delay="828"/>
                                          </p:stCondLst>
                                        </p:cTn>
                                        <p:tgtEl>
                                          <p:spTgt spid="39"/>
                                        </p:tgtEl>
                                        <p:attrNameLst>
                                          <p:attrName>ppt_y</p:attrName>
                                        </p:attrNameLst>
                                      </p:cBhvr>
                                      <p:tavLst>
                                        <p:tav tm="0" fmla="#ppt_y-sin(pi*$)/81">
                                          <p:val>
                                            <p:fltVal val="0"/>
                                          </p:val>
                                        </p:tav>
                                        <p:tav tm="100000">
                                          <p:val>
                                            <p:fltVal val="1"/>
                                          </p:val>
                                        </p:tav>
                                      </p:tavLst>
                                    </p:anim>
                                    <p:animScale>
                                      <p:cBhvr>
                                        <p:cTn id="43" dur="13">
                                          <p:stCondLst>
                                            <p:cond delay="325"/>
                                          </p:stCondLst>
                                        </p:cTn>
                                        <p:tgtEl>
                                          <p:spTgt spid="39"/>
                                        </p:tgtEl>
                                      </p:cBhvr>
                                      <p:to x="100000" y="60000"/>
                                    </p:animScale>
                                    <p:animScale>
                                      <p:cBhvr>
                                        <p:cTn id="44" dur="83" decel="50000">
                                          <p:stCondLst>
                                            <p:cond delay="338"/>
                                          </p:stCondLst>
                                        </p:cTn>
                                        <p:tgtEl>
                                          <p:spTgt spid="39"/>
                                        </p:tgtEl>
                                      </p:cBhvr>
                                      <p:to x="100000" y="100000"/>
                                    </p:animScale>
                                    <p:animScale>
                                      <p:cBhvr>
                                        <p:cTn id="45" dur="13">
                                          <p:stCondLst>
                                            <p:cond delay="656"/>
                                          </p:stCondLst>
                                        </p:cTn>
                                        <p:tgtEl>
                                          <p:spTgt spid="39"/>
                                        </p:tgtEl>
                                      </p:cBhvr>
                                      <p:to x="100000" y="80000"/>
                                    </p:animScale>
                                    <p:animScale>
                                      <p:cBhvr>
                                        <p:cTn id="46" dur="83" decel="50000">
                                          <p:stCondLst>
                                            <p:cond delay="669"/>
                                          </p:stCondLst>
                                        </p:cTn>
                                        <p:tgtEl>
                                          <p:spTgt spid="39"/>
                                        </p:tgtEl>
                                      </p:cBhvr>
                                      <p:to x="100000" y="100000"/>
                                    </p:animScale>
                                    <p:animScale>
                                      <p:cBhvr>
                                        <p:cTn id="47" dur="13">
                                          <p:stCondLst>
                                            <p:cond delay="821"/>
                                          </p:stCondLst>
                                        </p:cTn>
                                        <p:tgtEl>
                                          <p:spTgt spid="39"/>
                                        </p:tgtEl>
                                      </p:cBhvr>
                                      <p:to x="100000" y="90000"/>
                                    </p:animScale>
                                    <p:animScale>
                                      <p:cBhvr>
                                        <p:cTn id="48" dur="83" decel="50000">
                                          <p:stCondLst>
                                            <p:cond delay="834"/>
                                          </p:stCondLst>
                                        </p:cTn>
                                        <p:tgtEl>
                                          <p:spTgt spid="39"/>
                                        </p:tgtEl>
                                      </p:cBhvr>
                                      <p:to x="100000" y="100000"/>
                                    </p:animScale>
                                    <p:animScale>
                                      <p:cBhvr>
                                        <p:cTn id="49" dur="13">
                                          <p:stCondLst>
                                            <p:cond delay="904"/>
                                          </p:stCondLst>
                                        </p:cTn>
                                        <p:tgtEl>
                                          <p:spTgt spid="39"/>
                                        </p:tgtEl>
                                      </p:cBhvr>
                                      <p:to x="100000" y="95000"/>
                                    </p:animScale>
                                    <p:animScale>
                                      <p:cBhvr>
                                        <p:cTn id="50" dur="83" decel="50000">
                                          <p:stCondLst>
                                            <p:cond delay="917"/>
                                          </p:stCondLst>
                                        </p:cTn>
                                        <p:tgtEl>
                                          <p:spTgt spid="3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animBg="1"/>
      <p:bldP spid="41" grpId="0" animBg="1"/>
      <p:bldP spid="4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a:extLst>
              <a:ext uri="{FF2B5EF4-FFF2-40B4-BE49-F238E27FC236}">
                <a16:creationId xmlns:a16="http://schemas.microsoft.com/office/drawing/2014/main" id="{83CF1D9F-692C-4EDB-99B3-B94DA6BFF51D}"/>
              </a:ext>
            </a:extLst>
          </p:cNvPr>
          <p:cNvGrpSpPr/>
          <p:nvPr/>
        </p:nvGrpSpPr>
        <p:grpSpPr>
          <a:xfrm>
            <a:off x="1262264" y="1610370"/>
            <a:ext cx="9801012" cy="4535349"/>
            <a:chOff x="4019549" y="2229033"/>
            <a:chExt cx="9801012" cy="4062311"/>
          </a:xfrm>
        </p:grpSpPr>
        <p:sp>
          <p:nvSpPr>
            <p:cNvPr id="24" name="矩形: 圆角 4">
              <a:extLst>
                <a:ext uri="{FF2B5EF4-FFF2-40B4-BE49-F238E27FC236}">
                  <a16:creationId xmlns:a16="http://schemas.microsoft.com/office/drawing/2014/main" id="{733F0C0C-64D6-405B-A542-D1332475A369}"/>
                </a:ext>
              </a:extLst>
            </p:cNvPr>
            <p:cNvSpPr/>
            <p:nvPr/>
          </p:nvSpPr>
          <p:spPr>
            <a:xfrm>
              <a:off x="4019549" y="2229033"/>
              <a:ext cx="9801012" cy="4062311"/>
            </a:xfrm>
            <a:prstGeom prst="roundRect">
              <a:avLst>
                <a:gd name="adj" fmla="val 4052"/>
              </a:avLst>
            </a:prstGeom>
            <a:solidFill>
              <a:schemeClr val="bg1">
                <a:lumMod val="95000"/>
              </a:schemeClr>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矩形: 圆角 125">
              <a:extLst>
                <a:ext uri="{FF2B5EF4-FFF2-40B4-BE49-F238E27FC236}">
                  <a16:creationId xmlns:a16="http://schemas.microsoft.com/office/drawing/2014/main" id="{DA6D21DD-DE7A-43EC-9E73-F9309932F129}"/>
                </a:ext>
              </a:extLst>
            </p:cNvPr>
            <p:cNvSpPr/>
            <p:nvPr/>
          </p:nvSpPr>
          <p:spPr>
            <a:xfrm>
              <a:off x="4142471" y="2315945"/>
              <a:ext cx="9533711" cy="3882597"/>
            </a:xfrm>
            <a:prstGeom prst="roundRect">
              <a:avLst>
                <a:gd name="adj" fmla="val 4052"/>
              </a:avLst>
            </a:prstGeom>
            <a:solidFill>
              <a:srgbClr val="3289A4"/>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9" name="标题 1"/>
          <p:cNvSpPr txBox="1">
            <a:spLocks/>
          </p:cNvSpPr>
          <p:nvPr/>
        </p:nvSpPr>
        <p:spPr>
          <a:xfrm>
            <a:off x="2485286" y="5733800"/>
            <a:ext cx="11896825" cy="13999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30000"/>
              </a:lnSpc>
            </a:pPr>
            <a:r>
              <a:rPr lang="zh-CN" altLang="en-US" sz="2200" b="1" dirty="0">
                <a:solidFill>
                  <a:srgbClr val="FFFF00"/>
                </a:solidFill>
                <a:effectLst>
                  <a:outerShdw blurRad="38100" dist="38100" dir="2700000" algn="tl">
                    <a:srgbClr val="000000">
                      <a:alpha val="43137"/>
                    </a:srgbClr>
                  </a:outerShdw>
                </a:effectLst>
                <a:latin typeface="+mn-lt"/>
                <a:ea typeface="+mn-ea"/>
                <a:cs typeface="+mn-ea"/>
                <a:sym typeface="+mn-lt"/>
              </a:rPr>
              <a:t>事故的发生：既由于人的不安全行为，也由于物的不安全状态。</a:t>
            </a:r>
          </a:p>
        </p:txBody>
      </p:sp>
      <p:grpSp>
        <p:nvGrpSpPr>
          <p:cNvPr id="48" name="组合 47">
            <a:extLst>
              <a:ext uri="{FF2B5EF4-FFF2-40B4-BE49-F238E27FC236}">
                <a16:creationId xmlns:a16="http://schemas.microsoft.com/office/drawing/2014/main" id="{1657B531-8206-477E-BB47-3F184895F6C3}"/>
              </a:ext>
            </a:extLst>
          </p:cNvPr>
          <p:cNvGrpSpPr/>
          <p:nvPr/>
        </p:nvGrpSpPr>
        <p:grpSpPr>
          <a:xfrm>
            <a:off x="2596779" y="1834565"/>
            <a:ext cx="7230908" cy="3122609"/>
            <a:chOff x="2596779" y="1834565"/>
            <a:chExt cx="7230908" cy="3122609"/>
          </a:xfrm>
        </p:grpSpPr>
        <p:grpSp>
          <p:nvGrpSpPr>
            <p:cNvPr id="44" name="组合 43">
              <a:extLst>
                <a:ext uri="{FF2B5EF4-FFF2-40B4-BE49-F238E27FC236}">
                  <a16:creationId xmlns:a16="http://schemas.microsoft.com/office/drawing/2014/main" id="{02E7DE7B-D5CA-4E17-BA7F-57AFFD7C4AA2}"/>
                </a:ext>
              </a:extLst>
            </p:cNvPr>
            <p:cNvGrpSpPr/>
            <p:nvPr/>
          </p:nvGrpSpPr>
          <p:grpSpPr>
            <a:xfrm>
              <a:off x="2596779" y="2286035"/>
              <a:ext cx="6998441" cy="2370810"/>
              <a:chOff x="1737228" y="2599587"/>
              <a:chExt cx="6998441" cy="2370810"/>
            </a:xfrm>
          </p:grpSpPr>
          <p:sp>
            <p:nvSpPr>
              <p:cNvPr id="2" name="文本框 1">
                <a:extLst>
                  <a:ext uri="{FF2B5EF4-FFF2-40B4-BE49-F238E27FC236}">
                    <a16:creationId xmlns:a16="http://schemas.microsoft.com/office/drawing/2014/main" id="{492D82CB-4572-46DD-8189-385F1DF64967}"/>
                  </a:ext>
                </a:extLst>
              </p:cNvPr>
              <p:cNvSpPr txBox="1"/>
              <p:nvPr/>
            </p:nvSpPr>
            <p:spPr>
              <a:xfrm>
                <a:off x="1737228" y="3283783"/>
                <a:ext cx="505236" cy="1200329"/>
              </a:xfrm>
              <a:prstGeom prst="rect">
                <a:avLst/>
              </a:prstGeom>
              <a:noFill/>
              <a:ln w="12700">
                <a:solidFill>
                  <a:schemeClr val="bg1"/>
                </a:solidFill>
              </a:ln>
            </p:spPr>
            <p:txBody>
              <a:bodyPr wrap="square" rtlCol="0">
                <a:spAutoFit/>
              </a:bodyPr>
              <a:lstStyle/>
              <a:p>
                <a:pPr algn="ctr"/>
                <a:r>
                  <a:rPr lang="zh-CN" altLang="en-US" dirty="0">
                    <a:solidFill>
                      <a:schemeClr val="bg1"/>
                    </a:solidFill>
                    <a:effectLst>
                      <a:outerShdw blurRad="38100" dist="38100" dir="2700000" algn="tl">
                        <a:srgbClr val="000000">
                          <a:alpha val="43137"/>
                        </a:srgbClr>
                      </a:outerShdw>
                    </a:effectLst>
                    <a:cs typeface="+mn-ea"/>
                    <a:sym typeface="+mn-lt"/>
                  </a:rPr>
                  <a:t>管</a:t>
                </a:r>
                <a:endParaRPr lang="en-US" altLang="zh-CN" dirty="0">
                  <a:solidFill>
                    <a:schemeClr val="bg1"/>
                  </a:solidFill>
                  <a:effectLst>
                    <a:outerShdw blurRad="38100" dist="38100" dir="2700000" algn="tl">
                      <a:srgbClr val="000000">
                        <a:alpha val="43137"/>
                      </a:srgbClr>
                    </a:outerShdw>
                  </a:effectLst>
                  <a:cs typeface="+mn-ea"/>
                  <a:sym typeface="+mn-lt"/>
                </a:endParaRPr>
              </a:p>
              <a:p>
                <a:pPr algn="ctr"/>
                <a:r>
                  <a:rPr lang="zh-CN" altLang="en-US" dirty="0">
                    <a:solidFill>
                      <a:schemeClr val="bg1"/>
                    </a:solidFill>
                    <a:effectLst>
                      <a:outerShdw blurRad="38100" dist="38100" dir="2700000" algn="tl">
                        <a:srgbClr val="000000">
                          <a:alpha val="43137"/>
                        </a:srgbClr>
                      </a:outerShdw>
                    </a:effectLst>
                    <a:cs typeface="+mn-ea"/>
                    <a:sym typeface="+mn-lt"/>
                  </a:rPr>
                  <a:t>理</a:t>
                </a:r>
                <a:endParaRPr lang="en-US" altLang="zh-CN" dirty="0">
                  <a:solidFill>
                    <a:schemeClr val="bg1"/>
                  </a:solidFill>
                  <a:effectLst>
                    <a:outerShdw blurRad="38100" dist="38100" dir="2700000" algn="tl">
                      <a:srgbClr val="000000">
                        <a:alpha val="43137"/>
                      </a:srgbClr>
                    </a:outerShdw>
                  </a:effectLst>
                  <a:cs typeface="+mn-ea"/>
                  <a:sym typeface="+mn-lt"/>
                </a:endParaRPr>
              </a:p>
              <a:p>
                <a:pPr algn="ctr"/>
                <a:r>
                  <a:rPr lang="zh-CN" altLang="en-US" dirty="0">
                    <a:solidFill>
                      <a:schemeClr val="bg1"/>
                    </a:solidFill>
                    <a:effectLst>
                      <a:outerShdw blurRad="38100" dist="38100" dir="2700000" algn="tl">
                        <a:srgbClr val="000000">
                          <a:alpha val="43137"/>
                        </a:srgbClr>
                      </a:outerShdw>
                    </a:effectLst>
                    <a:cs typeface="+mn-ea"/>
                    <a:sym typeface="+mn-lt"/>
                  </a:rPr>
                  <a:t>缺陷</a:t>
                </a:r>
              </a:p>
            </p:txBody>
          </p:sp>
          <p:sp>
            <p:nvSpPr>
              <p:cNvPr id="16" name="文本框 15">
                <a:extLst>
                  <a:ext uri="{FF2B5EF4-FFF2-40B4-BE49-F238E27FC236}">
                    <a16:creationId xmlns:a16="http://schemas.microsoft.com/office/drawing/2014/main" id="{BFB2DF02-D146-4D46-AFF6-1F8C8A8F512D}"/>
                  </a:ext>
                </a:extLst>
              </p:cNvPr>
              <p:cNvSpPr txBox="1"/>
              <p:nvPr/>
            </p:nvSpPr>
            <p:spPr>
              <a:xfrm>
                <a:off x="3055866" y="2876584"/>
                <a:ext cx="1661160" cy="369332"/>
              </a:xfrm>
              <a:prstGeom prst="rect">
                <a:avLst/>
              </a:prstGeom>
              <a:noFill/>
              <a:ln w="12700">
                <a:solidFill>
                  <a:schemeClr val="bg1"/>
                </a:solidFill>
              </a:ln>
            </p:spPr>
            <p:txBody>
              <a:bodyPr wrap="square" rtlCol="0">
                <a:spAutoFit/>
              </a:bodyPr>
              <a:lstStyle/>
              <a:p>
                <a:pPr algn="ctr"/>
                <a:r>
                  <a:rPr lang="zh-CN" altLang="en-US" dirty="0">
                    <a:solidFill>
                      <a:schemeClr val="bg1"/>
                    </a:solidFill>
                    <a:effectLst>
                      <a:outerShdw blurRad="38100" dist="38100" dir="2700000" algn="tl">
                        <a:srgbClr val="000000">
                          <a:alpha val="43137"/>
                        </a:srgbClr>
                      </a:outerShdw>
                    </a:effectLst>
                    <a:cs typeface="+mn-ea"/>
                    <a:sym typeface="+mn-lt"/>
                  </a:rPr>
                  <a:t>不安全状态</a:t>
                </a:r>
              </a:p>
            </p:txBody>
          </p:sp>
          <p:sp>
            <p:nvSpPr>
              <p:cNvPr id="17" name="文本框 16">
                <a:extLst>
                  <a:ext uri="{FF2B5EF4-FFF2-40B4-BE49-F238E27FC236}">
                    <a16:creationId xmlns:a16="http://schemas.microsoft.com/office/drawing/2014/main" id="{ABA39CF6-FD5F-447D-87DC-F9E458C17DCA}"/>
                  </a:ext>
                </a:extLst>
              </p:cNvPr>
              <p:cNvSpPr txBox="1"/>
              <p:nvPr/>
            </p:nvSpPr>
            <p:spPr>
              <a:xfrm>
                <a:off x="3055866" y="4601065"/>
                <a:ext cx="1661160" cy="369332"/>
              </a:xfrm>
              <a:prstGeom prst="rect">
                <a:avLst/>
              </a:prstGeom>
              <a:noFill/>
              <a:ln w="12700">
                <a:solidFill>
                  <a:schemeClr val="bg1"/>
                </a:solidFill>
              </a:ln>
            </p:spPr>
            <p:txBody>
              <a:bodyPr wrap="square" rtlCol="0">
                <a:spAutoFit/>
              </a:bodyPr>
              <a:lstStyle/>
              <a:p>
                <a:pPr algn="ctr"/>
                <a:r>
                  <a:rPr lang="zh-CN" altLang="en-US" dirty="0">
                    <a:solidFill>
                      <a:schemeClr val="bg1"/>
                    </a:solidFill>
                    <a:effectLst>
                      <a:outerShdw blurRad="38100" dist="38100" dir="2700000" algn="tl">
                        <a:srgbClr val="000000">
                          <a:alpha val="43137"/>
                        </a:srgbClr>
                      </a:outerShdw>
                    </a:effectLst>
                    <a:cs typeface="+mn-ea"/>
                    <a:sym typeface="+mn-lt"/>
                  </a:rPr>
                  <a:t>不安全行为</a:t>
                </a:r>
              </a:p>
            </p:txBody>
          </p:sp>
          <p:sp>
            <p:nvSpPr>
              <p:cNvPr id="18" name="文本框 17">
                <a:extLst>
                  <a:ext uri="{FF2B5EF4-FFF2-40B4-BE49-F238E27FC236}">
                    <a16:creationId xmlns:a16="http://schemas.microsoft.com/office/drawing/2014/main" id="{7A1BB084-B8D4-4A04-B119-18287034F26E}"/>
                  </a:ext>
                </a:extLst>
              </p:cNvPr>
              <p:cNvSpPr txBox="1"/>
              <p:nvPr/>
            </p:nvSpPr>
            <p:spPr>
              <a:xfrm>
                <a:off x="5200449" y="2599587"/>
                <a:ext cx="388620" cy="923330"/>
              </a:xfrm>
              <a:prstGeom prst="rect">
                <a:avLst/>
              </a:prstGeom>
              <a:noFill/>
              <a:ln w="12700">
                <a:solidFill>
                  <a:schemeClr val="bg1"/>
                </a:solidFill>
              </a:ln>
            </p:spPr>
            <p:txBody>
              <a:bodyPr wrap="square" rtlCol="0">
                <a:spAutoFit/>
              </a:bodyPr>
              <a:lstStyle/>
              <a:p>
                <a:r>
                  <a:rPr lang="zh-CN" altLang="en-US" dirty="0">
                    <a:solidFill>
                      <a:schemeClr val="bg1"/>
                    </a:solidFill>
                    <a:effectLst>
                      <a:outerShdw blurRad="38100" dist="38100" dir="2700000" algn="tl">
                        <a:srgbClr val="000000">
                          <a:alpha val="43137"/>
                        </a:srgbClr>
                      </a:outerShdw>
                    </a:effectLst>
                    <a:cs typeface="+mn-ea"/>
                    <a:sym typeface="+mn-lt"/>
                  </a:rPr>
                  <a:t>起</a:t>
                </a:r>
                <a:endParaRPr lang="en-US" altLang="zh-CN" dirty="0">
                  <a:solidFill>
                    <a:schemeClr val="bg1"/>
                  </a:solidFill>
                  <a:effectLst>
                    <a:outerShdw blurRad="38100" dist="38100" dir="2700000" algn="tl">
                      <a:srgbClr val="000000">
                        <a:alpha val="43137"/>
                      </a:srgbClr>
                    </a:outerShdw>
                  </a:effectLst>
                  <a:cs typeface="+mn-ea"/>
                  <a:sym typeface="+mn-lt"/>
                </a:endParaRPr>
              </a:p>
              <a:p>
                <a:r>
                  <a:rPr lang="zh-CN" altLang="en-US" dirty="0">
                    <a:solidFill>
                      <a:schemeClr val="bg1"/>
                    </a:solidFill>
                    <a:effectLst>
                      <a:outerShdw blurRad="38100" dist="38100" dir="2700000" algn="tl">
                        <a:srgbClr val="000000">
                          <a:alpha val="43137"/>
                        </a:srgbClr>
                      </a:outerShdw>
                    </a:effectLst>
                    <a:cs typeface="+mn-ea"/>
                    <a:sym typeface="+mn-lt"/>
                  </a:rPr>
                  <a:t>因</a:t>
                </a:r>
                <a:endParaRPr lang="en-US" altLang="zh-CN" dirty="0">
                  <a:solidFill>
                    <a:schemeClr val="bg1"/>
                  </a:solidFill>
                  <a:effectLst>
                    <a:outerShdw blurRad="38100" dist="38100" dir="2700000" algn="tl">
                      <a:srgbClr val="000000">
                        <a:alpha val="43137"/>
                      </a:srgbClr>
                    </a:outerShdw>
                  </a:effectLst>
                  <a:cs typeface="+mn-ea"/>
                  <a:sym typeface="+mn-lt"/>
                </a:endParaRPr>
              </a:p>
              <a:p>
                <a:r>
                  <a:rPr lang="zh-CN" altLang="en-US" dirty="0">
                    <a:solidFill>
                      <a:schemeClr val="bg1"/>
                    </a:solidFill>
                    <a:effectLst>
                      <a:outerShdw blurRad="38100" dist="38100" dir="2700000" algn="tl">
                        <a:srgbClr val="000000">
                          <a:alpha val="43137"/>
                        </a:srgbClr>
                      </a:outerShdw>
                    </a:effectLst>
                    <a:cs typeface="+mn-ea"/>
                    <a:sym typeface="+mn-lt"/>
                  </a:rPr>
                  <a:t>物</a:t>
                </a:r>
              </a:p>
            </p:txBody>
          </p:sp>
          <p:sp>
            <p:nvSpPr>
              <p:cNvPr id="19" name="文本框 18">
                <a:extLst>
                  <a:ext uri="{FF2B5EF4-FFF2-40B4-BE49-F238E27FC236}">
                    <a16:creationId xmlns:a16="http://schemas.microsoft.com/office/drawing/2014/main" id="{37B14D1F-3FBA-4778-9AE5-2DA34375D935}"/>
                  </a:ext>
                </a:extLst>
              </p:cNvPr>
              <p:cNvSpPr txBox="1"/>
              <p:nvPr/>
            </p:nvSpPr>
            <p:spPr>
              <a:xfrm>
                <a:off x="6010120" y="2600653"/>
                <a:ext cx="388620" cy="923330"/>
              </a:xfrm>
              <a:prstGeom prst="rect">
                <a:avLst/>
              </a:prstGeom>
              <a:noFill/>
              <a:ln w="12700">
                <a:solidFill>
                  <a:schemeClr val="bg1"/>
                </a:solidFill>
              </a:ln>
            </p:spPr>
            <p:txBody>
              <a:bodyPr wrap="square" rtlCol="0">
                <a:spAutoFit/>
              </a:bodyPr>
              <a:lstStyle/>
              <a:p>
                <a:r>
                  <a:rPr lang="zh-CN" altLang="en-US" dirty="0">
                    <a:solidFill>
                      <a:schemeClr val="bg1"/>
                    </a:solidFill>
                    <a:effectLst>
                      <a:outerShdw blurRad="38100" dist="38100" dir="2700000" algn="tl">
                        <a:srgbClr val="000000">
                          <a:alpha val="43137"/>
                        </a:srgbClr>
                      </a:outerShdw>
                    </a:effectLst>
                    <a:cs typeface="+mn-ea"/>
                    <a:sym typeface="+mn-lt"/>
                  </a:rPr>
                  <a:t>致害物</a:t>
                </a:r>
              </a:p>
            </p:txBody>
          </p:sp>
          <p:sp>
            <p:nvSpPr>
              <p:cNvPr id="21" name="文本框 20">
                <a:extLst>
                  <a:ext uri="{FF2B5EF4-FFF2-40B4-BE49-F238E27FC236}">
                    <a16:creationId xmlns:a16="http://schemas.microsoft.com/office/drawing/2014/main" id="{AF60DD88-E12A-4DD2-A31E-8B7B2EFB6015}"/>
                  </a:ext>
                </a:extLst>
              </p:cNvPr>
              <p:cNvSpPr txBox="1"/>
              <p:nvPr/>
            </p:nvSpPr>
            <p:spPr>
              <a:xfrm>
                <a:off x="7487964" y="3514616"/>
                <a:ext cx="741166" cy="369332"/>
              </a:xfrm>
              <a:prstGeom prst="rect">
                <a:avLst/>
              </a:prstGeom>
              <a:noFill/>
            </p:spPr>
            <p:txBody>
              <a:bodyPr wrap="square" rtlCol="0">
                <a:spAutoFit/>
              </a:bodyPr>
              <a:lstStyle/>
              <a:p>
                <a:r>
                  <a:rPr lang="zh-CN" altLang="en-US" dirty="0">
                    <a:solidFill>
                      <a:schemeClr val="bg1"/>
                    </a:solidFill>
                    <a:effectLst>
                      <a:outerShdw blurRad="38100" dist="38100" dir="2700000" algn="tl">
                        <a:srgbClr val="000000">
                          <a:alpha val="43137"/>
                        </a:srgbClr>
                      </a:outerShdw>
                    </a:effectLst>
                    <a:cs typeface="+mn-ea"/>
                    <a:sym typeface="+mn-lt"/>
                  </a:rPr>
                  <a:t>接 触</a:t>
                </a:r>
              </a:p>
            </p:txBody>
          </p:sp>
          <p:sp>
            <p:nvSpPr>
              <p:cNvPr id="23" name="文本框 22">
                <a:extLst>
                  <a:ext uri="{FF2B5EF4-FFF2-40B4-BE49-F238E27FC236}">
                    <a16:creationId xmlns:a16="http://schemas.microsoft.com/office/drawing/2014/main" id="{9EACBA2B-9295-4AA8-94AE-A2E41E34A6ED}"/>
                  </a:ext>
                </a:extLst>
              </p:cNvPr>
              <p:cNvSpPr txBox="1"/>
              <p:nvPr/>
            </p:nvSpPr>
            <p:spPr>
              <a:xfrm>
                <a:off x="7487964" y="4032776"/>
                <a:ext cx="741166" cy="369332"/>
              </a:xfrm>
              <a:prstGeom prst="rect">
                <a:avLst/>
              </a:prstGeom>
              <a:noFill/>
            </p:spPr>
            <p:txBody>
              <a:bodyPr wrap="square" rtlCol="0">
                <a:spAutoFit/>
              </a:bodyPr>
              <a:lstStyle/>
              <a:p>
                <a:r>
                  <a:rPr lang="zh-CN" altLang="en-US" dirty="0">
                    <a:solidFill>
                      <a:schemeClr val="bg1"/>
                    </a:solidFill>
                    <a:effectLst>
                      <a:outerShdw blurRad="38100" dist="38100" dir="2700000" algn="tl">
                        <a:srgbClr val="000000">
                          <a:alpha val="43137"/>
                        </a:srgbClr>
                      </a:outerShdw>
                    </a:effectLst>
                    <a:cs typeface="+mn-ea"/>
                    <a:sym typeface="+mn-lt"/>
                  </a:rPr>
                  <a:t>伤 害</a:t>
                </a:r>
              </a:p>
            </p:txBody>
          </p:sp>
          <p:sp>
            <p:nvSpPr>
              <p:cNvPr id="28" name="文本框 27">
                <a:extLst>
                  <a:ext uri="{FF2B5EF4-FFF2-40B4-BE49-F238E27FC236}">
                    <a16:creationId xmlns:a16="http://schemas.microsoft.com/office/drawing/2014/main" id="{697C4AE8-6813-477E-9FC9-79935FA50E9C}"/>
                  </a:ext>
                </a:extLst>
              </p:cNvPr>
              <p:cNvSpPr txBox="1"/>
              <p:nvPr/>
            </p:nvSpPr>
            <p:spPr>
              <a:xfrm>
                <a:off x="7627804" y="4601065"/>
                <a:ext cx="411285" cy="369332"/>
              </a:xfrm>
              <a:prstGeom prst="rect">
                <a:avLst/>
              </a:prstGeom>
              <a:noFill/>
              <a:ln w="12700">
                <a:solidFill>
                  <a:schemeClr val="bg1"/>
                </a:solidFill>
              </a:ln>
            </p:spPr>
            <p:txBody>
              <a:bodyPr wrap="square" rtlCol="0">
                <a:spAutoFit/>
              </a:bodyPr>
              <a:lstStyle/>
              <a:p>
                <a:r>
                  <a:rPr lang="zh-CN" altLang="en-US" dirty="0">
                    <a:solidFill>
                      <a:schemeClr val="bg1"/>
                    </a:solidFill>
                    <a:effectLst>
                      <a:outerShdw blurRad="38100" dist="38100" dir="2700000" algn="tl">
                        <a:srgbClr val="000000">
                          <a:alpha val="43137"/>
                        </a:srgbClr>
                      </a:outerShdw>
                    </a:effectLst>
                    <a:cs typeface="+mn-ea"/>
                    <a:sym typeface="+mn-lt"/>
                  </a:rPr>
                  <a:t>人</a:t>
                </a:r>
              </a:p>
            </p:txBody>
          </p:sp>
          <p:grpSp>
            <p:nvGrpSpPr>
              <p:cNvPr id="4" name="组合 3">
                <a:extLst>
                  <a:ext uri="{FF2B5EF4-FFF2-40B4-BE49-F238E27FC236}">
                    <a16:creationId xmlns:a16="http://schemas.microsoft.com/office/drawing/2014/main" id="{E13001B2-833F-4B3F-B00B-B865B06E34F5}"/>
                  </a:ext>
                </a:extLst>
              </p:cNvPr>
              <p:cNvGrpSpPr/>
              <p:nvPr/>
            </p:nvGrpSpPr>
            <p:grpSpPr>
              <a:xfrm>
                <a:off x="6962625" y="2741431"/>
                <a:ext cx="1773044" cy="649029"/>
                <a:chOff x="5911431" y="3048968"/>
                <a:chExt cx="1773044" cy="649029"/>
              </a:xfrm>
            </p:grpSpPr>
            <p:sp>
              <p:nvSpPr>
                <p:cNvPr id="20" name="文本框 19">
                  <a:extLst>
                    <a:ext uri="{FF2B5EF4-FFF2-40B4-BE49-F238E27FC236}">
                      <a16:creationId xmlns:a16="http://schemas.microsoft.com/office/drawing/2014/main" id="{E19B9A7E-CB6B-4D35-9721-2336234095CA}"/>
                    </a:ext>
                  </a:extLst>
                </p:cNvPr>
                <p:cNvSpPr txBox="1"/>
                <p:nvPr/>
              </p:nvSpPr>
              <p:spPr>
                <a:xfrm>
                  <a:off x="6253223" y="3184121"/>
                  <a:ext cx="1135380" cy="369332"/>
                </a:xfrm>
                <a:prstGeom prst="rect">
                  <a:avLst/>
                </a:prstGeom>
                <a:noFill/>
              </p:spPr>
              <p:txBody>
                <a:bodyPr wrap="square" rtlCol="0">
                  <a:spAutoFit/>
                </a:bodyPr>
                <a:lstStyle/>
                <a:p>
                  <a:r>
                    <a:rPr lang="zh-CN" altLang="en-US" dirty="0">
                      <a:solidFill>
                        <a:schemeClr val="bg1"/>
                      </a:solidFill>
                      <a:effectLst>
                        <a:outerShdw blurRad="38100" dist="38100" dir="2700000" algn="tl">
                          <a:srgbClr val="000000">
                            <a:alpha val="43137"/>
                          </a:srgbClr>
                        </a:outerShdw>
                      </a:effectLst>
                      <a:cs typeface="+mn-ea"/>
                      <a:sym typeface="+mn-lt"/>
                    </a:rPr>
                    <a:t>事故现场</a:t>
                  </a:r>
                </a:p>
              </p:txBody>
            </p:sp>
            <p:sp>
              <p:nvSpPr>
                <p:cNvPr id="3" name="菱形 2">
                  <a:extLst>
                    <a:ext uri="{FF2B5EF4-FFF2-40B4-BE49-F238E27FC236}">
                      <a16:creationId xmlns:a16="http://schemas.microsoft.com/office/drawing/2014/main" id="{FC4FC90F-E3F7-4FEA-8103-EB1F09503F7B}"/>
                    </a:ext>
                  </a:extLst>
                </p:cNvPr>
                <p:cNvSpPr/>
                <p:nvPr/>
              </p:nvSpPr>
              <p:spPr>
                <a:xfrm>
                  <a:off x="5911431" y="3048968"/>
                  <a:ext cx="1773044" cy="649029"/>
                </a:xfrm>
                <a:prstGeom prst="diamond">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cxnSp>
            <p:nvCxnSpPr>
              <p:cNvPr id="6" name="直接箭头连接符 5">
                <a:extLst>
                  <a:ext uri="{FF2B5EF4-FFF2-40B4-BE49-F238E27FC236}">
                    <a16:creationId xmlns:a16="http://schemas.microsoft.com/office/drawing/2014/main" id="{C9BF02DB-316B-45C3-8452-EC0514B51473}"/>
                  </a:ext>
                </a:extLst>
              </p:cNvPr>
              <p:cNvCxnSpPr>
                <a:cxnSpLocks/>
                <a:stCxn id="2" idx="3"/>
              </p:cNvCxnSpPr>
              <p:nvPr/>
            </p:nvCxnSpPr>
            <p:spPr>
              <a:xfrm>
                <a:off x="2242464" y="3883948"/>
                <a:ext cx="813402" cy="901783"/>
              </a:xfrm>
              <a:prstGeom prst="straightConnector1">
                <a:avLst/>
              </a:prstGeom>
              <a:ln w="12700">
                <a:solidFill>
                  <a:schemeClr val="bg1"/>
                </a:solidFill>
                <a:headEnd type="none" w="med" len="med"/>
                <a:tailEnd type="triangle" w="lg" len="lg"/>
              </a:ln>
            </p:spPr>
            <p:style>
              <a:lnRef idx="1">
                <a:schemeClr val="accent1"/>
              </a:lnRef>
              <a:fillRef idx="0">
                <a:schemeClr val="accent1"/>
              </a:fillRef>
              <a:effectRef idx="0">
                <a:schemeClr val="accent1"/>
              </a:effectRef>
              <a:fontRef idx="minor">
                <a:schemeClr val="tx1"/>
              </a:fontRef>
            </p:style>
          </p:cxnSp>
          <p:cxnSp>
            <p:nvCxnSpPr>
              <p:cNvPr id="30" name="直接箭头连接符 29">
                <a:extLst>
                  <a:ext uri="{FF2B5EF4-FFF2-40B4-BE49-F238E27FC236}">
                    <a16:creationId xmlns:a16="http://schemas.microsoft.com/office/drawing/2014/main" id="{7AFBE2F8-960D-49D2-BEEE-6B878597FCB1}"/>
                  </a:ext>
                </a:extLst>
              </p:cNvPr>
              <p:cNvCxnSpPr>
                <a:cxnSpLocks/>
                <a:stCxn id="2" idx="3"/>
              </p:cNvCxnSpPr>
              <p:nvPr/>
            </p:nvCxnSpPr>
            <p:spPr>
              <a:xfrm flipV="1">
                <a:off x="2242464" y="3061252"/>
                <a:ext cx="813402" cy="822696"/>
              </a:xfrm>
              <a:prstGeom prst="straightConnector1">
                <a:avLst/>
              </a:prstGeom>
              <a:ln w="12700">
                <a:solidFill>
                  <a:schemeClr val="bg1"/>
                </a:solidFill>
                <a:headEnd type="none" w="med" len="med"/>
                <a:tailEnd type="triangle" w="lg" len="lg"/>
              </a:ln>
            </p:spPr>
            <p:style>
              <a:lnRef idx="1">
                <a:schemeClr val="accent1"/>
              </a:lnRef>
              <a:fillRef idx="0">
                <a:schemeClr val="accent1"/>
              </a:fillRef>
              <a:effectRef idx="0">
                <a:schemeClr val="accent1"/>
              </a:effectRef>
              <a:fontRef idx="minor">
                <a:schemeClr val="tx1"/>
              </a:fontRef>
            </p:style>
          </p:cxnSp>
          <p:cxnSp>
            <p:nvCxnSpPr>
              <p:cNvPr id="35" name="直接箭头连接符 34">
                <a:extLst>
                  <a:ext uri="{FF2B5EF4-FFF2-40B4-BE49-F238E27FC236}">
                    <a16:creationId xmlns:a16="http://schemas.microsoft.com/office/drawing/2014/main" id="{8943AB2F-9F87-452E-A799-45FBE8B2326C}"/>
                  </a:ext>
                </a:extLst>
              </p:cNvPr>
              <p:cNvCxnSpPr>
                <a:stCxn id="16" idx="3"/>
                <a:endCxn id="18" idx="1"/>
              </p:cNvCxnSpPr>
              <p:nvPr/>
            </p:nvCxnSpPr>
            <p:spPr>
              <a:xfrm>
                <a:off x="4717026" y="3061250"/>
                <a:ext cx="483423" cy="2"/>
              </a:xfrm>
              <a:prstGeom prst="straightConnector1">
                <a:avLst/>
              </a:prstGeom>
              <a:ln w="12700">
                <a:solidFill>
                  <a:schemeClr val="bg1"/>
                </a:solidFill>
                <a:headEnd type="none" w="med" len="med"/>
                <a:tailEnd type="triangle" w="lg" len="lg"/>
              </a:ln>
            </p:spPr>
            <p:style>
              <a:lnRef idx="1">
                <a:schemeClr val="accent1"/>
              </a:lnRef>
              <a:fillRef idx="0">
                <a:schemeClr val="accent1"/>
              </a:fillRef>
              <a:effectRef idx="0">
                <a:schemeClr val="accent1"/>
              </a:effectRef>
              <a:fontRef idx="minor">
                <a:schemeClr val="tx1"/>
              </a:fontRef>
            </p:style>
          </p:cxnSp>
          <p:cxnSp>
            <p:nvCxnSpPr>
              <p:cNvPr id="36" name="直接箭头连接符 35">
                <a:extLst>
                  <a:ext uri="{FF2B5EF4-FFF2-40B4-BE49-F238E27FC236}">
                    <a16:creationId xmlns:a16="http://schemas.microsoft.com/office/drawing/2014/main" id="{B6832EC2-B72D-40B3-9511-5D595C8EDB87}"/>
                  </a:ext>
                </a:extLst>
              </p:cNvPr>
              <p:cNvCxnSpPr>
                <a:cxnSpLocks/>
              </p:cNvCxnSpPr>
              <p:nvPr/>
            </p:nvCxnSpPr>
            <p:spPr>
              <a:xfrm>
                <a:off x="5580626" y="3061250"/>
                <a:ext cx="429494" cy="0"/>
              </a:xfrm>
              <a:prstGeom prst="straightConnector1">
                <a:avLst/>
              </a:prstGeom>
              <a:ln w="12700">
                <a:solidFill>
                  <a:schemeClr val="bg1"/>
                </a:solidFill>
                <a:headEnd type="none" w="med" len="med"/>
                <a:tailEnd type="triangle" w="lg" len="lg"/>
              </a:ln>
            </p:spPr>
            <p:style>
              <a:lnRef idx="1">
                <a:schemeClr val="accent1"/>
              </a:lnRef>
              <a:fillRef idx="0">
                <a:schemeClr val="accent1"/>
              </a:fillRef>
              <a:effectRef idx="0">
                <a:schemeClr val="accent1"/>
              </a:effectRef>
              <a:fontRef idx="minor">
                <a:schemeClr val="tx1"/>
              </a:fontRef>
            </p:style>
          </p:cxnSp>
          <p:cxnSp>
            <p:nvCxnSpPr>
              <p:cNvPr id="38" name="直接箭头连接符 37">
                <a:extLst>
                  <a:ext uri="{FF2B5EF4-FFF2-40B4-BE49-F238E27FC236}">
                    <a16:creationId xmlns:a16="http://schemas.microsoft.com/office/drawing/2014/main" id="{D071C411-7018-4897-B9F7-981C3A0D6489}"/>
                  </a:ext>
                </a:extLst>
              </p:cNvPr>
              <p:cNvCxnSpPr>
                <a:cxnSpLocks/>
                <a:endCxn id="3" idx="1"/>
              </p:cNvCxnSpPr>
              <p:nvPr/>
            </p:nvCxnSpPr>
            <p:spPr>
              <a:xfrm>
                <a:off x="6393426" y="3061250"/>
                <a:ext cx="569199" cy="4696"/>
              </a:xfrm>
              <a:prstGeom prst="straightConnector1">
                <a:avLst/>
              </a:prstGeom>
              <a:ln w="12700">
                <a:solidFill>
                  <a:schemeClr val="bg1"/>
                </a:solidFill>
                <a:headEnd type="none" w="med" len="med"/>
                <a:tailEnd type="triangle" w="lg" len="lg"/>
              </a:ln>
            </p:spPr>
            <p:style>
              <a:lnRef idx="1">
                <a:schemeClr val="accent1"/>
              </a:lnRef>
              <a:fillRef idx="0">
                <a:schemeClr val="accent1"/>
              </a:fillRef>
              <a:effectRef idx="0">
                <a:schemeClr val="accent1"/>
              </a:effectRef>
              <a:fontRef idx="minor">
                <a:schemeClr val="tx1"/>
              </a:fontRef>
            </p:style>
          </p:cxnSp>
          <p:cxnSp>
            <p:nvCxnSpPr>
              <p:cNvPr id="41" name="直接箭头连接符 40">
                <a:extLst>
                  <a:ext uri="{FF2B5EF4-FFF2-40B4-BE49-F238E27FC236}">
                    <a16:creationId xmlns:a16="http://schemas.microsoft.com/office/drawing/2014/main" id="{CD084B3C-3ED7-4DFA-95EE-4F0D0EBD6D66}"/>
                  </a:ext>
                </a:extLst>
              </p:cNvPr>
              <p:cNvCxnSpPr>
                <a:stCxn id="3" idx="2"/>
                <a:endCxn id="28" idx="0"/>
              </p:cNvCxnSpPr>
              <p:nvPr/>
            </p:nvCxnSpPr>
            <p:spPr>
              <a:xfrm flipH="1">
                <a:off x="7833447" y="3390460"/>
                <a:ext cx="15700" cy="1210605"/>
              </a:xfrm>
              <a:prstGeom prst="straightConnector1">
                <a:avLst/>
              </a:prstGeom>
              <a:ln w="12700">
                <a:solidFill>
                  <a:schemeClr val="bg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42" name="直接箭头连接符 41">
                <a:extLst>
                  <a:ext uri="{FF2B5EF4-FFF2-40B4-BE49-F238E27FC236}">
                    <a16:creationId xmlns:a16="http://schemas.microsoft.com/office/drawing/2014/main" id="{9232374B-EB27-476F-A6D1-2BE2C4A9E3BE}"/>
                  </a:ext>
                </a:extLst>
              </p:cNvPr>
              <p:cNvCxnSpPr>
                <a:cxnSpLocks/>
              </p:cNvCxnSpPr>
              <p:nvPr/>
            </p:nvCxnSpPr>
            <p:spPr>
              <a:xfrm>
                <a:off x="4702715" y="4781035"/>
                <a:ext cx="2925089" cy="0"/>
              </a:xfrm>
              <a:prstGeom prst="straightConnector1">
                <a:avLst/>
              </a:prstGeom>
              <a:ln w="12700">
                <a:solidFill>
                  <a:schemeClr val="bg1"/>
                </a:solidFill>
                <a:headEnd type="none" w="med" len="med"/>
                <a:tailEnd type="triangle" w="lg" len="lg"/>
              </a:ln>
            </p:spPr>
            <p:style>
              <a:lnRef idx="1">
                <a:schemeClr val="accent1"/>
              </a:lnRef>
              <a:fillRef idx="0">
                <a:schemeClr val="accent1"/>
              </a:fillRef>
              <a:effectRef idx="0">
                <a:schemeClr val="accent1"/>
              </a:effectRef>
              <a:fontRef idx="minor">
                <a:schemeClr val="tx1"/>
              </a:fontRef>
            </p:style>
          </p:cxnSp>
        </p:grpSp>
        <p:sp>
          <p:nvSpPr>
            <p:cNvPr id="45" name="矩形 44">
              <a:extLst>
                <a:ext uri="{FF2B5EF4-FFF2-40B4-BE49-F238E27FC236}">
                  <a16:creationId xmlns:a16="http://schemas.microsoft.com/office/drawing/2014/main" id="{5EFE0791-C57D-4CE5-B54A-5D81A07CD2A7}"/>
                </a:ext>
              </a:extLst>
            </p:cNvPr>
            <p:cNvSpPr/>
            <p:nvPr/>
          </p:nvSpPr>
          <p:spPr>
            <a:xfrm>
              <a:off x="5767885" y="2081308"/>
              <a:ext cx="4059802" cy="1563377"/>
            </a:xfrm>
            <a:prstGeom prst="rect">
              <a:avLst/>
            </a:prstGeom>
            <a:noFill/>
            <a:ln w="127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矩形 45">
              <a:extLst>
                <a:ext uri="{FF2B5EF4-FFF2-40B4-BE49-F238E27FC236}">
                  <a16:creationId xmlns:a16="http://schemas.microsoft.com/office/drawing/2014/main" id="{447E5504-064D-4EFB-A484-45F55F03E8EC}"/>
                </a:ext>
              </a:extLst>
            </p:cNvPr>
            <p:cNvSpPr/>
            <p:nvPr/>
          </p:nvSpPr>
          <p:spPr>
            <a:xfrm>
              <a:off x="7508871" y="1834565"/>
              <a:ext cx="2174437" cy="3122609"/>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7" name="矩形 46">
            <a:extLst>
              <a:ext uri="{FF2B5EF4-FFF2-40B4-BE49-F238E27FC236}">
                <a16:creationId xmlns:a16="http://schemas.microsoft.com/office/drawing/2014/main" id="{2B513F7F-0A9B-4A70-A01A-8C0E39C3B79E}"/>
              </a:ext>
            </a:extLst>
          </p:cNvPr>
          <p:cNvSpPr/>
          <p:nvPr/>
        </p:nvSpPr>
        <p:spPr>
          <a:xfrm>
            <a:off x="1858526" y="4884979"/>
            <a:ext cx="8791567" cy="1135054"/>
          </a:xfrm>
          <a:prstGeom prst="rect">
            <a:avLst/>
          </a:prstGeom>
        </p:spPr>
        <p:txBody>
          <a:bodyPr wrap="square">
            <a:spAutoFit/>
          </a:bodyPr>
          <a:lstStyle/>
          <a:p>
            <a:pPr algn="ctr">
              <a:lnSpc>
                <a:spcPct val="15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bg1"/>
                </a:solidFill>
                <a:effectLst>
                  <a:outerShdw blurRad="38100" dist="38100" dir="2700000" algn="tl">
                    <a:srgbClr val="000000">
                      <a:alpha val="43137"/>
                    </a:srgbClr>
                  </a:outerShdw>
                </a:effectLst>
                <a:cs typeface="+mn-ea"/>
                <a:sym typeface="+mn-lt"/>
              </a:rPr>
              <a:t>人的不安全行为和物的不安全状态的形成过程中，</a:t>
            </a:r>
          </a:p>
          <a:p>
            <a:pPr algn="ctr">
              <a:lnSpc>
                <a:spcPct val="15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bg1"/>
                </a:solidFill>
                <a:effectLst>
                  <a:outerShdw blurRad="38100" dist="38100" dir="2700000" algn="tl">
                    <a:srgbClr val="000000">
                      <a:alpha val="43137"/>
                    </a:srgbClr>
                  </a:outerShdw>
                </a:effectLst>
                <a:cs typeface="+mn-ea"/>
                <a:sym typeface="+mn-lt"/>
              </a:rPr>
              <a:t>一旦发生时间和空间运动轨迹交叉，就会造成事故。</a:t>
            </a:r>
          </a:p>
        </p:txBody>
      </p:sp>
      <p:grpSp>
        <p:nvGrpSpPr>
          <p:cNvPr id="37" name="组合 36">
            <a:extLst>
              <a:ext uri="{FF2B5EF4-FFF2-40B4-BE49-F238E27FC236}">
                <a16:creationId xmlns:a16="http://schemas.microsoft.com/office/drawing/2014/main" id="{56583E30-FA3B-4CE6-B2D0-2CC81A38F2E1}"/>
              </a:ext>
            </a:extLst>
          </p:cNvPr>
          <p:cNvGrpSpPr/>
          <p:nvPr/>
        </p:nvGrpSpPr>
        <p:grpSpPr>
          <a:xfrm>
            <a:off x="-125456" y="-34628"/>
            <a:ext cx="3859832" cy="879734"/>
            <a:chOff x="-125456" y="-34628"/>
            <a:chExt cx="3859832" cy="879734"/>
          </a:xfrm>
        </p:grpSpPr>
        <p:grpSp>
          <p:nvGrpSpPr>
            <p:cNvPr id="39" name="组合 38">
              <a:extLst>
                <a:ext uri="{FF2B5EF4-FFF2-40B4-BE49-F238E27FC236}">
                  <a16:creationId xmlns:a16="http://schemas.microsoft.com/office/drawing/2014/main" id="{3E74D3AD-31A0-4BD1-B629-BA3BC15DA8B6}"/>
                </a:ext>
              </a:extLst>
            </p:cNvPr>
            <p:cNvGrpSpPr/>
            <p:nvPr/>
          </p:nvGrpSpPr>
          <p:grpSpPr>
            <a:xfrm>
              <a:off x="0" y="166370"/>
              <a:ext cx="3734376" cy="475074"/>
              <a:chOff x="0" y="166370"/>
              <a:chExt cx="3734376" cy="475074"/>
            </a:xfrm>
          </p:grpSpPr>
          <p:sp>
            <p:nvSpPr>
              <p:cNvPr id="43" name="圆角矩形 2">
                <a:extLst>
                  <a:ext uri="{FF2B5EF4-FFF2-40B4-BE49-F238E27FC236}">
                    <a16:creationId xmlns:a16="http://schemas.microsoft.com/office/drawing/2014/main" id="{8BD1EC96-1EEB-47F5-8D91-AF99169C548D}"/>
                  </a:ext>
                </a:extLst>
              </p:cNvPr>
              <p:cNvSpPr/>
              <p:nvPr/>
            </p:nvSpPr>
            <p:spPr>
              <a:xfrm>
                <a:off x="0" y="169035"/>
                <a:ext cx="2786743"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1" name="矩形 50">
                <a:extLst>
                  <a:ext uri="{FF2B5EF4-FFF2-40B4-BE49-F238E27FC236}">
                    <a16:creationId xmlns:a16="http://schemas.microsoft.com/office/drawing/2014/main" id="{FFBA521B-7A5E-4702-80B7-BDE02D268B6C}"/>
                  </a:ext>
                </a:extLst>
              </p:cNvPr>
              <p:cNvSpPr/>
              <p:nvPr/>
            </p:nvSpPr>
            <p:spPr>
              <a:xfrm>
                <a:off x="540800" y="166370"/>
                <a:ext cx="3193576"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事故致因理论</a:t>
                </a:r>
              </a:p>
            </p:txBody>
          </p:sp>
        </p:grpSp>
        <p:pic>
          <p:nvPicPr>
            <p:cNvPr id="40" name="图片 39">
              <a:extLst>
                <a:ext uri="{FF2B5EF4-FFF2-40B4-BE49-F238E27FC236}">
                  <a16:creationId xmlns:a16="http://schemas.microsoft.com/office/drawing/2014/main" id="{76539449-27A0-4C18-8505-8FE971A9CDE2}"/>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grpSp>
        <p:nvGrpSpPr>
          <p:cNvPr id="49" name="组合 48">
            <a:extLst>
              <a:ext uri="{FF2B5EF4-FFF2-40B4-BE49-F238E27FC236}">
                <a16:creationId xmlns:a16="http://schemas.microsoft.com/office/drawing/2014/main" id="{EC004076-F0A5-401F-B361-345318AC76CF}"/>
              </a:ext>
            </a:extLst>
          </p:cNvPr>
          <p:cNvGrpSpPr/>
          <p:nvPr/>
        </p:nvGrpSpPr>
        <p:grpSpPr>
          <a:xfrm>
            <a:off x="204900" y="651715"/>
            <a:ext cx="3196140" cy="1036638"/>
            <a:chOff x="1804988" y="1620839"/>
            <a:chExt cx="3196140" cy="1036638"/>
          </a:xfrm>
          <a:effectLst>
            <a:outerShdw blurRad="50800" dist="38100" dir="2700000" algn="tl" rotWithShape="0">
              <a:prstClr val="black">
                <a:alpha val="40000"/>
              </a:prstClr>
            </a:outerShdw>
          </a:effectLst>
        </p:grpSpPr>
        <p:grpSp>
          <p:nvGrpSpPr>
            <p:cNvPr id="50" name="Group 4">
              <a:extLst>
                <a:ext uri="{FF2B5EF4-FFF2-40B4-BE49-F238E27FC236}">
                  <a16:creationId xmlns:a16="http://schemas.microsoft.com/office/drawing/2014/main" id="{D737E71D-4DDF-4D0A-B15D-A6626AA7ACC5}"/>
                </a:ext>
              </a:extLst>
            </p:cNvPr>
            <p:cNvGrpSpPr>
              <a:grpSpLocks noChangeAspect="1"/>
            </p:cNvGrpSpPr>
            <p:nvPr/>
          </p:nvGrpSpPr>
          <p:grpSpPr bwMode="auto">
            <a:xfrm>
              <a:off x="1804988" y="1620839"/>
              <a:ext cx="3046414" cy="1036638"/>
              <a:chOff x="1137" y="1021"/>
              <a:chExt cx="1919" cy="653"/>
            </a:xfrm>
          </p:grpSpPr>
          <p:sp>
            <p:nvSpPr>
              <p:cNvPr id="53" name="AutoShape 3">
                <a:extLst>
                  <a:ext uri="{FF2B5EF4-FFF2-40B4-BE49-F238E27FC236}">
                    <a16:creationId xmlns:a16="http://schemas.microsoft.com/office/drawing/2014/main" id="{899DD250-F405-489A-BC43-7B4822A27632}"/>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Freeform 20">
                <a:extLst>
                  <a:ext uri="{FF2B5EF4-FFF2-40B4-BE49-F238E27FC236}">
                    <a16:creationId xmlns:a16="http://schemas.microsoft.com/office/drawing/2014/main" id="{473A1002-42E6-429A-8433-951E1A249DEC}"/>
                  </a:ext>
                </a:extLst>
              </p:cNvPr>
              <p:cNvSpPr>
                <a:spLocks/>
              </p:cNvSpPr>
              <p:nvPr/>
            </p:nvSpPr>
            <p:spPr bwMode="auto">
              <a:xfrm>
                <a:off x="1185" y="1113"/>
                <a:ext cx="29" cy="561"/>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 name="Rectangle 21">
                <a:extLst>
                  <a:ext uri="{FF2B5EF4-FFF2-40B4-BE49-F238E27FC236}">
                    <a16:creationId xmlns:a16="http://schemas.microsoft.com/office/drawing/2014/main" id="{8EDD1E1A-78D1-4BC1-BEA1-9234543B103C}"/>
                  </a:ext>
                </a:extLst>
              </p:cNvPr>
              <p:cNvSpPr>
                <a:spLocks noChangeArrowheads="1"/>
              </p:cNvSpPr>
              <p:nvPr/>
            </p:nvSpPr>
            <p:spPr bwMode="auto">
              <a:xfrm>
                <a:off x="1137" y="1210"/>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 name="Freeform 23">
                <a:extLst>
                  <a:ext uri="{FF2B5EF4-FFF2-40B4-BE49-F238E27FC236}">
                    <a16:creationId xmlns:a16="http://schemas.microsoft.com/office/drawing/2014/main" id="{A647E407-EDDC-4F65-88F8-29970C134187}"/>
                  </a:ext>
                </a:extLst>
              </p:cNvPr>
              <p:cNvSpPr>
                <a:spLocks/>
              </p:cNvSpPr>
              <p:nvPr/>
            </p:nvSpPr>
            <p:spPr bwMode="auto">
              <a:xfrm flipV="1">
                <a:off x="1160" y="1475"/>
                <a:ext cx="1896"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52" name="矩形 51">
              <a:extLst>
                <a:ext uri="{FF2B5EF4-FFF2-40B4-BE49-F238E27FC236}">
                  <a16:creationId xmlns:a16="http://schemas.microsoft.com/office/drawing/2014/main" id="{8D024F90-2880-4FEA-9779-811A324E2D54}"/>
                </a:ext>
              </a:extLst>
            </p:cNvPr>
            <p:cNvSpPr/>
            <p:nvPr/>
          </p:nvSpPr>
          <p:spPr>
            <a:xfrm>
              <a:off x="2046473" y="1844360"/>
              <a:ext cx="2954655"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事故的轨迹交叉理论</a:t>
              </a:r>
            </a:p>
          </p:txBody>
        </p:sp>
      </p:grpSp>
    </p:spTree>
    <p:extLst>
      <p:ext uri="{BB962C8B-B14F-4D97-AF65-F5344CB8AC3E}">
        <p14:creationId xmlns:p14="http://schemas.microsoft.com/office/powerpoint/2010/main" val="42345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0-#ppt_w/2"/>
                                          </p:val>
                                        </p:tav>
                                        <p:tav tm="100000">
                                          <p:val>
                                            <p:strVal val="#ppt_x"/>
                                          </p:val>
                                        </p:tav>
                                      </p:tavLst>
                                    </p:anim>
                                    <p:anim calcmode="lin" valueType="num">
                                      <p:cBhvr additive="base">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additive="base">
                                        <p:cTn id="12" dur="500" fill="hold"/>
                                        <p:tgtEl>
                                          <p:spTgt spid="49"/>
                                        </p:tgtEl>
                                        <p:attrNameLst>
                                          <p:attrName>ppt_x</p:attrName>
                                        </p:attrNameLst>
                                      </p:cBhvr>
                                      <p:tavLst>
                                        <p:tav tm="0">
                                          <p:val>
                                            <p:strVal val="0-#ppt_w/2"/>
                                          </p:val>
                                        </p:tav>
                                        <p:tav tm="100000">
                                          <p:val>
                                            <p:strVal val="#ppt_x"/>
                                          </p:val>
                                        </p:tav>
                                      </p:tavLst>
                                    </p:anim>
                                    <p:anim calcmode="lin" valueType="num">
                                      <p:cBhvr additive="base">
                                        <p:cTn id="13" dur="500" fill="hold"/>
                                        <p:tgtEl>
                                          <p:spTgt spid="4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0-#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48"/>
                                        </p:tgtEl>
                                        <p:attrNameLst>
                                          <p:attrName>style.visibility</p:attrName>
                                        </p:attrNameLst>
                                      </p:cBhvr>
                                      <p:to>
                                        <p:strVal val="visible"/>
                                      </p:to>
                                    </p:set>
                                    <p:anim calcmode="lin" valueType="num">
                                      <p:cBhvr additive="base">
                                        <p:cTn id="21" dur="500" fill="hold"/>
                                        <p:tgtEl>
                                          <p:spTgt spid="48"/>
                                        </p:tgtEl>
                                        <p:attrNameLst>
                                          <p:attrName>ppt_x</p:attrName>
                                        </p:attrNameLst>
                                      </p:cBhvr>
                                      <p:tavLst>
                                        <p:tav tm="0">
                                          <p:val>
                                            <p:strVal val="0-#ppt_w/2"/>
                                          </p:val>
                                        </p:tav>
                                        <p:tav tm="100000">
                                          <p:val>
                                            <p:strVal val="#ppt_x"/>
                                          </p:val>
                                        </p:tav>
                                      </p:tavLst>
                                    </p:anim>
                                    <p:anim calcmode="lin" valueType="num">
                                      <p:cBhvr additive="base">
                                        <p:cTn id="22" dur="500" fill="hold"/>
                                        <p:tgtEl>
                                          <p:spTgt spid="48"/>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3" presetClass="entr" presetSubtype="288" fill="hold" grpId="0" nodeType="after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p:cTn id="26" dur="500" fill="hold"/>
                                        <p:tgtEl>
                                          <p:spTgt spid="47"/>
                                        </p:tgtEl>
                                        <p:attrNameLst>
                                          <p:attrName>ppt_w</p:attrName>
                                        </p:attrNameLst>
                                      </p:cBhvr>
                                      <p:tavLst>
                                        <p:tav tm="0">
                                          <p:val>
                                            <p:strVal val="4/3*#ppt_w"/>
                                          </p:val>
                                        </p:tav>
                                        <p:tav tm="100000">
                                          <p:val>
                                            <p:strVal val="#ppt_w"/>
                                          </p:val>
                                        </p:tav>
                                      </p:tavLst>
                                    </p:anim>
                                    <p:anim calcmode="lin" valueType="num">
                                      <p:cBhvr>
                                        <p:cTn id="27" dur="500" fill="hold"/>
                                        <p:tgtEl>
                                          <p:spTgt spid="47"/>
                                        </p:tgtEl>
                                        <p:attrNameLst>
                                          <p:attrName>ppt_h</p:attrName>
                                        </p:attrNameLst>
                                      </p:cBhvr>
                                      <p:tavLst>
                                        <p:tav tm="0">
                                          <p:val>
                                            <p:strVal val="4/3*#ppt_h"/>
                                          </p:val>
                                        </p:tav>
                                        <p:tav tm="100000">
                                          <p:val>
                                            <p:strVal val="#ppt_h"/>
                                          </p:val>
                                        </p:tav>
                                      </p:tavLst>
                                    </p:anim>
                                  </p:childTnLst>
                                </p:cTn>
                              </p:par>
                            </p:childTnLst>
                          </p:cTn>
                        </p:par>
                        <p:par>
                          <p:cTn id="28" fill="hold">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4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sp>
        <p:nvSpPr>
          <p:cNvPr id="14" name="Rectangle 2">
            <a:extLst>
              <a:ext uri="{FF2B5EF4-FFF2-40B4-BE49-F238E27FC236}">
                <a16:creationId xmlns:a16="http://schemas.microsoft.com/office/drawing/2014/main" id="{076D198D-8C14-4C8A-B853-AA8AF71C085A}"/>
              </a:ext>
            </a:extLst>
          </p:cNvPr>
          <p:cNvSpPr>
            <a:spLocks noChangeArrowheads="1"/>
          </p:cNvSpPr>
          <p:nvPr/>
        </p:nvSpPr>
        <p:spPr bwMode="auto">
          <a:xfrm>
            <a:off x="593257" y="2077122"/>
            <a:ext cx="4596263" cy="3187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920" tIns="60960" rIns="121920" bIns="60960" numCol="1" anchor="ctr" anchorCtr="0" compatLnSpc="1">
            <a:prstTxWarp prst="textNoShape">
              <a:avLst/>
            </a:prstTxWarp>
            <a:spAutoFit/>
          </a:bodyPr>
          <a:lstStyle/>
          <a:p>
            <a:pPr defTabSz="1219170" eaLnBrk="0" fontAlgn="base" hangingPunct="0">
              <a:lnSpc>
                <a:spcPct val="120000"/>
              </a:lnSpc>
              <a:spcBef>
                <a:spcPct val="0"/>
              </a:spcBef>
              <a:spcAft>
                <a:spcPct val="0"/>
              </a:spcAft>
            </a:pPr>
            <a:r>
              <a:rPr lang="zh-CN" altLang="en-US" sz="2400" dirty="0">
                <a:solidFill>
                  <a:schemeClr val="bg1"/>
                </a:solidFill>
                <a:effectLst>
                  <a:outerShdw blurRad="38100" dist="38100" dir="2700000" algn="tl">
                    <a:srgbClr val="000000">
                      <a:alpha val="43137"/>
                    </a:srgbClr>
                  </a:outerShdw>
                </a:effectLst>
                <a:cs typeface="+mn-ea"/>
                <a:sym typeface="+mn-lt"/>
              </a:rPr>
              <a:t>科学技术进步，设备、工艺、产品越来越复杂。美国在研制洲际导弹的过程中开始了</a:t>
            </a:r>
            <a:r>
              <a:rPr lang="zh-CN" altLang="en-US" sz="2400" dirty="0">
                <a:solidFill>
                  <a:srgbClr val="FFFF00"/>
                </a:solidFill>
                <a:effectLst>
                  <a:outerShdw blurRad="38100" dist="38100" dir="2700000" algn="tl">
                    <a:srgbClr val="000000">
                      <a:alpha val="43137"/>
                    </a:srgbClr>
                  </a:outerShdw>
                </a:effectLst>
                <a:cs typeface="+mn-ea"/>
                <a:sym typeface="+mn-lt"/>
              </a:rPr>
              <a:t>系统安全理论的研究</a:t>
            </a:r>
            <a:r>
              <a:rPr lang="zh-CN" altLang="en-US" sz="2400" dirty="0">
                <a:solidFill>
                  <a:schemeClr val="bg1"/>
                </a:solidFill>
                <a:effectLst>
                  <a:outerShdw blurRad="38100" dist="38100" dir="2700000" algn="tl">
                    <a:srgbClr val="000000">
                      <a:alpha val="43137"/>
                    </a:srgbClr>
                  </a:outerShdw>
                </a:effectLst>
                <a:cs typeface="+mn-ea"/>
                <a:sym typeface="+mn-lt"/>
              </a:rPr>
              <a:t>，研究如何把</a:t>
            </a:r>
            <a:r>
              <a:rPr lang="zh-CN" altLang="en-US" sz="2400" dirty="0">
                <a:solidFill>
                  <a:srgbClr val="FFFF00"/>
                </a:solidFill>
                <a:effectLst>
                  <a:outerShdw blurRad="38100" dist="38100" dir="2700000" algn="tl">
                    <a:srgbClr val="000000">
                      <a:alpha val="43137"/>
                    </a:srgbClr>
                  </a:outerShdw>
                </a:effectLst>
                <a:cs typeface="+mn-ea"/>
                <a:sym typeface="+mn-lt"/>
              </a:rPr>
              <a:t>事故隐患</a:t>
            </a:r>
            <a:r>
              <a:rPr lang="zh-CN" altLang="en-US" sz="2400" dirty="0">
                <a:solidFill>
                  <a:schemeClr val="bg1"/>
                </a:solidFill>
                <a:effectLst>
                  <a:outerShdw blurRad="38100" dist="38100" dir="2700000" algn="tl">
                    <a:srgbClr val="000000">
                      <a:alpha val="43137"/>
                    </a:srgbClr>
                  </a:outerShdw>
                </a:effectLst>
                <a:cs typeface="+mn-ea"/>
                <a:sym typeface="+mn-lt"/>
              </a:rPr>
              <a:t>消灭在产品的</a:t>
            </a:r>
            <a:r>
              <a:rPr lang="zh-CN" altLang="en-US" sz="2400" dirty="0">
                <a:solidFill>
                  <a:srgbClr val="FFFF00"/>
                </a:solidFill>
                <a:effectLst>
                  <a:outerShdw blurRad="38100" dist="38100" dir="2700000" algn="tl">
                    <a:srgbClr val="000000">
                      <a:alpha val="43137"/>
                    </a:srgbClr>
                  </a:outerShdw>
                </a:effectLst>
                <a:cs typeface="+mn-ea"/>
                <a:sym typeface="+mn-lt"/>
              </a:rPr>
              <a:t>设计和研究</a:t>
            </a:r>
            <a:r>
              <a:rPr lang="zh-CN" altLang="en-US" sz="2400" dirty="0">
                <a:solidFill>
                  <a:schemeClr val="bg1"/>
                </a:solidFill>
                <a:effectLst>
                  <a:outerShdw blurRad="38100" dist="38100" dir="2700000" algn="tl">
                    <a:srgbClr val="000000">
                      <a:alpha val="43137"/>
                    </a:srgbClr>
                  </a:outerShdw>
                </a:effectLst>
                <a:cs typeface="+mn-ea"/>
                <a:sym typeface="+mn-lt"/>
              </a:rPr>
              <a:t>之中，把安全工作推进到一个新的阶段。</a:t>
            </a:r>
          </a:p>
        </p:txBody>
      </p:sp>
      <p:sp>
        <p:nvSpPr>
          <p:cNvPr id="25" name="圆角矩形 2">
            <a:extLst>
              <a:ext uri="{FF2B5EF4-FFF2-40B4-BE49-F238E27FC236}">
                <a16:creationId xmlns:a16="http://schemas.microsoft.com/office/drawing/2014/main" id="{4BCAC6A9-1768-4D74-ACE2-9B0D3C41A4D5}"/>
              </a:ext>
            </a:extLst>
          </p:cNvPr>
          <p:cNvSpPr/>
          <p:nvPr/>
        </p:nvSpPr>
        <p:spPr>
          <a:xfrm>
            <a:off x="8180707" y="2029337"/>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26" name="圆角矩形 3">
            <a:extLst>
              <a:ext uri="{FF2B5EF4-FFF2-40B4-BE49-F238E27FC236}">
                <a16:creationId xmlns:a16="http://schemas.microsoft.com/office/drawing/2014/main" id="{5AF320DD-BE1C-4A3C-8E19-DF6AEC74C81C}"/>
              </a:ext>
            </a:extLst>
          </p:cNvPr>
          <p:cNvSpPr/>
          <p:nvPr/>
        </p:nvSpPr>
        <p:spPr>
          <a:xfrm>
            <a:off x="9634552" y="4915417"/>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27" name="圆角矩形 4">
            <a:extLst>
              <a:ext uri="{FF2B5EF4-FFF2-40B4-BE49-F238E27FC236}">
                <a16:creationId xmlns:a16="http://schemas.microsoft.com/office/drawing/2014/main" id="{C5E20620-5870-4061-8185-7548B9BCD543}"/>
              </a:ext>
            </a:extLst>
          </p:cNvPr>
          <p:cNvSpPr/>
          <p:nvPr/>
        </p:nvSpPr>
        <p:spPr>
          <a:xfrm>
            <a:off x="6514432" y="882845"/>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5400">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28" name="圆角矩形 5">
            <a:extLst>
              <a:ext uri="{FF2B5EF4-FFF2-40B4-BE49-F238E27FC236}">
                <a16:creationId xmlns:a16="http://schemas.microsoft.com/office/drawing/2014/main" id="{AA2526A2-F30B-409A-A0BA-7D67857A9D0F}"/>
              </a:ext>
            </a:extLst>
          </p:cNvPr>
          <p:cNvSpPr/>
          <p:nvPr/>
        </p:nvSpPr>
        <p:spPr>
          <a:xfrm>
            <a:off x="10571889" y="4196823"/>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5400">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29" name="圆角矩形 6">
            <a:extLst>
              <a:ext uri="{FF2B5EF4-FFF2-40B4-BE49-F238E27FC236}">
                <a16:creationId xmlns:a16="http://schemas.microsoft.com/office/drawing/2014/main" id="{85447B18-BA62-4C9F-A00B-C30FE6012CDC}"/>
              </a:ext>
            </a:extLst>
          </p:cNvPr>
          <p:cNvSpPr/>
          <p:nvPr/>
        </p:nvSpPr>
        <p:spPr>
          <a:xfrm>
            <a:off x="6211503" y="1879307"/>
            <a:ext cx="1042204" cy="1061692"/>
          </a:xfrm>
          <a:prstGeom prst="roundRect">
            <a:avLst>
              <a:gd name="adj" fmla="val 7843"/>
            </a:avLst>
          </a:prstGeom>
          <a:gradFill>
            <a:gsLst>
              <a:gs pos="100000">
                <a:schemeClr val="bg1">
                  <a:lumMod val="95000"/>
                </a:schemeClr>
              </a:gs>
              <a:gs pos="0">
                <a:schemeClr val="bg1">
                  <a:lumMod val="85000"/>
                </a:schemeClr>
              </a:gs>
            </a:gsLst>
            <a:lin ang="2700000" scaled="1"/>
          </a:gradFill>
          <a:ln w="25400">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0" name="圆角矩形 7">
            <a:extLst>
              <a:ext uri="{FF2B5EF4-FFF2-40B4-BE49-F238E27FC236}">
                <a16:creationId xmlns:a16="http://schemas.microsoft.com/office/drawing/2014/main" id="{C5E71123-AF5F-4507-9A85-B24D087AADD2}"/>
              </a:ext>
            </a:extLst>
          </p:cNvPr>
          <p:cNvSpPr/>
          <p:nvPr/>
        </p:nvSpPr>
        <p:spPr>
          <a:xfrm>
            <a:off x="5469198" y="2775305"/>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5400">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1" name="圆角矩形 12">
            <a:extLst>
              <a:ext uri="{FF2B5EF4-FFF2-40B4-BE49-F238E27FC236}">
                <a16:creationId xmlns:a16="http://schemas.microsoft.com/office/drawing/2014/main" id="{7EB5C4FB-0450-45F1-A484-AFB1E4128038}"/>
              </a:ext>
            </a:extLst>
          </p:cNvPr>
          <p:cNvSpPr/>
          <p:nvPr/>
        </p:nvSpPr>
        <p:spPr>
          <a:xfrm>
            <a:off x="6059801" y="1567675"/>
            <a:ext cx="454631" cy="486059"/>
          </a:xfrm>
          <a:prstGeom prst="roundRect">
            <a:avLst>
              <a:gd name="adj" fmla="val 7843"/>
            </a:avLst>
          </a:prstGeom>
          <a:solidFill>
            <a:srgbClr val="3DA4C3"/>
          </a:solidFill>
          <a:ln w="28575">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2" name="圆角矩形 13">
            <a:extLst>
              <a:ext uri="{FF2B5EF4-FFF2-40B4-BE49-F238E27FC236}">
                <a16:creationId xmlns:a16="http://schemas.microsoft.com/office/drawing/2014/main" id="{78FEBACD-18C6-47EE-B47C-6FF461CDF073}"/>
              </a:ext>
            </a:extLst>
          </p:cNvPr>
          <p:cNvSpPr/>
          <p:nvPr/>
        </p:nvSpPr>
        <p:spPr>
          <a:xfrm>
            <a:off x="8538550" y="1355741"/>
            <a:ext cx="454631" cy="486059"/>
          </a:xfrm>
          <a:prstGeom prst="roundRect">
            <a:avLst>
              <a:gd name="adj" fmla="val 7843"/>
            </a:avLst>
          </a:prstGeom>
          <a:solidFill>
            <a:srgbClr val="3DA4C3"/>
          </a:solidFill>
          <a:ln w="28575">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3" name="圆角矩形 14">
            <a:extLst>
              <a:ext uri="{FF2B5EF4-FFF2-40B4-BE49-F238E27FC236}">
                <a16:creationId xmlns:a16="http://schemas.microsoft.com/office/drawing/2014/main" id="{B6559E5B-5998-4CCE-9E3C-E961FB4F87FC}"/>
              </a:ext>
            </a:extLst>
          </p:cNvPr>
          <p:cNvSpPr/>
          <p:nvPr/>
        </p:nvSpPr>
        <p:spPr>
          <a:xfrm>
            <a:off x="6732604" y="1107101"/>
            <a:ext cx="454631" cy="486059"/>
          </a:xfrm>
          <a:prstGeom prst="roundRect">
            <a:avLst>
              <a:gd name="adj" fmla="val 7843"/>
            </a:avLst>
          </a:prstGeom>
          <a:solidFill>
            <a:schemeClr val="accent3"/>
          </a:solidFill>
          <a:ln w="254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4" name="圆角矩形 15">
            <a:extLst>
              <a:ext uri="{FF2B5EF4-FFF2-40B4-BE49-F238E27FC236}">
                <a16:creationId xmlns:a16="http://schemas.microsoft.com/office/drawing/2014/main" id="{D5A918C9-7573-4931-A161-C45A7AA238C3}"/>
              </a:ext>
            </a:extLst>
          </p:cNvPr>
          <p:cNvSpPr/>
          <p:nvPr/>
        </p:nvSpPr>
        <p:spPr>
          <a:xfrm>
            <a:off x="10117258" y="5264950"/>
            <a:ext cx="454631" cy="486059"/>
          </a:xfrm>
          <a:prstGeom prst="roundRect">
            <a:avLst>
              <a:gd name="adj" fmla="val 7843"/>
            </a:avLst>
          </a:prstGeom>
          <a:solidFill>
            <a:srgbClr val="3DA4C3"/>
          </a:solidFill>
          <a:ln w="28575">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5" name="标题 1">
            <a:extLst>
              <a:ext uri="{FF2B5EF4-FFF2-40B4-BE49-F238E27FC236}">
                <a16:creationId xmlns:a16="http://schemas.microsoft.com/office/drawing/2014/main" id="{4894E325-A034-4DE1-8672-155C376B6289}"/>
              </a:ext>
            </a:extLst>
          </p:cNvPr>
          <p:cNvSpPr txBox="1">
            <a:spLocks/>
          </p:cNvSpPr>
          <p:nvPr/>
        </p:nvSpPr>
        <p:spPr>
          <a:xfrm>
            <a:off x="624621" y="1350130"/>
            <a:ext cx="5562991" cy="8960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CN" sz="2400" b="1" dirty="0">
                <a:solidFill>
                  <a:srgbClr val="FFFF00"/>
                </a:solidFill>
                <a:effectLst>
                  <a:outerShdw blurRad="38100" dist="38100" dir="2700000" algn="tl">
                    <a:srgbClr val="000000">
                      <a:alpha val="43137"/>
                    </a:srgbClr>
                  </a:outerShdw>
                </a:effectLst>
                <a:latin typeface="+mn-lt"/>
                <a:ea typeface="+mn-ea"/>
                <a:cs typeface="+mn-ea"/>
                <a:sym typeface="+mn-lt"/>
              </a:rPr>
              <a:t>20</a:t>
            </a:r>
            <a:r>
              <a:rPr lang="zh-CN" altLang="en-US" sz="2400" b="1" dirty="0">
                <a:solidFill>
                  <a:srgbClr val="FFFF00"/>
                </a:solidFill>
                <a:effectLst>
                  <a:outerShdw blurRad="38100" dist="38100" dir="2700000" algn="tl">
                    <a:srgbClr val="000000">
                      <a:alpha val="43137"/>
                    </a:srgbClr>
                  </a:outerShdw>
                </a:effectLst>
                <a:latin typeface="+mn-lt"/>
                <a:ea typeface="+mn-ea"/>
                <a:cs typeface="+mn-ea"/>
                <a:sym typeface="+mn-lt"/>
              </a:rPr>
              <a:t>世纪</a:t>
            </a:r>
            <a:r>
              <a:rPr lang="en-US" altLang="zh-CN" sz="2400" b="1" dirty="0">
                <a:solidFill>
                  <a:srgbClr val="FFFF00"/>
                </a:solidFill>
                <a:effectLst>
                  <a:outerShdw blurRad="38100" dist="38100" dir="2700000" algn="tl">
                    <a:srgbClr val="000000">
                      <a:alpha val="43137"/>
                    </a:srgbClr>
                  </a:outerShdw>
                </a:effectLst>
                <a:latin typeface="+mn-lt"/>
                <a:ea typeface="+mn-ea"/>
                <a:cs typeface="+mn-ea"/>
                <a:sym typeface="+mn-lt"/>
              </a:rPr>
              <a:t>50</a:t>
            </a:r>
            <a:r>
              <a:rPr lang="zh-CN" altLang="en-US" sz="2400" b="1" dirty="0">
                <a:solidFill>
                  <a:srgbClr val="FFFF00"/>
                </a:solidFill>
                <a:effectLst>
                  <a:outerShdw blurRad="38100" dist="38100" dir="2700000" algn="tl">
                    <a:srgbClr val="000000">
                      <a:alpha val="43137"/>
                    </a:srgbClr>
                  </a:outerShdw>
                </a:effectLst>
                <a:latin typeface="+mn-lt"/>
                <a:ea typeface="+mn-ea"/>
                <a:cs typeface="+mn-ea"/>
                <a:sym typeface="+mn-lt"/>
              </a:rPr>
              <a:t>年代</a:t>
            </a:r>
            <a:r>
              <a:rPr lang="en-US" altLang="zh-CN" sz="2400" b="1" dirty="0">
                <a:solidFill>
                  <a:srgbClr val="FFFF00"/>
                </a:solidFill>
                <a:effectLst>
                  <a:outerShdw blurRad="38100" dist="38100" dir="2700000" algn="tl">
                    <a:srgbClr val="000000">
                      <a:alpha val="43137"/>
                    </a:srgbClr>
                  </a:outerShdw>
                </a:effectLst>
                <a:latin typeface="+mn-lt"/>
                <a:ea typeface="+mn-ea"/>
                <a:cs typeface="+mn-ea"/>
                <a:sym typeface="+mn-lt"/>
              </a:rPr>
              <a:t>——</a:t>
            </a:r>
            <a:r>
              <a:rPr lang="zh-CN" altLang="en-US" sz="2400" b="1" dirty="0">
                <a:solidFill>
                  <a:srgbClr val="FFFF00"/>
                </a:solidFill>
                <a:effectLst>
                  <a:outerShdw blurRad="38100" dist="38100" dir="2700000" algn="tl">
                    <a:srgbClr val="000000">
                      <a:alpha val="43137"/>
                    </a:srgbClr>
                  </a:outerShdw>
                </a:effectLst>
                <a:latin typeface="+mn-lt"/>
                <a:ea typeface="+mn-ea"/>
                <a:cs typeface="+mn-ea"/>
                <a:sym typeface="+mn-lt"/>
              </a:rPr>
              <a:t>产生系统安全理念</a:t>
            </a:r>
          </a:p>
        </p:txBody>
      </p:sp>
      <p:grpSp>
        <p:nvGrpSpPr>
          <p:cNvPr id="2" name="组合 1">
            <a:extLst>
              <a:ext uri="{FF2B5EF4-FFF2-40B4-BE49-F238E27FC236}">
                <a16:creationId xmlns:a16="http://schemas.microsoft.com/office/drawing/2014/main" id="{5C523692-E217-4D3B-99E0-60A6EC85D7FA}"/>
              </a:ext>
            </a:extLst>
          </p:cNvPr>
          <p:cNvGrpSpPr/>
          <p:nvPr/>
        </p:nvGrpSpPr>
        <p:grpSpPr>
          <a:xfrm>
            <a:off x="6742081" y="1802890"/>
            <a:ext cx="3638745" cy="3252220"/>
            <a:chOff x="6488235" y="1802890"/>
            <a:chExt cx="3638745" cy="3252220"/>
          </a:xfrm>
        </p:grpSpPr>
        <p:grpSp>
          <p:nvGrpSpPr>
            <p:cNvPr id="55" name="组合 54">
              <a:extLst>
                <a:ext uri="{FF2B5EF4-FFF2-40B4-BE49-F238E27FC236}">
                  <a16:creationId xmlns:a16="http://schemas.microsoft.com/office/drawing/2014/main" id="{9000C6B5-E3AC-4411-A3B7-019CE908FEB9}"/>
                </a:ext>
              </a:extLst>
            </p:cNvPr>
            <p:cNvGrpSpPr/>
            <p:nvPr/>
          </p:nvGrpSpPr>
          <p:grpSpPr>
            <a:xfrm>
              <a:off x="6488235" y="1802890"/>
              <a:ext cx="3638745" cy="3252220"/>
              <a:chOff x="6496115" y="2000617"/>
              <a:chExt cx="2818048" cy="3012856"/>
            </a:xfrm>
          </p:grpSpPr>
          <p:grpSp>
            <p:nvGrpSpPr>
              <p:cNvPr id="41" name="组合 40">
                <a:extLst>
                  <a:ext uri="{FF2B5EF4-FFF2-40B4-BE49-F238E27FC236}">
                    <a16:creationId xmlns:a16="http://schemas.microsoft.com/office/drawing/2014/main" id="{879905B3-EA5D-4884-B364-5C44E6096A76}"/>
                  </a:ext>
                </a:extLst>
              </p:cNvPr>
              <p:cNvGrpSpPr/>
              <p:nvPr/>
            </p:nvGrpSpPr>
            <p:grpSpPr>
              <a:xfrm>
                <a:off x="6496115" y="2000617"/>
                <a:ext cx="2818048" cy="3012856"/>
                <a:chOff x="2703419" y="2455080"/>
                <a:chExt cx="1941430" cy="2076396"/>
              </a:xfrm>
            </p:grpSpPr>
            <p:sp>
              <p:nvSpPr>
                <p:cNvPr id="42" name="圆角矩形 9">
                  <a:extLst>
                    <a:ext uri="{FF2B5EF4-FFF2-40B4-BE49-F238E27FC236}">
                      <a16:creationId xmlns:a16="http://schemas.microsoft.com/office/drawing/2014/main" id="{43C435D9-76A5-4CF6-BBCF-0E336251111F}"/>
                    </a:ext>
                  </a:extLst>
                </p:cNvPr>
                <p:cNvSpPr/>
                <p:nvPr/>
              </p:nvSpPr>
              <p:spPr>
                <a:xfrm>
                  <a:off x="2703419" y="2455080"/>
                  <a:ext cx="1941430" cy="2076396"/>
                </a:xfrm>
                <a:prstGeom prst="roundRect">
                  <a:avLst>
                    <a:gd name="adj" fmla="val 7843"/>
                  </a:avLst>
                </a:prstGeom>
                <a:solidFill>
                  <a:schemeClr val="bg1"/>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cs typeface="+mn-ea"/>
                    <a:sym typeface="+mn-lt"/>
                  </a:endParaRPr>
                </a:p>
              </p:txBody>
            </p:sp>
            <p:cxnSp>
              <p:nvCxnSpPr>
                <p:cNvPr id="45" name="直接连接符 44">
                  <a:extLst>
                    <a:ext uri="{FF2B5EF4-FFF2-40B4-BE49-F238E27FC236}">
                      <a16:creationId xmlns:a16="http://schemas.microsoft.com/office/drawing/2014/main" id="{6BDB5FC9-DD7B-4F4A-897D-3661594DADFD}"/>
                    </a:ext>
                  </a:extLst>
                </p:cNvPr>
                <p:cNvCxnSpPr/>
                <p:nvPr/>
              </p:nvCxnSpPr>
              <p:spPr>
                <a:xfrm>
                  <a:off x="2874214" y="3475420"/>
                  <a:ext cx="161566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3" name="矩形 22">
                <a:extLst>
                  <a:ext uri="{FF2B5EF4-FFF2-40B4-BE49-F238E27FC236}">
                    <a16:creationId xmlns:a16="http://schemas.microsoft.com/office/drawing/2014/main" id="{FEBE95A2-045A-4DE9-BA89-203EEA50217D}"/>
                  </a:ext>
                </a:extLst>
              </p:cNvPr>
              <p:cNvSpPr/>
              <p:nvPr/>
            </p:nvSpPr>
            <p:spPr>
              <a:xfrm>
                <a:off x="6571656" y="2246980"/>
                <a:ext cx="2706236" cy="24479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36" name="Picture 2" descr="http://amuseum.cdstm.cn/AMuseum/space/images/dddd_3_1.jpg">
              <a:hlinkClick r:id="rId3" tooltip="美国第一种实用性洲际导弹宇宙神D型"/>
              <a:extLst>
                <a:ext uri="{FF2B5EF4-FFF2-40B4-BE49-F238E27FC236}">
                  <a16:creationId xmlns:a16="http://schemas.microsoft.com/office/drawing/2014/main" id="{BA7EC1A4-12ED-4ACC-B1E3-22DC542E3380}"/>
                </a:ext>
              </a:extLst>
            </p:cNvPr>
            <p:cNvPicPr>
              <a:picLocks noChangeAspect="1" noChangeArrowheads="1"/>
            </p:cNvPicPr>
            <p:nvPr/>
          </p:nvPicPr>
          <p:blipFill>
            <a:blip r:embed="rId4" cstate="print"/>
            <a:srcRect/>
            <a:stretch>
              <a:fillRect/>
            </a:stretch>
          </p:blipFill>
          <p:spPr bwMode="auto">
            <a:xfrm>
              <a:off x="6741074" y="1979940"/>
              <a:ext cx="3160438" cy="2898120"/>
            </a:xfrm>
            <a:prstGeom prst="roundRect">
              <a:avLst>
                <a:gd name="adj" fmla="val 8594"/>
              </a:avLst>
            </a:prstGeom>
            <a:solidFill>
              <a:srgbClr val="FFFFFF">
                <a:shade val="85000"/>
              </a:srgbClr>
            </a:solidFill>
            <a:ln>
              <a:noFill/>
            </a:ln>
            <a:effectLst/>
          </p:spPr>
        </p:pic>
      </p:grpSp>
      <p:grpSp>
        <p:nvGrpSpPr>
          <p:cNvPr id="39" name="组合 38">
            <a:extLst>
              <a:ext uri="{FF2B5EF4-FFF2-40B4-BE49-F238E27FC236}">
                <a16:creationId xmlns:a16="http://schemas.microsoft.com/office/drawing/2014/main" id="{C40ACF17-D586-496F-A1F3-B3A0D9C419D3}"/>
              </a:ext>
            </a:extLst>
          </p:cNvPr>
          <p:cNvGrpSpPr/>
          <p:nvPr/>
        </p:nvGrpSpPr>
        <p:grpSpPr>
          <a:xfrm>
            <a:off x="-125456" y="-34628"/>
            <a:ext cx="3859832" cy="879734"/>
            <a:chOff x="-125456" y="-34628"/>
            <a:chExt cx="3859832" cy="879734"/>
          </a:xfrm>
        </p:grpSpPr>
        <p:grpSp>
          <p:nvGrpSpPr>
            <p:cNvPr id="47" name="组合 46">
              <a:extLst>
                <a:ext uri="{FF2B5EF4-FFF2-40B4-BE49-F238E27FC236}">
                  <a16:creationId xmlns:a16="http://schemas.microsoft.com/office/drawing/2014/main" id="{E32CDD2D-FAF2-4E0E-AC64-EAB524559983}"/>
                </a:ext>
              </a:extLst>
            </p:cNvPr>
            <p:cNvGrpSpPr/>
            <p:nvPr/>
          </p:nvGrpSpPr>
          <p:grpSpPr>
            <a:xfrm>
              <a:off x="0" y="166370"/>
              <a:ext cx="3734376" cy="475074"/>
              <a:chOff x="0" y="166370"/>
              <a:chExt cx="3734376" cy="475074"/>
            </a:xfrm>
          </p:grpSpPr>
          <p:sp>
            <p:nvSpPr>
              <p:cNvPr id="49" name="圆角矩形 2">
                <a:extLst>
                  <a:ext uri="{FF2B5EF4-FFF2-40B4-BE49-F238E27FC236}">
                    <a16:creationId xmlns:a16="http://schemas.microsoft.com/office/drawing/2014/main" id="{66593B1B-E57A-4783-89A0-7AA2E2D739A0}"/>
                  </a:ext>
                </a:extLst>
              </p:cNvPr>
              <p:cNvSpPr/>
              <p:nvPr/>
            </p:nvSpPr>
            <p:spPr>
              <a:xfrm>
                <a:off x="0" y="169035"/>
                <a:ext cx="2786743"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0" name="矩形 49">
                <a:extLst>
                  <a:ext uri="{FF2B5EF4-FFF2-40B4-BE49-F238E27FC236}">
                    <a16:creationId xmlns:a16="http://schemas.microsoft.com/office/drawing/2014/main" id="{F6F3EE5C-57F7-4234-9F1F-90AFF96A22EC}"/>
                  </a:ext>
                </a:extLst>
              </p:cNvPr>
              <p:cNvSpPr/>
              <p:nvPr/>
            </p:nvSpPr>
            <p:spPr>
              <a:xfrm>
                <a:off x="540800" y="166370"/>
                <a:ext cx="3193576"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事故致因理论</a:t>
                </a:r>
              </a:p>
            </p:txBody>
          </p:sp>
        </p:grpSp>
        <p:pic>
          <p:nvPicPr>
            <p:cNvPr id="48" name="图片 47">
              <a:extLst>
                <a:ext uri="{FF2B5EF4-FFF2-40B4-BE49-F238E27FC236}">
                  <a16:creationId xmlns:a16="http://schemas.microsoft.com/office/drawing/2014/main" id="{4BF1FDBE-35B3-4CD4-AEFA-A7A2F505BBAD}"/>
                </a:ext>
              </a:extLst>
            </p:cNvPr>
            <p:cNvPicPr>
              <a:picLocks noChangeAspect="1"/>
            </p:cNvPicPr>
            <p:nvPr/>
          </p:nvPicPr>
          <p:blipFill>
            <a:blip r:embed="rId5"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grpSp>
        <p:nvGrpSpPr>
          <p:cNvPr id="51" name="组合 50">
            <a:extLst>
              <a:ext uri="{FF2B5EF4-FFF2-40B4-BE49-F238E27FC236}">
                <a16:creationId xmlns:a16="http://schemas.microsoft.com/office/drawing/2014/main" id="{AB6F8BD4-2965-4852-A041-DD38B5BE42CB}"/>
              </a:ext>
            </a:extLst>
          </p:cNvPr>
          <p:cNvGrpSpPr/>
          <p:nvPr/>
        </p:nvGrpSpPr>
        <p:grpSpPr>
          <a:xfrm>
            <a:off x="204900" y="651715"/>
            <a:ext cx="3046414" cy="1036638"/>
            <a:chOff x="1804988" y="1620839"/>
            <a:chExt cx="3046414" cy="1036638"/>
          </a:xfrm>
          <a:effectLst>
            <a:outerShdw blurRad="50800" dist="38100" dir="2700000" algn="tl" rotWithShape="0">
              <a:prstClr val="black">
                <a:alpha val="40000"/>
              </a:prstClr>
            </a:outerShdw>
          </a:effectLst>
        </p:grpSpPr>
        <p:grpSp>
          <p:nvGrpSpPr>
            <p:cNvPr id="52" name="Group 4">
              <a:extLst>
                <a:ext uri="{FF2B5EF4-FFF2-40B4-BE49-F238E27FC236}">
                  <a16:creationId xmlns:a16="http://schemas.microsoft.com/office/drawing/2014/main" id="{8E04EDA5-C6EF-42AC-A8CA-543EBB6D0010}"/>
                </a:ext>
              </a:extLst>
            </p:cNvPr>
            <p:cNvGrpSpPr>
              <a:grpSpLocks noChangeAspect="1"/>
            </p:cNvGrpSpPr>
            <p:nvPr/>
          </p:nvGrpSpPr>
          <p:grpSpPr bwMode="auto">
            <a:xfrm>
              <a:off x="1804988" y="1620839"/>
              <a:ext cx="3046414" cy="1036638"/>
              <a:chOff x="1137" y="1021"/>
              <a:chExt cx="1919" cy="653"/>
            </a:xfrm>
          </p:grpSpPr>
          <p:sp>
            <p:nvSpPr>
              <p:cNvPr id="54" name="AutoShape 3">
                <a:extLst>
                  <a:ext uri="{FF2B5EF4-FFF2-40B4-BE49-F238E27FC236}">
                    <a16:creationId xmlns:a16="http://schemas.microsoft.com/office/drawing/2014/main" id="{6657B6C1-8601-4B5F-B7F6-F145A1392150}"/>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 name="Freeform 20">
                <a:extLst>
                  <a:ext uri="{FF2B5EF4-FFF2-40B4-BE49-F238E27FC236}">
                    <a16:creationId xmlns:a16="http://schemas.microsoft.com/office/drawing/2014/main" id="{0CB80B1B-6E27-49E4-8982-150566A9A306}"/>
                  </a:ext>
                </a:extLst>
              </p:cNvPr>
              <p:cNvSpPr>
                <a:spLocks/>
              </p:cNvSpPr>
              <p:nvPr/>
            </p:nvSpPr>
            <p:spPr bwMode="auto">
              <a:xfrm>
                <a:off x="1185" y="1113"/>
                <a:ext cx="29" cy="561"/>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 name="Rectangle 21">
                <a:extLst>
                  <a:ext uri="{FF2B5EF4-FFF2-40B4-BE49-F238E27FC236}">
                    <a16:creationId xmlns:a16="http://schemas.microsoft.com/office/drawing/2014/main" id="{B913874E-96C4-447F-867F-B2F7C592A4E5}"/>
                  </a:ext>
                </a:extLst>
              </p:cNvPr>
              <p:cNvSpPr>
                <a:spLocks noChangeArrowheads="1"/>
              </p:cNvSpPr>
              <p:nvPr/>
            </p:nvSpPr>
            <p:spPr bwMode="auto">
              <a:xfrm>
                <a:off x="1137" y="1210"/>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 name="Freeform 23">
                <a:extLst>
                  <a:ext uri="{FF2B5EF4-FFF2-40B4-BE49-F238E27FC236}">
                    <a16:creationId xmlns:a16="http://schemas.microsoft.com/office/drawing/2014/main" id="{6D789E7A-8337-4EFA-9B17-892A4BFD7C74}"/>
                  </a:ext>
                </a:extLst>
              </p:cNvPr>
              <p:cNvSpPr>
                <a:spLocks/>
              </p:cNvSpPr>
              <p:nvPr/>
            </p:nvSpPr>
            <p:spPr bwMode="auto">
              <a:xfrm flipV="1">
                <a:off x="1160" y="1475"/>
                <a:ext cx="1896"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53" name="矩形 52">
              <a:extLst>
                <a:ext uri="{FF2B5EF4-FFF2-40B4-BE49-F238E27FC236}">
                  <a16:creationId xmlns:a16="http://schemas.microsoft.com/office/drawing/2014/main" id="{F4C2CC8A-3F1D-4E79-8CAF-61229D2553B8}"/>
                </a:ext>
              </a:extLst>
            </p:cNvPr>
            <p:cNvSpPr/>
            <p:nvPr/>
          </p:nvSpPr>
          <p:spPr>
            <a:xfrm>
              <a:off x="2046473" y="1844360"/>
              <a:ext cx="2031325"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系统安全理论</a:t>
              </a:r>
            </a:p>
          </p:txBody>
        </p:sp>
      </p:grpSp>
    </p:spTree>
    <p:extLst>
      <p:ext uri="{BB962C8B-B14F-4D97-AF65-F5344CB8AC3E}">
        <p14:creationId xmlns:p14="http://schemas.microsoft.com/office/powerpoint/2010/main" val="391241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0-#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500"/>
                                        <p:tgtEl>
                                          <p:spTgt spid="2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par>
                                <p:cTn id="43" presetID="53" presetClass="entr" presetSubtype="16"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500" fill="hold"/>
                                        <p:tgtEl>
                                          <p:spTgt spid="2"/>
                                        </p:tgtEl>
                                        <p:attrNameLst>
                                          <p:attrName>ppt_w</p:attrName>
                                        </p:attrNameLst>
                                      </p:cBhvr>
                                      <p:tavLst>
                                        <p:tav tm="0">
                                          <p:val>
                                            <p:fltVal val="0"/>
                                          </p:val>
                                        </p:tav>
                                        <p:tav tm="100000">
                                          <p:val>
                                            <p:strVal val="#ppt_w"/>
                                          </p:val>
                                        </p:tav>
                                      </p:tavLst>
                                    </p:anim>
                                    <p:anim calcmode="lin" valueType="num">
                                      <p:cBhvr>
                                        <p:cTn id="46" dur="500" fill="hold"/>
                                        <p:tgtEl>
                                          <p:spTgt spid="2"/>
                                        </p:tgtEl>
                                        <p:attrNameLst>
                                          <p:attrName>ppt_h</p:attrName>
                                        </p:attrNameLst>
                                      </p:cBhvr>
                                      <p:tavLst>
                                        <p:tav tm="0">
                                          <p:val>
                                            <p:fltVal val="0"/>
                                          </p:val>
                                        </p:tav>
                                        <p:tav tm="100000">
                                          <p:val>
                                            <p:strVal val="#ppt_h"/>
                                          </p:val>
                                        </p:tav>
                                      </p:tavLst>
                                    </p:anim>
                                    <p:animEffect transition="in" filter="fade">
                                      <p:cBhvr>
                                        <p:cTn id="47" dur="500"/>
                                        <p:tgtEl>
                                          <p:spTgt spid="2"/>
                                        </p:tgtEl>
                                      </p:cBhvr>
                                    </p:animEffect>
                                  </p:childTnLst>
                                </p:cTn>
                              </p:par>
                            </p:childTnLst>
                          </p:cTn>
                        </p:par>
                        <p:par>
                          <p:cTn id="48" fill="hold">
                            <p:stCondLst>
                              <p:cond delay="1000"/>
                            </p:stCondLst>
                            <p:childTnLst>
                              <p:par>
                                <p:cTn id="49" presetID="2" presetClass="entr" presetSubtype="8"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fill="hold"/>
                                        <p:tgtEl>
                                          <p:spTgt spid="39"/>
                                        </p:tgtEl>
                                        <p:attrNameLst>
                                          <p:attrName>ppt_x</p:attrName>
                                        </p:attrNameLst>
                                      </p:cBhvr>
                                      <p:tavLst>
                                        <p:tav tm="0">
                                          <p:val>
                                            <p:strVal val="0-#ppt_w/2"/>
                                          </p:val>
                                        </p:tav>
                                        <p:tav tm="100000">
                                          <p:val>
                                            <p:strVal val="#ppt_x"/>
                                          </p:val>
                                        </p:tav>
                                      </p:tavLst>
                                    </p:anim>
                                    <p:anim calcmode="lin" valueType="num">
                                      <p:cBhvr additive="base">
                                        <p:cTn id="52" dur="500" fill="hold"/>
                                        <p:tgtEl>
                                          <p:spTgt spid="39"/>
                                        </p:tgtEl>
                                        <p:attrNameLst>
                                          <p:attrName>ppt_y</p:attrName>
                                        </p:attrNameLst>
                                      </p:cBhvr>
                                      <p:tavLst>
                                        <p:tav tm="0">
                                          <p:val>
                                            <p:strVal val="#ppt_y"/>
                                          </p:val>
                                        </p:tav>
                                        <p:tav tm="100000">
                                          <p:val>
                                            <p:strVal val="#ppt_y"/>
                                          </p:val>
                                        </p:tav>
                                      </p:tavLst>
                                    </p:anim>
                                  </p:childTnLst>
                                </p:cTn>
                              </p:par>
                            </p:childTnLst>
                          </p:cTn>
                        </p:par>
                        <p:par>
                          <p:cTn id="53" fill="hold">
                            <p:stCondLst>
                              <p:cond delay="1500"/>
                            </p:stCondLst>
                            <p:childTnLst>
                              <p:par>
                                <p:cTn id="54" presetID="2" presetClass="entr" presetSubtype="8" fill="hold" nodeType="afterEffect">
                                  <p:stCondLst>
                                    <p:cond delay="0"/>
                                  </p:stCondLst>
                                  <p:childTnLst>
                                    <p:set>
                                      <p:cBhvr>
                                        <p:cTn id="55" dur="1" fill="hold">
                                          <p:stCondLst>
                                            <p:cond delay="0"/>
                                          </p:stCondLst>
                                        </p:cTn>
                                        <p:tgtEl>
                                          <p:spTgt spid="51"/>
                                        </p:tgtEl>
                                        <p:attrNameLst>
                                          <p:attrName>style.visibility</p:attrName>
                                        </p:attrNameLst>
                                      </p:cBhvr>
                                      <p:to>
                                        <p:strVal val="visible"/>
                                      </p:to>
                                    </p:set>
                                    <p:anim calcmode="lin" valueType="num">
                                      <p:cBhvr additive="base">
                                        <p:cTn id="56" dur="500" fill="hold"/>
                                        <p:tgtEl>
                                          <p:spTgt spid="51"/>
                                        </p:tgtEl>
                                        <p:attrNameLst>
                                          <p:attrName>ppt_x</p:attrName>
                                        </p:attrNameLst>
                                      </p:cBhvr>
                                      <p:tavLst>
                                        <p:tav tm="0">
                                          <p:val>
                                            <p:strVal val="0-#ppt_w/2"/>
                                          </p:val>
                                        </p:tav>
                                        <p:tav tm="100000">
                                          <p:val>
                                            <p:strVal val="#ppt_x"/>
                                          </p:val>
                                        </p:tav>
                                      </p:tavLst>
                                    </p:anim>
                                    <p:anim calcmode="lin" valueType="num">
                                      <p:cBhvr additive="base">
                                        <p:cTn id="57"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sp>
        <p:nvSpPr>
          <p:cNvPr id="14" name="Rectangle 2">
            <a:extLst>
              <a:ext uri="{FF2B5EF4-FFF2-40B4-BE49-F238E27FC236}">
                <a16:creationId xmlns:a16="http://schemas.microsoft.com/office/drawing/2014/main" id="{076D198D-8C14-4C8A-B853-AA8AF71C085A}"/>
              </a:ext>
            </a:extLst>
          </p:cNvPr>
          <p:cNvSpPr>
            <a:spLocks noChangeArrowheads="1"/>
          </p:cNvSpPr>
          <p:nvPr/>
        </p:nvSpPr>
        <p:spPr bwMode="auto">
          <a:xfrm>
            <a:off x="593257" y="2058239"/>
            <a:ext cx="4596263" cy="322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920" tIns="60960" rIns="121920" bIns="60960" numCol="1" anchor="ctr" anchorCtr="0" compatLnSpc="1">
            <a:prstTxWarp prst="textNoShape">
              <a:avLst/>
            </a:prstTxWarp>
            <a:spAutoFit/>
          </a:bodyPr>
          <a:lstStyle/>
          <a:p>
            <a:pPr defTabSz="1219170" eaLnBrk="0" fontAlgn="base" hangingPunct="0">
              <a:lnSpc>
                <a:spcPct val="120000"/>
              </a:lnSpc>
              <a:spcBef>
                <a:spcPct val="0"/>
              </a:spcBef>
              <a:spcAft>
                <a:spcPct val="0"/>
              </a:spcAft>
            </a:pPr>
            <a:r>
              <a:rPr lang="zh-CN" altLang="en-US" sz="2400" dirty="0">
                <a:solidFill>
                  <a:schemeClr val="bg1"/>
                </a:solidFill>
                <a:effectLst>
                  <a:outerShdw blurRad="38100" dist="38100" dir="2700000" algn="tl">
                    <a:srgbClr val="000000">
                      <a:alpha val="43137"/>
                    </a:srgbClr>
                  </a:outerShdw>
                </a:effectLst>
                <a:cs typeface="+mn-ea"/>
                <a:sym typeface="+mn-lt"/>
              </a:rPr>
              <a:t>科学技术进步的显著特征就是设备、工艺、产品越来越复杂。美国在研制洲际导弹的过程中开始了</a:t>
            </a:r>
            <a:r>
              <a:rPr lang="zh-CN" altLang="en-US" sz="2400" dirty="0">
                <a:solidFill>
                  <a:srgbClr val="FFFF00"/>
                </a:solidFill>
                <a:effectLst>
                  <a:outerShdw blurRad="38100" dist="38100" dir="2700000" algn="tl">
                    <a:srgbClr val="000000">
                      <a:alpha val="43137"/>
                    </a:srgbClr>
                  </a:outerShdw>
                </a:effectLst>
                <a:cs typeface="+mn-ea"/>
                <a:sym typeface="+mn-lt"/>
              </a:rPr>
              <a:t>系统安全理论的研究</a:t>
            </a:r>
            <a:r>
              <a:rPr lang="zh-CN" altLang="en-US" sz="2400" dirty="0">
                <a:solidFill>
                  <a:schemeClr val="bg1"/>
                </a:solidFill>
                <a:effectLst>
                  <a:outerShdw blurRad="38100" dist="38100" dir="2700000" algn="tl">
                    <a:srgbClr val="000000">
                      <a:alpha val="43137"/>
                    </a:srgbClr>
                  </a:outerShdw>
                </a:effectLst>
                <a:cs typeface="+mn-ea"/>
                <a:sym typeface="+mn-lt"/>
              </a:rPr>
              <a:t>，研究如何把</a:t>
            </a:r>
            <a:r>
              <a:rPr lang="zh-CN" altLang="en-US" sz="2400" dirty="0">
                <a:solidFill>
                  <a:srgbClr val="FFFF00"/>
                </a:solidFill>
                <a:effectLst>
                  <a:outerShdw blurRad="38100" dist="38100" dir="2700000" algn="tl">
                    <a:srgbClr val="000000">
                      <a:alpha val="43137"/>
                    </a:srgbClr>
                  </a:outerShdw>
                </a:effectLst>
                <a:cs typeface="+mn-ea"/>
                <a:sym typeface="+mn-lt"/>
              </a:rPr>
              <a:t>事故隐患</a:t>
            </a:r>
            <a:r>
              <a:rPr lang="zh-CN" altLang="en-US" sz="2400" dirty="0">
                <a:solidFill>
                  <a:schemeClr val="bg1"/>
                </a:solidFill>
                <a:effectLst>
                  <a:outerShdw blurRad="38100" dist="38100" dir="2700000" algn="tl">
                    <a:srgbClr val="000000">
                      <a:alpha val="43137"/>
                    </a:srgbClr>
                  </a:outerShdw>
                </a:effectLst>
                <a:cs typeface="+mn-ea"/>
                <a:sym typeface="+mn-lt"/>
              </a:rPr>
              <a:t>消灭在产品的</a:t>
            </a:r>
            <a:r>
              <a:rPr lang="zh-CN" altLang="en-US" sz="2400" dirty="0">
                <a:solidFill>
                  <a:srgbClr val="FFFF00"/>
                </a:solidFill>
                <a:effectLst>
                  <a:outerShdw blurRad="38100" dist="38100" dir="2700000" algn="tl">
                    <a:srgbClr val="000000">
                      <a:alpha val="43137"/>
                    </a:srgbClr>
                  </a:outerShdw>
                </a:effectLst>
                <a:cs typeface="+mn-ea"/>
                <a:sym typeface="+mn-lt"/>
              </a:rPr>
              <a:t>设计和研究</a:t>
            </a:r>
            <a:r>
              <a:rPr lang="zh-CN" altLang="en-US" sz="2400" dirty="0">
                <a:solidFill>
                  <a:schemeClr val="bg1"/>
                </a:solidFill>
                <a:effectLst>
                  <a:outerShdw blurRad="38100" dist="38100" dir="2700000" algn="tl">
                    <a:srgbClr val="000000">
                      <a:alpha val="43137"/>
                    </a:srgbClr>
                  </a:outerShdw>
                </a:effectLst>
                <a:cs typeface="+mn-ea"/>
                <a:sym typeface="+mn-lt"/>
              </a:rPr>
              <a:t>之中，把安全工作推进到一个新的阶段。</a:t>
            </a:r>
          </a:p>
        </p:txBody>
      </p:sp>
      <p:sp>
        <p:nvSpPr>
          <p:cNvPr id="25" name="圆角矩形 2">
            <a:extLst>
              <a:ext uri="{FF2B5EF4-FFF2-40B4-BE49-F238E27FC236}">
                <a16:creationId xmlns:a16="http://schemas.microsoft.com/office/drawing/2014/main" id="{4BCAC6A9-1768-4D74-ACE2-9B0D3C41A4D5}"/>
              </a:ext>
            </a:extLst>
          </p:cNvPr>
          <p:cNvSpPr/>
          <p:nvPr/>
        </p:nvSpPr>
        <p:spPr>
          <a:xfrm>
            <a:off x="8180707" y="2029337"/>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26" name="圆角矩形 3">
            <a:extLst>
              <a:ext uri="{FF2B5EF4-FFF2-40B4-BE49-F238E27FC236}">
                <a16:creationId xmlns:a16="http://schemas.microsoft.com/office/drawing/2014/main" id="{5AF320DD-BE1C-4A3C-8E19-DF6AEC74C81C}"/>
              </a:ext>
            </a:extLst>
          </p:cNvPr>
          <p:cNvSpPr/>
          <p:nvPr/>
        </p:nvSpPr>
        <p:spPr>
          <a:xfrm>
            <a:off x="9634552" y="4915417"/>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27" name="圆角矩形 4">
            <a:extLst>
              <a:ext uri="{FF2B5EF4-FFF2-40B4-BE49-F238E27FC236}">
                <a16:creationId xmlns:a16="http://schemas.microsoft.com/office/drawing/2014/main" id="{C5E20620-5870-4061-8185-7548B9BCD543}"/>
              </a:ext>
            </a:extLst>
          </p:cNvPr>
          <p:cNvSpPr/>
          <p:nvPr/>
        </p:nvSpPr>
        <p:spPr>
          <a:xfrm>
            <a:off x="6514432" y="882845"/>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5400">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28" name="圆角矩形 5">
            <a:extLst>
              <a:ext uri="{FF2B5EF4-FFF2-40B4-BE49-F238E27FC236}">
                <a16:creationId xmlns:a16="http://schemas.microsoft.com/office/drawing/2014/main" id="{AA2526A2-F30B-409A-A0BA-7D67857A9D0F}"/>
              </a:ext>
            </a:extLst>
          </p:cNvPr>
          <p:cNvSpPr/>
          <p:nvPr/>
        </p:nvSpPr>
        <p:spPr>
          <a:xfrm>
            <a:off x="10571889" y="4196823"/>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5400">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29" name="圆角矩形 6">
            <a:extLst>
              <a:ext uri="{FF2B5EF4-FFF2-40B4-BE49-F238E27FC236}">
                <a16:creationId xmlns:a16="http://schemas.microsoft.com/office/drawing/2014/main" id="{85447B18-BA62-4C9F-A00B-C30FE6012CDC}"/>
              </a:ext>
            </a:extLst>
          </p:cNvPr>
          <p:cNvSpPr/>
          <p:nvPr/>
        </p:nvSpPr>
        <p:spPr>
          <a:xfrm>
            <a:off x="6211503" y="1879307"/>
            <a:ext cx="1042204" cy="1061692"/>
          </a:xfrm>
          <a:prstGeom prst="roundRect">
            <a:avLst>
              <a:gd name="adj" fmla="val 7843"/>
            </a:avLst>
          </a:prstGeom>
          <a:gradFill>
            <a:gsLst>
              <a:gs pos="100000">
                <a:schemeClr val="bg1">
                  <a:lumMod val="95000"/>
                </a:schemeClr>
              </a:gs>
              <a:gs pos="0">
                <a:schemeClr val="bg1">
                  <a:lumMod val="85000"/>
                </a:schemeClr>
              </a:gs>
            </a:gsLst>
            <a:lin ang="2700000" scaled="1"/>
          </a:gradFill>
          <a:ln w="25400">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0" name="圆角矩形 7">
            <a:extLst>
              <a:ext uri="{FF2B5EF4-FFF2-40B4-BE49-F238E27FC236}">
                <a16:creationId xmlns:a16="http://schemas.microsoft.com/office/drawing/2014/main" id="{C5E71123-AF5F-4507-9A85-B24D087AADD2}"/>
              </a:ext>
            </a:extLst>
          </p:cNvPr>
          <p:cNvSpPr/>
          <p:nvPr/>
        </p:nvSpPr>
        <p:spPr>
          <a:xfrm>
            <a:off x="5469198" y="2775305"/>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5400">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1" name="圆角矩形 12">
            <a:extLst>
              <a:ext uri="{FF2B5EF4-FFF2-40B4-BE49-F238E27FC236}">
                <a16:creationId xmlns:a16="http://schemas.microsoft.com/office/drawing/2014/main" id="{7EB5C4FB-0450-45F1-A484-AFB1E4128038}"/>
              </a:ext>
            </a:extLst>
          </p:cNvPr>
          <p:cNvSpPr/>
          <p:nvPr/>
        </p:nvSpPr>
        <p:spPr>
          <a:xfrm>
            <a:off x="6059801" y="1567675"/>
            <a:ext cx="454631" cy="486059"/>
          </a:xfrm>
          <a:prstGeom prst="roundRect">
            <a:avLst>
              <a:gd name="adj" fmla="val 7843"/>
            </a:avLst>
          </a:prstGeom>
          <a:solidFill>
            <a:srgbClr val="3DA4C3"/>
          </a:solidFill>
          <a:ln w="28575">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2" name="圆角矩形 13">
            <a:extLst>
              <a:ext uri="{FF2B5EF4-FFF2-40B4-BE49-F238E27FC236}">
                <a16:creationId xmlns:a16="http://schemas.microsoft.com/office/drawing/2014/main" id="{78FEBACD-18C6-47EE-B47C-6FF461CDF073}"/>
              </a:ext>
            </a:extLst>
          </p:cNvPr>
          <p:cNvSpPr/>
          <p:nvPr/>
        </p:nvSpPr>
        <p:spPr>
          <a:xfrm>
            <a:off x="8538550" y="1355741"/>
            <a:ext cx="454631" cy="486059"/>
          </a:xfrm>
          <a:prstGeom prst="roundRect">
            <a:avLst>
              <a:gd name="adj" fmla="val 7843"/>
            </a:avLst>
          </a:prstGeom>
          <a:solidFill>
            <a:srgbClr val="3DA4C3"/>
          </a:solidFill>
          <a:ln w="28575">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3" name="圆角矩形 14">
            <a:extLst>
              <a:ext uri="{FF2B5EF4-FFF2-40B4-BE49-F238E27FC236}">
                <a16:creationId xmlns:a16="http://schemas.microsoft.com/office/drawing/2014/main" id="{B6559E5B-5998-4CCE-9E3C-E961FB4F87FC}"/>
              </a:ext>
            </a:extLst>
          </p:cNvPr>
          <p:cNvSpPr/>
          <p:nvPr/>
        </p:nvSpPr>
        <p:spPr>
          <a:xfrm>
            <a:off x="6732604" y="1107101"/>
            <a:ext cx="454631" cy="486059"/>
          </a:xfrm>
          <a:prstGeom prst="roundRect">
            <a:avLst>
              <a:gd name="adj" fmla="val 7843"/>
            </a:avLst>
          </a:prstGeom>
          <a:solidFill>
            <a:schemeClr val="accent3"/>
          </a:solidFill>
          <a:ln w="254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4" name="圆角矩形 15">
            <a:extLst>
              <a:ext uri="{FF2B5EF4-FFF2-40B4-BE49-F238E27FC236}">
                <a16:creationId xmlns:a16="http://schemas.microsoft.com/office/drawing/2014/main" id="{D5A918C9-7573-4931-A161-C45A7AA238C3}"/>
              </a:ext>
            </a:extLst>
          </p:cNvPr>
          <p:cNvSpPr/>
          <p:nvPr/>
        </p:nvSpPr>
        <p:spPr>
          <a:xfrm>
            <a:off x="10117258" y="5264950"/>
            <a:ext cx="454631" cy="486059"/>
          </a:xfrm>
          <a:prstGeom prst="roundRect">
            <a:avLst>
              <a:gd name="adj" fmla="val 7843"/>
            </a:avLst>
          </a:prstGeom>
          <a:solidFill>
            <a:srgbClr val="3DA4C3"/>
          </a:solidFill>
          <a:ln w="28575">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5" name="标题 1">
            <a:extLst>
              <a:ext uri="{FF2B5EF4-FFF2-40B4-BE49-F238E27FC236}">
                <a16:creationId xmlns:a16="http://schemas.microsoft.com/office/drawing/2014/main" id="{4894E325-A034-4DE1-8672-155C376B6289}"/>
              </a:ext>
            </a:extLst>
          </p:cNvPr>
          <p:cNvSpPr txBox="1">
            <a:spLocks/>
          </p:cNvSpPr>
          <p:nvPr/>
        </p:nvSpPr>
        <p:spPr>
          <a:xfrm>
            <a:off x="624621" y="1350130"/>
            <a:ext cx="5562991" cy="8960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CN" sz="2400" b="1" dirty="0">
                <a:solidFill>
                  <a:srgbClr val="FFFF00"/>
                </a:solidFill>
                <a:effectLst>
                  <a:outerShdw blurRad="38100" dist="38100" dir="2700000" algn="tl">
                    <a:srgbClr val="000000">
                      <a:alpha val="43137"/>
                    </a:srgbClr>
                  </a:outerShdw>
                </a:effectLst>
                <a:latin typeface="+mn-lt"/>
                <a:ea typeface="+mn-ea"/>
                <a:cs typeface="+mn-ea"/>
                <a:sym typeface="+mn-lt"/>
              </a:rPr>
              <a:t>20</a:t>
            </a:r>
            <a:r>
              <a:rPr lang="zh-CN" altLang="en-US" sz="2400" b="1" dirty="0">
                <a:solidFill>
                  <a:srgbClr val="FFFF00"/>
                </a:solidFill>
                <a:effectLst>
                  <a:outerShdw blurRad="38100" dist="38100" dir="2700000" algn="tl">
                    <a:srgbClr val="000000">
                      <a:alpha val="43137"/>
                    </a:srgbClr>
                  </a:outerShdw>
                </a:effectLst>
                <a:latin typeface="+mn-lt"/>
                <a:ea typeface="+mn-ea"/>
                <a:cs typeface="+mn-ea"/>
                <a:sym typeface="+mn-lt"/>
              </a:rPr>
              <a:t>世纪</a:t>
            </a:r>
            <a:r>
              <a:rPr lang="en-US" altLang="zh-CN" sz="2400" b="1" dirty="0">
                <a:solidFill>
                  <a:srgbClr val="FFFF00"/>
                </a:solidFill>
                <a:effectLst>
                  <a:outerShdw blurRad="38100" dist="38100" dir="2700000" algn="tl">
                    <a:srgbClr val="000000">
                      <a:alpha val="43137"/>
                    </a:srgbClr>
                  </a:outerShdw>
                </a:effectLst>
                <a:latin typeface="+mn-lt"/>
                <a:ea typeface="+mn-ea"/>
                <a:cs typeface="+mn-ea"/>
                <a:sym typeface="+mn-lt"/>
              </a:rPr>
              <a:t>50</a:t>
            </a:r>
            <a:r>
              <a:rPr lang="zh-CN" altLang="en-US" sz="2400" b="1" dirty="0">
                <a:solidFill>
                  <a:srgbClr val="FFFF00"/>
                </a:solidFill>
                <a:effectLst>
                  <a:outerShdw blurRad="38100" dist="38100" dir="2700000" algn="tl">
                    <a:srgbClr val="000000">
                      <a:alpha val="43137"/>
                    </a:srgbClr>
                  </a:outerShdw>
                </a:effectLst>
                <a:latin typeface="+mn-lt"/>
                <a:ea typeface="+mn-ea"/>
                <a:cs typeface="+mn-ea"/>
                <a:sym typeface="+mn-lt"/>
              </a:rPr>
              <a:t>年代</a:t>
            </a:r>
            <a:r>
              <a:rPr lang="en-US" altLang="zh-CN" sz="2400" b="1" dirty="0">
                <a:solidFill>
                  <a:srgbClr val="FFFF00"/>
                </a:solidFill>
                <a:effectLst>
                  <a:outerShdw blurRad="38100" dist="38100" dir="2700000" algn="tl">
                    <a:srgbClr val="000000">
                      <a:alpha val="43137"/>
                    </a:srgbClr>
                  </a:outerShdw>
                </a:effectLst>
                <a:latin typeface="+mn-lt"/>
                <a:ea typeface="+mn-ea"/>
                <a:cs typeface="+mn-ea"/>
                <a:sym typeface="+mn-lt"/>
              </a:rPr>
              <a:t>——</a:t>
            </a:r>
            <a:r>
              <a:rPr lang="zh-CN" altLang="en-US" sz="2400" b="1" dirty="0">
                <a:solidFill>
                  <a:srgbClr val="FFFF00"/>
                </a:solidFill>
                <a:effectLst>
                  <a:outerShdw blurRad="38100" dist="38100" dir="2700000" algn="tl">
                    <a:srgbClr val="000000">
                      <a:alpha val="43137"/>
                    </a:srgbClr>
                  </a:outerShdw>
                </a:effectLst>
                <a:latin typeface="+mn-lt"/>
                <a:ea typeface="+mn-ea"/>
                <a:cs typeface="+mn-ea"/>
                <a:sym typeface="+mn-lt"/>
              </a:rPr>
              <a:t>产生系统安全理念</a:t>
            </a:r>
          </a:p>
        </p:txBody>
      </p:sp>
      <p:grpSp>
        <p:nvGrpSpPr>
          <p:cNvPr id="2" name="组合 1">
            <a:extLst>
              <a:ext uri="{FF2B5EF4-FFF2-40B4-BE49-F238E27FC236}">
                <a16:creationId xmlns:a16="http://schemas.microsoft.com/office/drawing/2014/main" id="{5C523692-E217-4D3B-99E0-60A6EC85D7FA}"/>
              </a:ext>
            </a:extLst>
          </p:cNvPr>
          <p:cNvGrpSpPr/>
          <p:nvPr/>
        </p:nvGrpSpPr>
        <p:grpSpPr>
          <a:xfrm>
            <a:off x="6742081" y="1802890"/>
            <a:ext cx="3638745" cy="3252220"/>
            <a:chOff x="6488235" y="1802890"/>
            <a:chExt cx="3638745" cy="3252220"/>
          </a:xfrm>
        </p:grpSpPr>
        <p:grpSp>
          <p:nvGrpSpPr>
            <p:cNvPr id="55" name="组合 54">
              <a:extLst>
                <a:ext uri="{FF2B5EF4-FFF2-40B4-BE49-F238E27FC236}">
                  <a16:creationId xmlns:a16="http://schemas.microsoft.com/office/drawing/2014/main" id="{9000C6B5-E3AC-4411-A3B7-019CE908FEB9}"/>
                </a:ext>
              </a:extLst>
            </p:cNvPr>
            <p:cNvGrpSpPr/>
            <p:nvPr/>
          </p:nvGrpSpPr>
          <p:grpSpPr>
            <a:xfrm>
              <a:off x="6488235" y="1802890"/>
              <a:ext cx="3638745" cy="3252220"/>
              <a:chOff x="6496115" y="2000617"/>
              <a:chExt cx="2818048" cy="3012856"/>
            </a:xfrm>
          </p:grpSpPr>
          <p:grpSp>
            <p:nvGrpSpPr>
              <p:cNvPr id="41" name="组合 40">
                <a:extLst>
                  <a:ext uri="{FF2B5EF4-FFF2-40B4-BE49-F238E27FC236}">
                    <a16:creationId xmlns:a16="http://schemas.microsoft.com/office/drawing/2014/main" id="{879905B3-EA5D-4884-B364-5C44E6096A76}"/>
                  </a:ext>
                </a:extLst>
              </p:cNvPr>
              <p:cNvGrpSpPr/>
              <p:nvPr/>
            </p:nvGrpSpPr>
            <p:grpSpPr>
              <a:xfrm>
                <a:off x="6496115" y="2000617"/>
                <a:ext cx="2818048" cy="3012856"/>
                <a:chOff x="2703419" y="2455080"/>
                <a:chExt cx="1941430" cy="2076396"/>
              </a:xfrm>
            </p:grpSpPr>
            <p:sp>
              <p:nvSpPr>
                <p:cNvPr id="42" name="圆角矩形 9">
                  <a:extLst>
                    <a:ext uri="{FF2B5EF4-FFF2-40B4-BE49-F238E27FC236}">
                      <a16:creationId xmlns:a16="http://schemas.microsoft.com/office/drawing/2014/main" id="{43C435D9-76A5-4CF6-BBCF-0E336251111F}"/>
                    </a:ext>
                  </a:extLst>
                </p:cNvPr>
                <p:cNvSpPr/>
                <p:nvPr/>
              </p:nvSpPr>
              <p:spPr>
                <a:xfrm>
                  <a:off x="2703419" y="2455080"/>
                  <a:ext cx="1941430" cy="2076396"/>
                </a:xfrm>
                <a:prstGeom prst="roundRect">
                  <a:avLst>
                    <a:gd name="adj" fmla="val 7843"/>
                  </a:avLst>
                </a:prstGeom>
                <a:solidFill>
                  <a:schemeClr val="bg1"/>
                </a:solidFill>
                <a:ln w="635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solidFill>
                      <a:prstClr val="white"/>
                    </a:solidFill>
                    <a:cs typeface="+mn-ea"/>
                    <a:sym typeface="+mn-lt"/>
                  </a:endParaRPr>
                </a:p>
              </p:txBody>
            </p:sp>
            <p:cxnSp>
              <p:nvCxnSpPr>
                <p:cNvPr id="45" name="直接连接符 44">
                  <a:extLst>
                    <a:ext uri="{FF2B5EF4-FFF2-40B4-BE49-F238E27FC236}">
                      <a16:creationId xmlns:a16="http://schemas.microsoft.com/office/drawing/2014/main" id="{6BDB5FC9-DD7B-4F4A-897D-3661594DADFD}"/>
                    </a:ext>
                  </a:extLst>
                </p:cNvPr>
                <p:cNvCxnSpPr/>
                <p:nvPr/>
              </p:nvCxnSpPr>
              <p:spPr>
                <a:xfrm>
                  <a:off x="2874214" y="3475420"/>
                  <a:ext cx="161566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3" name="矩形 22">
                <a:extLst>
                  <a:ext uri="{FF2B5EF4-FFF2-40B4-BE49-F238E27FC236}">
                    <a16:creationId xmlns:a16="http://schemas.microsoft.com/office/drawing/2014/main" id="{FEBE95A2-045A-4DE9-BA89-203EEA50217D}"/>
                  </a:ext>
                </a:extLst>
              </p:cNvPr>
              <p:cNvSpPr/>
              <p:nvPr/>
            </p:nvSpPr>
            <p:spPr>
              <a:xfrm>
                <a:off x="6571656" y="2246980"/>
                <a:ext cx="2706236" cy="24479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36" name="Picture 2" descr="http://amuseum.cdstm.cn/AMuseum/space/images/dddd_3_1.jpg">
              <a:hlinkClick r:id="rId3" tooltip="美国第一种实用性洲际导弹宇宙神D型"/>
              <a:extLst>
                <a:ext uri="{FF2B5EF4-FFF2-40B4-BE49-F238E27FC236}">
                  <a16:creationId xmlns:a16="http://schemas.microsoft.com/office/drawing/2014/main" id="{BA7EC1A4-12ED-4ACC-B1E3-22DC542E3380}"/>
                </a:ext>
              </a:extLst>
            </p:cNvPr>
            <p:cNvPicPr>
              <a:picLocks noChangeAspect="1" noChangeArrowheads="1"/>
            </p:cNvPicPr>
            <p:nvPr/>
          </p:nvPicPr>
          <p:blipFill>
            <a:blip r:embed="rId4" cstate="print"/>
            <a:srcRect/>
            <a:stretch>
              <a:fillRect/>
            </a:stretch>
          </p:blipFill>
          <p:spPr bwMode="auto">
            <a:xfrm>
              <a:off x="6741074" y="1979940"/>
              <a:ext cx="3160438" cy="2898120"/>
            </a:xfrm>
            <a:prstGeom prst="roundRect">
              <a:avLst>
                <a:gd name="adj" fmla="val 8594"/>
              </a:avLst>
            </a:prstGeom>
            <a:solidFill>
              <a:srgbClr val="FFFFFF">
                <a:shade val="85000"/>
              </a:srgbClr>
            </a:solidFill>
            <a:ln>
              <a:noFill/>
            </a:ln>
            <a:effectLst/>
          </p:spPr>
        </p:pic>
      </p:grpSp>
      <p:sp>
        <p:nvSpPr>
          <p:cNvPr id="37" name="TextBox 6">
            <a:extLst>
              <a:ext uri="{FF2B5EF4-FFF2-40B4-BE49-F238E27FC236}">
                <a16:creationId xmlns:a16="http://schemas.microsoft.com/office/drawing/2014/main" id="{699CAA5D-A103-418C-BEED-21B428EEDCBC}"/>
              </a:ext>
            </a:extLst>
          </p:cNvPr>
          <p:cNvSpPr txBox="1"/>
          <p:nvPr/>
        </p:nvSpPr>
        <p:spPr>
          <a:xfrm>
            <a:off x="429055" y="5519230"/>
            <a:ext cx="11333889" cy="824136"/>
          </a:xfrm>
          <a:prstGeom prst="rect">
            <a:avLst/>
          </a:prstGeom>
          <a:noFill/>
        </p:spPr>
        <p:txBody>
          <a:bodyPr wrap="square" rtlCol="0">
            <a:spAutoFit/>
          </a:bodyPr>
          <a:lstStyle/>
          <a:p>
            <a:pPr algn="ctr">
              <a:lnSpc>
                <a:spcPct val="200000"/>
              </a:lnSpc>
            </a:pPr>
            <a:r>
              <a:rPr lang="en-US" altLang="zh-CN" sz="2800" b="1" dirty="0">
                <a:solidFill>
                  <a:schemeClr val="bg1"/>
                </a:solidFill>
                <a:cs typeface="+mn-ea"/>
                <a:sym typeface="+mn-lt"/>
              </a:rPr>
              <a:t>1962</a:t>
            </a:r>
            <a:r>
              <a:rPr lang="zh-CN" altLang="en-US" sz="2800" b="1" dirty="0">
                <a:solidFill>
                  <a:schemeClr val="bg1"/>
                </a:solidFill>
                <a:cs typeface="+mn-ea"/>
                <a:sym typeface="+mn-lt"/>
              </a:rPr>
              <a:t>年</a:t>
            </a:r>
            <a:r>
              <a:rPr lang="en-US" altLang="zh-CN" sz="2800" b="1" dirty="0">
                <a:solidFill>
                  <a:schemeClr val="bg1"/>
                </a:solidFill>
                <a:cs typeface="+mn-ea"/>
                <a:sym typeface="+mn-lt"/>
              </a:rPr>
              <a:t>4</a:t>
            </a:r>
            <a:r>
              <a:rPr lang="zh-CN" altLang="en-US" sz="2800" b="1" dirty="0">
                <a:solidFill>
                  <a:schemeClr val="bg1"/>
                </a:solidFill>
                <a:cs typeface="+mn-ea"/>
                <a:sym typeface="+mn-lt"/>
              </a:rPr>
              <a:t>月 美国空军公布了</a:t>
            </a:r>
            <a:r>
              <a:rPr lang="en-US" altLang="zh-CN" sz="2800" b="1" dirty="0">
                <a:solidFill>
                  <a:srgbClr val="FFFF00"/>
                </a:solidFill>
                <a:cs typeface="+mn-ea"/>
                <a:sym typeface="+mn-lt"/>
              </a:rPr>
              <a:t>《</a:t>
            </a:r>
            <a:r>
              <a:rPr lang="zh-CN" altLang="en-US" sz="2800" b="1" dirty="0">
                <a:solidFill>
                  <a:srgbClr val="FFFF00"/>
                </a:solidFill>
                <a:cs typeface="+mn-ea"/>
                <a:sym typeface="+mn-lt"/>
              </a:rPr>
              <a:t>发展空军弹道导弹的系统安全工程</a:t>
            </a:r>
            <a:r>
              <a:rPr lang="en-US" altLang="zh-CN" sz="2800" b="1" dirty="0">
                <a:solidFill>
                  <a:srgbClr val="FFFF00"/>
                </a:solidFill>
                <a:cs typeface="+mn-ea"/>
                <a:sym typeface="+mn-lt"/>
              </a:rPr>
              <a:t>》</a:t>
            </a:r>
          </a:p>
        </p:txBody>
      </p:sp>
      <p:grpSp>
        <p:nvGrpSpPr>
          <p:cNvPr id="39" name="组合 38">
            <a:extLst>
              <a:ext uri="{FF2B5EF4-FFF2-40B4-BE49-F238E27FC236}">
                <a16:creationId xmlns:a16="http://schemas.microsoft.com/office/drawing/2014/main" id="{C40ACF17-D586-496F-A1F3-B3A0D9C419D3}"/>
              </a:ext>
            </a:extLst>
          </p:cNvPr>
          <p:cNvGrpSpPr/>
          <p:nvPr/>
        </p:nvGrpSpPr>
        <p:grpSpPr>
          <a:xfrm>
            <a:off x="-125456" y="-34628"/>
            <a:ext cx="3859832" cy="879734"/>
            <a:chOff x="-125456" y="-34628"/>
            <a:chExt cx="3859832" cy="879734"/>
          </a:xfrm>
        </p:grpSpPr>
        <p:grpSp>
          <p:nvGrpSpPr>
            <p:cNvPr id="47" name="组合 46">
              <a:extLst>
                <a:ext uri="{FF2B5EF4-FFF2-40B4-BE49-F238E27FC236}">
                  <a16:creationId xmlns:a16="http://schemas.microsoft.com/office/drawing/2014/main" id="{E32CDD2D-FAF2-4E0E-AC64-EAB524559983}"/>
                </a:ext>
              </a:extLst>
            </p:cNvPr>
            <p:cNvGrpSpPr/>
            <p:nvPr/>
          </p:nvGrpSpPr>
          <p:grpSpPr>
            <a:xfrm>
              <a:off x="0" y="166370"/>
              <a:ext cx="3734376" cy="475074"/>
              <a:chOff x="0" y="166370"/>
              <a:chExt cx="3734376" cy="475074"/>
            </a:xfrm>
          </p:grpSpPr>
          <p:sp>
            <p:nvSpPr>
              <p:cNvPr id="49" name="圆角矩形 2">
                <a:extLst>
                  <a:ext uri="{FF2B5EF4-FFF2-40B4-BE49-F238E27FC236}">
                    <a16:creationId xmlns:a16="http://schemas.microsoft.com/office/drawing/2014/main" id="{66593B1B-E57A-4783-89A0-7AA2E2D739A0}"/>
                  </a:ext>
                </a:extLst>
              </p:cNvPr>
              <p:cNvSpPr/>
              <p:nvPr/>
            </p:nvSpPr>
            <p:spPr>
              <a:xfrm>
                <a:off x="0" y="169035"/>
                <a:ext cx="2786743"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0" name="矩形 49">
                <a:extLst>
                  <a:ext uri="{FF2B5EF4-FFF2-40B4-BE49-F238E27FC236}">
                    <a16:creationId xmlns:a16="http://schemas.microsoft.com/office/drawing/2014/main" id="{F6F3EE5C-57F7-4234-9F1F-90AFF96A22EC}"/>
                  </a:ext>
                </a:extLst>
              </p:cNvPr>
              <p:cNvSpPr/>
              <p:nvPr/>
            </p:nvSpPr>
            <p:spPr>
              <a:xfrm>
                <a:off x="540800" y="166370"/>
                <a:ext cx="3193576"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事故致因理论</a:t>
                </a:r>
              </a:p>
            </p:txBody>
          </p:sp>
        </p:grpSp>
        <p:pic>
          <p:nvPicPr>
            <p:cNvPr id="48" name="图片 47">
              <a:extLst>
                <a:ext uri="{FF2B5EF4-FFF2-40B4-BE49-F238E27FC236}">
                  <a16:creationId xmlns:a16="http://schemas.microsoft.com/office/drawing/2014/main" id="{4BF1FDBE-35B3-4CD4-AEFA-A7A2F505BBAD}"/>
                </a:ext>
              </a:extLst>
            </p:cNvPr>
            <p:cNvPicPr>
              <a:picLocks noChangeAspect="1"/>
            </p:cNvPicPr>
            <p:nvPr/>
          </p:nvPicPr>
          <p:blipFill>
            <a:blip r:embed="rId5"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grpSp>
        <p:nvGrpSpPr>
          <p:cNvPr id="51" name="组合 50">
            <a:extLst>
              <a:ext uri="{FF2B5EF4-FFF2-40B4-BE49-F238E27FC236}">
                <a16:creationId xmlns:a16="http://schemas.microsoft.com/office/drawing/2014/main" id="{AB6F8BD4-2965-4852-A041-DD38B5BE42CB}"/>
              </a:ext>
            </a:extLst>
          </p:cNvPr>
          <p:cNvGrpSpPr/>
          <p:nvPr/>
        </p:nvGrpSpPr>
        <p:grpSpPr>
          <a:xfrm>
            <a:off x="204900" y="651715"/>
            <a:ext cx="3046414" cy="1036638"/>
            <a:chOff x="1804988" y="1620839"/>
            <a:chExt cx="3046414" cy="1036638"/>
          </a:xfrm>
          <a:effectLst>
            <a:outerShdw blurRad="50800" dist="38100" dir="2700000" algn="tl" rotWithShape="0">
              <a:prstClr val="black">
                <a:alpha val="40000"/>
              </a:prstClr>
            </a:outerShdw>
          </a:effectLst>
        </p:grpSpPr>
        <p:grpSp>
          <p:nvGrpSpPr>
            <p:cNvPr id="52" name="Group 4">
              <a:extLst>
                <a:ext uri="{FF2B5EF4-FFF2-40B4-BE49-F238E27FC236}">
                  <a16:creationId xmlns:a16="http://schemas.microsoft.com/office/drawing/2014/main" id="{8E04EDA5-C6EF-42AC-A8CA-543EBB6D0010}"/>
                </a:ext>
              </a:extLst>
            </p:cNvPr>
            <p:cNvGrpSpPr>
              <a:grpSpLocks noChangeAspect="1"/>
            </p:cNvGrpSpPr>
            <p:nvPr/>
          </p:nvGrpSpPr>
          <p:grpSpPr bwMode="auto">
            <a:xfrm>
              <a:off x="1804988" y="1620839"/>
              <a:ext cx="3046414" cy="1036638"/>
              <a:chOff x="1137" y="1021"/>
              <a:chExt cx="1919" cy="653"/>
            </a:xfrm>
          </p:grpSpPr>
          <p:sp>
            <p:nvSpPr>
              <p:cNvPr id="54" name="AutoShape 3">
                <a:extLst>
                  <a:ext uri="{FF2B5EF4-FFF2-40B4-BE49-F238E27FC236}">
                    <a16:creationId xmlns:a16="http://schemas.microsoft.com/office/drawing/2014/main" id="{6657B6C1-8601-4B5F-B7F6-F145A1392150}"/>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 name="Freeform 20">
                <a:extLst>
                  <a:ext uri="{FF2B5EF4-FFF2-40B4-BE49-F238E27FC236}">
                    <a16:creationId xmlns:a16="http://schemas.microsoft.com/office/drawing/2014/main" id="{0CB80B1B-6E27-49E4-8982-150566A9A306}"/>
                  </a:ext>
                </a:extLst>
              </p:cNvPr>
              <p:cNvSpPr>
                <a:spLocks/>
              </p:cNvSpPr>
              <p:nvPr/>
            </p:nvSpPr>
            <p:spPr bwMode="auto">
              <a:xfrm>
                <a:off x="1185" y="1113"/>
                <a:ext cx="29" cy="561"/>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 name="Rectangle 21">
                <a:extLst>
                  <a:ext uri="{FF2B5EF4-FFF2-40B4-BE49-F238E27FC236}">
                    <a16:creationId xmlns:a16="http://schemas.microsoft.com/office/drawing/2014/main" id="{B913874E-96C4-447F-867F-B2F7C592A4E5}"/>
                  </a:ext>
                </a:extLst>
              </p:cNvPr>
              <p:cNvSpPr>
                <a:spLocks noChangeArrowheads="1"/>
              </p:cNvSpPr>
              <p:nvPr/>
            </p:nvSpPr>
            <p:spPr bwMode="auto">
              <a:xfrm>
                <a:off x="1137" y="1210"/>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 name="Freeform 23">
                <a:extLst>
                  <a:ext uri="{FF2B5EF4-FFF2-40B4-BE49-F238E27FC236}">
                    <a16:creationId xmlns:a16="http://schemas.microsoft.com/office/drawing/2014/main" id="{6D789E7A-8337-4EFA-9B17-892A4BFD7C74}"/>
                  </a:ext>
                </a:extLst>
              </p:cNvPr>
              <p:cNvSpPr>
                <a:spLocks/>
              </p:cNvSpPr>
              <p:nvPr/>
            </p:nvSpPr>
            <p:spPr bwMode="auto">
              <a:xfrm flipV="1">
                <a:off x="1160" y="1475"/>
                <a:ext cx="1896"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53" name="矩形 52">
              <a:extLst>
                <a:ext uri="{FF2B5EF4-FFF2-40B4-BE49-F238E27FC236}">
                  <a16:creationId xmlns:a16="http://schemas.microsoft.com/office/drawing/2014/main" id="{F4C2CC8A-3F1D-4E79-8CAF-61229D2553B8}"/>
                </a:ext>
              </a:extLst>
            </p:cNvPr>
            <p:cNvSpPr/>
            <p:nvPr/>
          </p:nvSpPr>
          <p:spPr>
            <a:xfrm>
              <a:off x="2046473" y="1844360"/>
              <a:ext cx="2031325"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系统安全理论</a:t>
              </a:r>
            </a:p>
          </p:txBody>
        </p:sp>
      </p:grpSp>
    </p:spTree>
    <p:extLst>
      <p:ext uri="{BB962C8B-B14F-4D97-AF65-F5344CB8AC3E}">
        <p14:creationId xmlns:p14="http://schemas.microsoft.com/office/powerpoint/2010/main" val="4161784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2">
            <a:extLst>
              <a:ext uri="{FF2B5EF4-FFF2-40B4-BE49-F238E27FC236}">
                <a16:creationId xmlns:a16="http://schemas.microsoft.com/office/drawing/2014/main" id="{A1CD8026-5C63-4358-A3E0-235A6F3CFBF0}"/>
              </a:ext>
            </a:extLst>
          </p:cNvPr>
          <p:cNvSpPr>
            <a:spLocks noChangeArrowheads="1"/>
          </p:cNvSpPr>
          <p:nvPr/>
        </p:nvSpPr>
        <p:spPr bwMode="auto">
          <a:xfrm>
            <a:off x="763633" y="1886141"/>
            <a:ext cx="4637334" cy="4001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920" tIns="60960" rIns="121920" bIns="60960" numCol="1" anchor="ctr" anchorCtr="0" compatLnSpc="1">
            <a:prstTxWarp prst="textNoShape">
              <a:avLst/>
            </a:prstTxWarp>
            <a:spAutoFit/>
          </a:bodyPr>
          <a:lstStyle/>
          <a:p>
            <a:pPr defTabSz="1219170" eaLnBrk="0" fontAlgn="base" hangingPunct="0">
              <a:lnSpc>
                <a:spcPct val="150000"/>
              </a:lnSpc>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cs typeface="+mn-ea"/>
                <a:sym typeface="+mn-lt"/>
              </a:rPr>
              <a:t>是指在</a:t>
            </a:r>
            <a:r>
              <a:rPr lang="zh-CN" altLang="en-US" sz="2400" b="1" dirty="0">
                <a:solidFill>
                  <a:srgbClr val="FFFF00"/>
                </a:solidFill>
                <a:effectLst>
                  <a:outerShdw blurRad="38100" dist="38100" dir="2700000" algn="tl">
                    <a:srgbClr val="000000">
                      <a:alpha val="43137"/>
                    </a:srgbClr>
                  </a:outerShdw>
                </a:effectLst>
                <a:cs typeface="+mn-ea"/>
                <a:sym typeface="+mn-lt"/>
              </a:rPr>
              <a:t>系统生命周期</a:t>
            </a:r>
            <a:r>
              <a:rPr lang="zh-CN" altLang="en-US" sz="2400" b="1" dirty="0">
                <a:solidFill>
                  <a:schemeClr val="bg1"/>
                </a:solidFill>
                <a:effectLst>
                  <a:outerShdw blurRad="38100" dist="38100" dir="2700000" algn="tl">
                    <a:srgbClr val="000000">
                      <a:alpha val="43137"/>
                    </a:srgbClr>
                  </a:outerShdw>
                </a:effectLst>
                <a:cs typeface="+mn-ea"/>
                <a:sym typeface="+mn-lt"/>
              </a:rPr>
              <a:t>内应用系统安全工程和系统安全管理方法，辨识系统中的隐患，并采取有效的控制措施使其危险性最小，从而使系统在规定的性能、时间和成本范围内达到最佳的安全程度。</a:t>
            </a:r>
          </a:p>
        </p:txBody>
      </p:sp>
      <p:grpSp>
        <p:nvGrpSpPr>
          <p:cNvPr id="18" name="组合 17">
            <a:extLst>
              <a:ext uri="{FF2B5EF4-FFF2-40B4-BE49-F238E27FC236}">
                <a16:creationId xmlns:a16="http://schemas.microsoft.com/office/drawing/2014/main" id="{3826EBCF-06A6-4D87-B52F-E091833364D0}"/>
              </a:ext>
            </a:extLst>
          </p:cNvPr>
          <p:cNvGrpSpPr/>
          <p:nvPr/>
        </p:nvGrpSpPr>
        <p:grpSpPr>
          <a:xfrm>
            <a:off x="671513" y="1544937"/>
            <a:ext cx="4637334" cy="3926473"/>
            <a:chOff x="961055" y="1961965"/>
            <a:chExt cx="4146648" cy="3511005"/>
          </a:xfrm>
        </p:grpSpPr>
        <p:sp>
          <p:nvSpPr>
            <p:cNvPr id="19" name="MH_Desc_1">
              <a:extLst>
                <a:ext uri="{FF2B5EF4-FFF2-40B4-BE49-F238E27FC236}">
                  <a16:creationId xmlns:a16="http://schemas.microsoft.com/office/drawing/2014/main" id="{7FEBEA8C-9DB9-43F1-BBA8-FA56A9DDE5F1}"/>
                </a:ext>
              </a:extLst>
            </p:cNvPr>
            <p:cNvSpPr/>
            <p:nvPr>
              <p:custDataLst>
                <p:tags r:id="rId1"/>
              </p:custDataLst>
            </p:nvPr>
          </p:nvSpPr>
          <p:spPr>
            <a:xfrm>
              <a:off x="961055" y="2114382"/>
              <a:ext cx="4146648" cy="3358588"/>
            </a:xfrm>
            <a:custGeom>
              <a:avLst/>
              <a:gdLst>
                <a:gd name="connsiteX0" fmla="*/ 0 w 2160000"/>
                <a:gd name="connsiteY0" fmla="*/ 1377240 h 1593240"/>
                <a:gd name="connsiteX1" fmla="*/ 54000 w 2160000"/>
                <a:gd name="connsiteY1" fmla="*/ 1377240 h 1593240"/>
                <a:gd name="connsiteX2" fmla="*/ 54000 w 2160000"/>
                <a:gd name="connsiteY2" fmla="*/ 1539240 h 1593240"/>
                <a:gd name="connsiteX3" fmla="*/ 2106000 w 2160000"/>
                <a:gd name="connsiteY3" fmla="*/ 1539240 h 1593240"/>
                <a:gd name="connsiteX4" fmla="*/ 2106000 w 2160000"/>
                <a:gd name="connsiteY4" fmla="*/ 1377240 h 1593240"/>
                <a:gd name="connsiteX5" fmla="*/ 2160000 w 2160000"/>
                <a:gd name="connsiteY5" fmla="*/ 1377240 h 1593240"/>
                <a:gd name="connsiteX6" fmla="*/ 2160000 w 2160000"/>
                <a:gd name="connsiteY6" fmla="*/ 1539240 h 1593240"/>
                <a:gd name="connsiteX7" fmla="*/ 2160000 w 2160000"/>
                <a:gd name="connsiteY7" fmla="*/ 1593240 h 1593240"/>
                <a:gd name="connsiteX8" fmla="*/ 2106000 w 2160000"/>
                <a:gd name="connsiteY8" fmla="*/ 1593240 h 1593240"/>
                <a:gd name="connsiteX9" fmla="*/ 54000 w 2160000"/>
                <a:gd name="connsiteY9" fmla="*/ 1593240 h 1593240"/>
                <a:gd name="connsiteX10" fmla="*/ 0 w 2160000"/>
                <a:gd name="connsiteY10" fmla="*/ 1593240 h 1593240"/>
                <a:gd name="connsiteX11" fmla="*/ 0 w 2160000"/>
                <a:gd name="connsiteY11" fmla="*/ 1539240 h 1593240"/>
                <a:gd name="connsiteX12" fmla="*/ 1800000 w 2160000"/>
                <a:gd name="connsiteY12" fmla="*/ 0 h 1593240"/>
                <a:gd name="connsiteX13" fmla="*/ 2106000 w 2160000"/>
                <a:gd name="connsiteY13" fmla="*/ 0 h 1593240"/>
                <a:gd name="connsiteX14" fmla="*/ 2160000 w 2160000"/>
                <a:gd name="connsiteY14" fmla="*/ 0 h 1593240"/>
                <a:gd name="connsiteX15" fmla="*/ 2160000 w 2160000"/>
                <a:gd name="connsiteY15" fmla="*/ 54000 h 1593240"/>
                <a:gd name="connsiteX16" fmla="*/ 2160000 w 2160000"/>
                <a:gd name="connsiteY16" fmla="*/ 216000 h 1593240"/>
                <a:gd name="connsiteX17" fmla="*/ 2106000 w 2160000"/>
                <a:gd name="connsiteY17" fmla="*/ 216000 h 1593240"/>
                <a:gd name="connsiteX18" fmla="*/ 2106000 w 2160000"/>
                <a:gd name="connsiteY18" fmla="*/ 54000 h 1593240"/>
                <a:gd name="connsiteX19" fmla="*/ 1800000 w 2160000"/>
                <a:gd name="connsiteY19" fmla="*/ 54000 h 1593240"/>
                <a:gd name="connsiteX20" fmla="*/ 0 w 2160000"/>
                <a:gd name="connsiteY20" fmla="*/ 0 h 1593240"/>
                <a:gd name="connsiteX21" fmla="*/ 54000 w 2160000"/>
                <a:gd name="connsiteY21" fmla="*/ 0 h 1593240"/>
                <a:gd name="connsiteX22" fmla="*/ 360000 w 2160000"/>
                <a:gd name="connsiteY22" fmla="*/ 0 h 1593240"/>
                <a:gd name="connsiteX23" fmla="*/ 360000 w 2160000"/>
                <a:gd name="connsiteY23" fmla="*/ 54000 h 1593240"/>
                <a:gd name="connsiteX24" fmla="*/ 54000 w 2160000"/>
                <a:gd name="connsiteY24" fmla="*/ 54000 h 1593240"/>
                <a:gd name="connsiteX25" fmla="*/ 54000 w 2160000"/>
                <a:gd name="connsiteY25" fmla="*/ 216000 h 1593240"/>
                <a:gd name="connsiteX26" fmla="*/ 0 w 2160000"/>
                <a:gd name="connsiteY26" fmla="*/ 216000 h 1593240"/>
                <a:gd name="connsiteX27" fmla="*/ 0 w 2160000"/>
                <a:gd name="connsiteY27" fmla="*/ 54000 h 159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160000" h="1593240">
                  <a:moveTo>
                    <a:pt x="0" y="1377240"/>
                  </a:moveTo>
                  <a:lnTo>
                    <a:pt x="54000" y="1377240"/>
                  </a:lnTo>
                  <a:lnTo>
                    <a:pt x="54000" y="1539240"/>
                  </a:lnTo>
                  <a:lnTo>
                    <a:pt x="2106000" y="1539240"/>
                  </a:lnTo>
                  <a:lnTo>
                    <a:pt x="2106000" y="1377240"/>
                  </a:lnTo>
                  <a:lnTo>
                    <a:pt x="2160000" y="1377240"/>
                  </a:lnTo>
                  <a:lnTo>
                    <a:pt x="2160000" y="1539240"/>
                  </a:lnTo>
                  <a:lnTo>
                    <a:pt x="2160000" y="1593240"/>
                  </a:lnTo>
                  <a:lnTo>
                    <a:pt x="2106000" y="1593240"/>
                  </a:lnTo>
                  <a:lnTo>
                    <a:pt x="54000" y="1593240"/>
                  </a:lnTo>
                  <a:lnTo>
                    <a:pt x="0" y="1593240"/>
                  </a:lnTo>
                  <a:lnTo>
                    <a:pt x="0" y="1539240"/>
                  </a:lnTo>
                  <a:close/>
                  <a:moveTo>
                    <a:pt x="1800000" y="0"/>
                  </a:moveTo>
                  <a:lnTo>
                    <a:pt x="2106000" y="0"/>
                  </a:lnTo>
                  <a:lnTo>
                    <a:pt x="2160000" y="0"/>
                  </a:lnTo>
                  <a:lnTo>
                    <a:pt x="2160000" y="54000"/>
                  </a:lnTo>
                  <a:lnTo>
                    <a:pt x="2160000" y="216000"/>
                  </a:lnTo>
                  <a:lnTo>
                    <a:pt x="2106000" y="216000"/>
                  </a:lnTo>
                  <a:lnTo>
                    <a:pt x="2106000" y="54000"/>
                  </a:lnTo>
                  <a:lnTo>
                    <a:pt x="1800000" y="54000"/>
                  </a:lnTo>
                  <a:close/>
                  <a:moveTo>
                    <a:pt x="0" y="0"/>
                  </a:moveTo>
                  <a:lnTo>
                    <a:pt x="54000" y="0"/>
                  </a:lnTo>
                  <a:lnTo>
                    <a:pt x="360000" y="0"/>
                  </a:lnTo>
                  <a:lnTo>
                    <a:pt x="360000" y="54000"/>
                  </a:lnTo>
                  <a:lnTo>
                    <a:pt x="54000" y="54000"/>
                  </a:lnTo>
                  <a:lnTo>
                    <a:pt x="54000" y="216000"/>
                  </a:lnTo>
                  <a:lnTo>
                    <a:pt x="0" y="216000"/>
                  </a:lnTo>
                  <a:lnTo>
                    <a:pt x="0" y="54000"/>
                  </a:lnTo>
                  <a:close/>
                </a:path>
              </a:pathLst>
            </a:custGeom>
            <a:solidFill>
              <a:srgbClr val="FFC000"/>
            </a:solidFill>
            <a:ln>
              <a:solidFill>
                <a:srgbClr val="FFC000"/>
              </a:solidFill>
            </a:ln>
          </p:spPr>
          <p:txBody>
            <a:bodyPr lIns="180000" tIns="144000" rIns="180000" anchor="ctr">
              <a:normAutofit/>
            </a:bodyPr>
            <a:lstStyle/>
            <a:p>
              <a:pPr algn="just">
                <a:lnSpc>
                  <a:spcPct val="120000"/>
                </a:lnSpc>
                <a:defRPr/>
              </a:pPr>
              <a:endParaRPr lang="zh-CN" altLang="en-US" dirty="0" err="1">
                <a:solidFill>
                  <a:schemeClr val="tx1">
                    <a:lumMod val="65000"/>
                    <a:lumOff val="35000"/>
                  </a:schemeClr>
                </a:solidFill>
                <a:cs typeface="+mn-ea"/>
                <a:sym typeface="+mn-lt"/>
              </a:endParaRPr>
            </a:p>
          </p:txBody>
        </p:sp>
        <p:sp>
          <p:nvSpPr>
            <p:cNvPr id="20" name="圆角矩形 13">
              <a:extLst>
                <a:ext uri="{FF2B5EF4-FFF2-40B4-BE49-F238E27FC236}">
                  <a16:creationId xmlns:a16="http://schemas.microsoft.com/office/drawing/2014/main" id="{0EA322E2-9256-4F54-B735-43EFD717AA7F}"/>
                </a:ext>
              </a:extLst>
            </p:cNvPr>
            <p:cNvSpPr/>
            <p:nvPr/>
          </p:nvSpPr>
          <p:spPr>
            <a:xfrm>
              <a:off x="1660124" y="1961965"/>
              <a:ext cx="2592280" cy="398747"/>
            </a:xfrm>
            <a:prstGeom prst="roundRect">
              <a:avLst>
                <a:gd name="adj" fmla="val 2779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圆角矩形 27">
              <a:extLst>
                <a:ext uri="{FF2B5EF4-FFF2-40B4-BE49-F238E27FC236}">
                  <a16:creationId xmlns:a16="http://schemas.microsoft.com/office/drawing/2014/main" id="{89BE94C6-A126-4672-8D81-0B0AF9C98571}"/>
                </a:ext>
              </a:extLst>
            </p:cNvPr>
            <p:cNvSpPr/>
            <p:nvPr/>
          </p:nvSpPr>
          <p:spPr>
            <a:xfrm>
              <a:off x="1757897" y="2026426"/>
              <a:ext cx="1873070" cy="269823"/>
            </a:xfrm>
            <a:prstGeom prst="roundRect">
              <a:avLst>
                <a:gd name="adj" fmla="val 277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圆角矩形 28">
              <a:extLst>
                <a:ext uri="{FF2B5EF4-FFF2-40B4-BE49-F238E27FC236}">
                  <a16:creationId xmlns:a16="http://schemas.microsoft.com/office/drawing/2014/main" id="{98814AEA-0B04-4F17-9BE1-0C6F006E1D15}"/>
                </a:ext>
              </a:extLst>
            </p:cNvPr>
            <p:cNvSpPr/>
            <p:nvPr/>
          </p:nvSpPr>
          <p:spPr>
            <a:xfrm>
              <a:off x="3736858" y="2026426"/>
              <a:ext cx="429960" cy="269823"/>
            </a:xfrm>
            <a:prstGeom prst="roundRect">
              <a:avLst>
                <a:gd name="adj" fmla="val 277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KSO_Shape">
              <a:extLst>
                <a:ext uri="{FF2B5EF4-FFF2-40B4-BE49-F238E27FC236}">
                  <a16:creationId xmlns:a16="http://schemas.microsoft.com/office/drawing/2014/main" id="{CD74CE45-5DA8-42C0-AD01-68DA410FC16E}"/>
                </a:ext>
              </a:extLst>
            </p:cNvPr>
            <p:cNvSpPr/>
            <p:nvPr/>
          </p:nvSpPr>
          <p:spPr>
            <a:xfrm rot="20651913">
              <a:off x="3808071" y="2040797"/>
              <a:ext cx="236660" cy="241080"/>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grpSp>
      <p:sp>
        <p:nvSpPr>
          <p:cNvPr id="33" name="矩形 32">
            <a:extLst>
              <a:ext uri="{FF2B5EF4-FFF2-40B4-BE49-F238E27FC236}">
                <a16:creationId xmlns:a16="http://schemas.microsoft.com/office/drawing/2014/main" id="{B3563AB6-1CA6-436B-88F0-4F078235B893}"/>
              </a:ext>
            </a:extLst>
          </p:cNvPr>
          <p:cNvSpPr/>
          <p:nvPr/>
        </p:nvSpPr>
        <p:spPr>
          <a:xfrm>
            <a:off x="1562648" y="1562493"/>
            <a:ext cx="2646878" cy="369332"/>
          </a:xfrm>
          <a:prstGeom prst="rect">
            <a:avLst/>
          </a:prstGeom>
        </p:spPr>
        <p:txBody>
          <a:bodyPr wrap="square">
            <a:spAutoFit/>
          </a:bodyPr>
          <a:lstStyle/>
          <a:p>
            <a:pPr algn="ctr">
              <a:spcBef>
                <a:spcPct val="20000"/>
              </a:spcBef>
            </a:pPr>
            <a:r>
              <a:rPr kumimoji="1" lang="zh-CN" altLang="en-US" b="1" dirty="0">
                <a:cs typeface="+mn-ea"/>
                <a:sym typeface="+mn-lt"/>
              </a:rPr>
              <a:t>系统安全</a:t>
            </a:r>
          </a:p>
        </p:txBody>
      </p:sp>
      <p:sp>
        <p:nvSpPr>
          <p:cNvPr id="34" name="KSO_Shape">
            <a:extLst>
              <a:ext uri="{FF2B5EF4-FFF2-40B4-BE49-F238E27FC236}">
                <a16:creationId xmlns:a16="http://schemas.microsoft.com/office/drawing/2014/main" id="{BA2D9895-A26F-4607-8769-043EE5210DAB}"/>
              </a:ext>
            </a:extLst>
          </p:cNvPr>
          <p:cNvSpPr>
            <a:spLocks/>
          </p:cNvSpPr>
          <p:nvPr/>
        </p:nvSpPr>
        <p:spPr bwMode="auto">
          <a:xfrm>
            <a:off x="5625450" y="3193602"/>
            <a:ext cx="421835" cy="508895"/>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FFFF00"/>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grpSp>
        <p:nvGrpSpPr>
          <p:cNvPr id="35" name="组合 34">
            <a:extLst>
              <a:ext uri="{FF2B5EF4-FFF2-40B4-BE49-F238E27FC236}">
                <a16:creationId xmlns:a16="http://schemas.microsoft.com/office/drawing/2014/main" id="{9D3B6A7A-11C1-44D9-8292-C0401179F2EE}"/>
              </a:ext>
            </a:extLst>
          </p:cNvPr>
          <p:cNvGrpSpPr/>
          <p:nvPr/>
        </p:nvGrpSpPr>
        <p:grpSpPr>
          <a:xfrm>
            <a:off x="6559067" y="1217958"/>
            <a:ext cx="4635768" cy="4614672"/>
            <a:chOff x="3622089" y="1340528"/>
            <a:chExt cx="3577701" cy="3561420"/>
          </a:xfrm>
        </p:grpSpPr>
        <p:sp>
          <p:nvSpPr>
            <p:cNvPr id="36" name="圆角矩形 21">
              <a:extLst>
                <a:ext uri="{FF2B5EF4-FFF2-40B4-BE49-F238E27FC236}">
                  <a16:creationId xmlns:a16="http://schemas.microsoft.com/office/drawing/2014/main" id="{F335DB1C-AB16-472A-89A4-0ACC863C4F18}"/>
                </a:ext>
              </a:extLst>
            </p:cNvPr>
            <p:cNvSpPr/>
            <p:nvPr/>
          </p:nvSpPr>
          <p:spPr>
            <a:xfrm>
              <a:off x="3622089" y="1340528"/>
              <a:ext cx="3577701" cy="3561420"/>
            </a:xfrm>
            <a:prstGeom prst="roundRect">
              <a:avLst>
                <a:gd name="adj" fmla="val 624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圆角矩形 22">
              <a:extLst>
                <a:ext uri="{FF2B5EF4-FFF2-40B4-BE49-F238E27FC236}">
                  <a16:creationId xmlns:a16="http://schemas.microsoft.com/office/drawing/2014/main" id="{26552EE8-A8AC-4351-A3E9-9B3F7B955570}"/>
                </a:ext>
              </a:extLst>
            </p:cNvPr>
            <p:cNvSpPr/>
            <p:nvPr/>
          </p:nvSpPr>
          <p:spPr>
            <a:xfrm>
              <a:off x="3724847" y="1458585"/>
              <a:ext cx="3372184" cy="3340591"/>
            </a:xfrm>
            <a:prstGeom prst="roundRect">
              <a:avLst>
                <a:gd name="adj" fmla="val 624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圆角矩形 23">
              <a:extLst>
                <a:ext uri="{FF2B5EF4-FFF2-40B4-BE49-F238E27FC236}">
                  <a16:creationId xmlns:a16="http://schemas.microsoft.com/office/drawing/2014/main" id="{08B30BAE-9C2E-4CE1-A556-B185690B620E}"/>
                </a:ext>
              </a:extLst>
            </p:cNvPr>
            <p:cNvSpPr/>
            <p:nvPr/>
          </p:nvSpPr>
          <p:spPr>
            <a:xfrm flipV="1">
              <a:off x="5026094" y="1374247"/>
              <a:ext cx="769689" cy="168676"/>
            </a:xfrm>
            <a:prstGeom prst="roundRect">
              <a:avLst>
                <a:gd name="adj" fmla="val 42223"/>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圆角矩形 24">
              <a:extLst>
                <a:ext uri="{FF2B5EF4-FFF2-40B4-BE49-F238E27FC236}">
                  <a16:creationId xmlns:a16="http://schemas.microsoft.com/office/drawing/2014/main" id="{8992BE2C-A3D7-4A41-BA2B-61D3DF438202}"/>
                </a:ext>
              </a:extLst>
            </p:cNvPr>
            <p:cNvSpPr/>
            <p:nvPr/>
          </p:nvSpPr>
          <p:spPr>
            <a:xfrm flipV="1">
              <a:off x="4898035" y="1458585"/>
              <a:ext cx="987860" cy="168676"/>
            </a:xfrm>
            <a:prstGeom prst="roundRect">
              <a:avLst>
                <a:gd name="adj" fmla="val 42223"/>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圆角矩形 25">
              <a:extLst>
                <a:ext uri="{FF2B5EF4-FFF2-40B4-BE49-F238E27FC236}">
                  <a16:creationId xmlns:a16="http://schemas.microsoft.com/office/drawing/2014/main" id="{58844F46-86F8-4B05-9F4E-549460C731DE}"/>
                </a:ext>
              </a:extLst>
            </p:cNvPr>
            <p:cNvSpPr/>
            <p:nvPr/>
          </p:nvSpPr>
          <p:spPr>
            <a:xfrm flipV="1">
              <a:off x="5287941" y="1601912"/>
              <a:ext cx="245994" cy="53909"/>
            </a:xfrm>
            <a:prstGeom prst="roundRect">
              <a:avLst>
                <a:gd name="adj" fmla="val 42223"/>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45" name="图片 44">
            <a:extLst>
              <a:ext uri="{FF2B5EF4-FFF2-40B4-BE49-F238E27FC236}">
                <a16:creationId xmlns:a16="http://schemas.microsoft.com/office/drawing/2014/main" id="{8DBEC78F-AB40-4E1B-9105-84E82AC650D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9427"/>
          <a:stretch/>
        </p:blipFill>
        <p:spPr>
          <a:xfrm>
            <a:off x="6784053" y="2728488"/>
            <a:ext cx="1566754" cy="1729824"/>
          </a:xfrm>
          <a:prstGeom prst="rect">
            <a:avLst/>
          </a:prstGeom>
        </p:spPr>
      </p:pic>
      <p:sp>
        <p:nvSpPr>
          <p:cNvPr id="41" name="矩形 40">
            <a:extLst>
              <a:ext uri="{FF2B5EF4-FFF2-40B4-BE49-F238E27FC236}">
                <a16:creationId xmlns:a16="http://schemas.microsoft.com/office/drawing/2014/main" id="{7CF2F317-DF15-49E3-92B1-1D271F9DBABC}"/>
              </a:ext>
            </a:extLst>
          </p:cNvPr>
          <p:cNvSpPr/>
          <p:nvPr/>
        </p:nvSpPr>
        <p:spPr>
          <a:xfrm>
            <a:off x="8212360" y="1980253"/>
            <a:ext cx="2849327" cy="3477875"/>
          </a:xfrm>
          <a:prstGeom prst="rect">
            <a:avLst/>
          </a:prstGeom>
          <a:noFill/>
        </p:spPr>
        <p:txBody>
          <a:bodyPr wrap="square">
            <a:spAutoFit/>
          </a:bodyPr>
          <a:lstStyle/>
          <a:p>
            <a:r>
              <a:rPr lang="zh-CN" altLang="en-US" sz="2200" b="1" dirty="0">
                <a:solidFill>
                  <a:schemeClr val="tx2">
                    <a:lumMod val="75000"/>
                  </a:schemeClr>
                </a:solidFill>
                <a:cs typeface="+mn-ea"/>
                <a:sym typeface="+mn-lt"/>
              </a:rPr>
              <a:t>系统安全的基本原则</a:t>
            </a:r>
            <a:endParaRPr lang="en-US" altLang="zh-CN" sz="2200" b="1" dirty="0">
              <a:solidFill>
                <a:schemeClr val="tx2">
                  <a:lumMod val="75000"/>
                </a:schemeClr>
              </a:solidFill>
              <a:cs typeface="+mn-ea"/>
              <a:sym typeface="+mn-lt"/>
            </a:endParaRPr>
          </a:p>
          <a:p>
            <a:endParaRPr lang="en-US" altLang="zh-CN" sz="2200" dirty="0">
              <a:solidFill>
                <a:schemeClr val="tx2">
                  <a:lumMod val="75000"/>
                </a:schemeClr>
              </a:solidFill>
              <a:cs typeface="+mn-ea"/>
              <a:sym typeface="+mn-lt"/>
            </a:endParaRPr>
          </a:p>
          <a:p>
            <a:r>
              <a:rPr lang="zh-CN" altLang="en-US" sz="2200" dirty="0">
                <a:solidFill>
                  <a:schemeClr val="tx2">
                    <a:lumMod val="75000"/>
                  </a:schemeClr>
                </a:solidFill>
                <a:cs typeface="+mn-ea"/>
                <a:sym typeface="+mn-lt"/>
              </a:rPr>
              <a:t>是在一个新系统的</a:t>
            </a:r>
            <a:r>
              <a:rPr lang="zh-CN" altLang="en-US" sz="2200" b="1" dirty="0">
                <a:solidFill>
                  <a:schemeClr val="tx2">
                    <a:lumMod val="75000"/>
                  </a:schemeClr>
                </a:solidFill>
                <a:cs typeface="+mn-ea"/>
                <a:sym typeface="+mn-lt"/>
              </a:rPr>
              <a:t>构思阶段</a:t>
            </a:r>
            <a:r>
              <a:rPr lang="zh-CN" altLang="en-US" sz="2200" dirty="0">
                <a:solidFill>
                  <a:schemeClr val="tx2">
                    <a:lumMod val="75000"/>
                  </a:schemeClr>
                </a:solidFill>
                <a:cs typeface="+mn-ea"/>
                <a:sym typeface="+mn-lt"/>
              </a:rPr>
              <a:t>就必须考虑其安全性问题，制定并开始执行安全规划</a:t>
            </a:r>
            <a:r>
              <a:rPr lang="en-US" altLang="zh-CN" sz="2200" dirty="0">
                <a:solidFill>
                  <a:schemeClr val="tx2">
                    <a:lumMod val="75000"/>
                  </a:schemeClr>
                </a:solidFill>
                <a:cs typeface="+mn-ea"/>
                <a:sym typeface="+mn-lt"/>
              </a:rPr>
              <a:t>——</a:t>
            </a:r>
            <a:r>
              <a:rPr lang="zh-CN" altLang="en-US" sz="2200" dirty="0">
                <a:solidFill>
                  <a:schemeClr val="tx2">
                    <a:lumMod val="75000"/>
                  </a:schemeClr>
                </a:solidFill>
                <a:cs typeface="+mn-ea"/>
                <a:sym typeface="+mn-lt"/>
              </a:rPr>
              <a:t>系统安全活动，并把系统安全活动贯穿于</a:t>
            </a:r>
            <a:r>
              <a:rPr lang="zh-CN" altLang="en-US" sz="2200" b="1" dirty="0">
                <a:solidFill>
                  <a:schemeClr val="tx2">
                    <a:lumMod val="75000"/>
                  </a:schemeClr>
                </a:solidFill>
                <a:cs typeface="+mn-ea"/>
                <a:sym typeface="+mn-lt"/>
              </a:rPr>
              <a:t>系统寿命周期</a:t>
            </a:r>
            <a:r>
              <a:rPr lang="zh-CN" altLang="en-US" sz="2200" dirty="0">
                <a:solidFill>
                  <a:schemeClr val="tx2">
                    <a:lumMod val="75000"/>
                  </a:schemeClr>
                </a:solidFill>
                <a:cs typeface="+mn-ea"/>
                <a:sym typeface="+mn-lt"/>
              </a:rPr>
              <a:t>，直到系统报废为止。</a:t>
            </a:r>
          </a:p>
        </p:txBody>
      </p:sp>
      <p:grpSp>
        <p:nvGrpSpPr>
          <p:cNvPr id="28" name="组合 27">
            <a:extLst>
              <a:ext uri="{FF2B5EF4-FFF2-40B4-BE49-F238E27FC236}">
                <a16:creationId xmlns:a16="http://schemas.microsoft.com/office/drawing/2014/main" id="{AE0132E8-56B3-400B-B6A8-27502C814934}"/>
              </a:ext>
            </a:extLst>
          </p:cNvPr>
          <p:cNvGrpSpPr/>
          <p:nvPr/>
        </p:nvGrpSpPr>
        <p:grpSpPr>
          <a:xfrm>
            <a:off x="-125456" y="-34628"/>
            <a:ext cx="3859832" cy="879734"/>
            <a:chOff x="-125456" y="-34628"/>
            <a:chExt cx="3859832" cy="879734"/>
          </a:xfrm>
        </p:grpSpPr>
        <p:grpSp>
          <p:nvGrpSpPr>
            <p:cNvPr id="29" name="组合 28">
              <a:extLst>
                <a:ext uri="{FF2B5EF4-FFF2-40B4-BE49-F238E27FC236}">
                  <a16:creationId xmlns:a16="http://schemas.microsoft.com/office/drawing/2014/main" id="{BEAFDAF9-4CDF-4C9E-94E5-10E820F242E3}"/>
                </a:ext>
              </a:extLst>
            </p:cNvPr>
            <p:cNvGrpSpPr/>
            <p:nvPr/>
          </p:nvGrpSpPr>
          <p:grpSpPr>
            <a:xfrm>
              <a:off x="0" y="166370"/>
              <a:ext cx="3734376" cy="475074"/>
              <a:chOff x="0" y="166370"/>
              <a:chExt cx="3734376" cy="475074"/>
            </a:xfrm>
          </p:grpSpPr>
          <p:sp>
            <p:nvSpPr>
              <p:cNvPr id="31" name="圆角矩形 2">
                <a:extLst>
                  <a:ext uri="{FF2B5EF4-FFF2-40B4-BE49-F238E27FC236}">
                    <a16:creationId xmlns:a16="http://schemas.microsoft.com/office/drawing/2014/main" id="{0C4A90A5-A99F-43F4-B399-879BA8C3EDFA}"/>
                  </a:ext>
                </a:extLst>
              </p:cNvPr>
              <p:cNvSpPr/>
              <p:nvPr/>
            </p:nvSpPr>
            <p:spPr>
              <a:xfrm>
                <a:off x="0" y="169035"/>
                <a:ext cx="2786743"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2" name="矩形 31">
                <a:extLst>
                  <a:ext uri="{FF2B5EF4-FFF2-40B4-BE49-F238E27FC236}">
                    <a16:creationId xmlns:a16="http://schemas.microsoft.com/office/drawing/2014/main" id="{12D21EDB-C463-4960-A73A-4F03FD901675}"/>
                  </a:ext>
                </a:extLst>
              </p:cNvPr>
              <p:cNvSpPr/>
              <p:nvPr/>
            </p:nvSpPr>
            <p:spPr>
              <a:xfrm>
                <a:off x="540800" y="166370"/>
                <a:ext cx="3193576"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事故致因理论</a:t>
                </a:r>
              </a:p>
            </p:txBody>
          </p:sp>
        </p:grpSp>
        <p:pic>
          <p:nvPicPr>
            <p:cNvPr id="30" name="图片 29">
              <a:extLst>
                <a:ext uri="{FF2B5EF4-FFF2-40B4-BE49-F238E27FC236}">
                  <a16:creationId xmlns:a16="http://schemas.microsoft.com/office/drawing/2014/main" id="{DD1BBF79-0C14-4DC3-86E1-453237080435}"/>
                </a:ext>
              </a:extLst>
            </p:cNvPr>
            <p:cNvPicPr>
              <a:picLocks noChangeAspect="1"/>
            </p:cNvPicPr>
            <p:nvPr/>
          </p:nvPicPr>
          <p:blipFill>
            <a:blip r:embed="rId5"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p:grpSp>
        <p:nvGrpSpPr>
          <p:cNvPr id="42" name="组合 41">
            <a:extLst>
              <a:ext uri="{FF2B5EF4-FFF2-40B4-BE49-F238E27FC236}">
                <a16:creationId xmlns:a16="http://schemas.microsoft.com/office/drawing/2014/main" id="{0E9EEE81-6499-4FF8-985E-F2D13B715900}"/>
              </a:ext>
            </a:extLst>
          </p:cNvPr>
          <p:cNvGrpSpPr/>
          <p:nvPr/>
        </p:nvGrpSpPr>
        <p:grpSpPr>
          <a:xfrm>
            <a:off x="204900" y="651715"/>
            <a:ext cx="3046414" cy="1036638"/>
            <a:chOff x="1804988" y="1620839"/>
            <a:chExt cx="3046414" cy="1036638"/>
          </a:xfrm>
          <a:effectLst>
            <a:outerShdw blurRad="50800" dist="38100" dir="2700000" algn="tl" rotWithShape="0">
              <a:prstClr val="black">
                <a:alpha val="40000"/>
              </a:prstClr>
            </a:outerShdw>
          </a:effectLst>
        </p:grpSpPr>
        <p:grpSp>
          <p:nvGrpSpPr>
            <p:cNvPr id="43" name="Group 4">
              <a:extLst>
                <a:ext uri="{FF2B5EF4-FFF2-40B4-BE49-F238E27FC236}">
                  <a16:creationId xmlns:a16="http://schemas.microsoft.com/office/drawing/2014/main" id="{2F92AD51-620D-42DF-9964-958327473C80}"/>
                </a:ext>
              </a:extLst>
            </p:cNvPr>
            <p:cNvGrpSpPr>
              <a:grpSpLocks noChangeAspect="1"/>
            </p:cNvGrpSpPr>
            <p:nvPr/>
          </p:nvGrpSpPr>
          <p:grpSpPr bwMode="auto">
            <a:xfrm>
              <a:off x="1804988" y="1620839"/>
              <a:ext cx="3046414" cy="1036638"/>
              <a:chOff x="1137" y="1021"/>
              <a:chExt cx="1919" cy="653"/>
            </a:xfrm>
          </p:grpSpPr>
          <p:sp>
            <p:nvSpPr>
              <p:cNvPr id="47" name="AutoShape 3">
                <a:extLst>
                  <a:ext uri="{FF2B5EF4-FFF2-40B4-BE49-F238E27FC236}">
                    <a16:creationId xmlns:a16="http://schemas.microsoft.com/office/drawing/2014/main" id="{326DEAFC-39B8-4286-9BDD-35D0062D1680}"/>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 name="Freeform 20">
                <a:extLst>
                  <a:ext uri="{FF2B5EF4-FFF2-40B4-BE49-F238E27FC236}">
                    <a16:creationId xmlns:a16="http://schemas.microsoft.com/office/drawing/2014/main" id="{CB0BD521-F149-48F1-B0BD-E14C047391CF}"/>
                  </a:ext>
                </a:extLst>
              </p:cNvPr>
              <p:cNvSpPr>
                <a:spLocks/>
              </p:cNvSpPr>
              <p:nvPr/>
            </p:nvSpPr>
            <p:spPr bwMode="auto">
              <a:xfrm>
                <a:off x="1185" y="1113"/>
                <a:ext cx="29" cy="561"/>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 name="Rectangle 21">
                <a:extLst>
                  <a:ext uri="{FF2B5EF4-FFF2-40B4-BE49-F238E27FC236}">
                    <a16:creationId xmlns:a16="http://schemas.microsoft.com/office/drawing/2014/main" id="{D4BEEFBA-559C-4CE6-9E9B-34941196A8FF}"/>
                  </a:ext>
                </a:extLst>
              </p:cNvPr>
              <p:cNvSpPr>
                <a:spLocks noChangeArrowheads="1"/>
              </p:cNvSpPr>
              <p:nvPr/>
            </p:nvSpPr>
            <p:spPr bwMode="auto">
              <a:xfrm>
                <a:off x="1137" y="1210"/>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 name="Freeform 23">
                <a:extLst>
                  <a:ext uri="{FF2B5EF4-FFF2-40B4-BE49-F238E27FC236}">
                    <a16:creationId xmlns:a16="http://schemas.microsoft.com/office/drawing/2014/main" id="{1969267A-01BF-4922-AE4D-696995AEE287}"/>
                  </a:ext>
                </a:extLst>
              </p:cNvPr>
              <p:cNvSpPr>
                <a:spLocks/>
              </p:cNvSpPr>
              <p:nvPr/>
            </p:nvSpPr>
            <p:spPr bwMode="auto">
              <a:xfrm flipV="1">
                <a:off x="1160" y="1475"/>
                <a:ext cx="1896"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4" name="矩形 43">
              <a:extLst>
                <a:ext uri="{FF2B5EF4-FFF2-40B4-BE49-F238E27FC236}">
                  <a16:creationId xmlns:a16="http://schemas.microsoft.com/office/drawing/2014/main" id="{040211E5-BD03-4D55-B2FA-87254BEFE38D}"/>
                </a:ext>
              </a:extLst>
            </p:cNvPr>
            <p:cNvSpPr/>
            <p:nvPr/>
          </p:nvSpPr>
          <p:spPr>
            <a:xfrm>
              <a:off x="2046473" y="1844360"/>
              <a:ext cx="2031325"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系统安全理论</a:t>
              </a:r>
            </a:p>
          </p:txBody>
        </p:sp>
      </p:grpSp>
      <mc:AlternateContent xmlns:mc="http://schemas.openxmlformats.org/markup-compatibility/2006" xmlns:p14="http://schemas.microsoft.com/office/powerpoint/2010/main">
        <mc:Choice Requires="p14">
          <p:contentPart p14:bwMode="auto" r:id="rId6">
            <p14:nvContentPartPr>
              <p14:cNvPr id="2" name="墨迹 1"/>
              <p14:cNvContentPartPr/>
              <p14:nvPr/>
            </p14:nvContentPartPr>
            <p14:xfrm>
              <a:off x="10541160" y="3962520"/>
              <a:ext cx="38160" cy="12960"/>
            </p14:xfrm>
          </p:contentPart>
        </mc:Choice>
        <mc:Fallback xmlns="">
          <p:pic>
            <p:nvPicPr>
              <p:cNvPr id="2" name="墨迹 1"/>
              <p:cNvPicPr/>
              <p:nvPr/>
            </p:nvPicPr>
            <p:blipFill>
              <a:blip r:embed="rId7"/>
              <a:stretch>
                <a:fillRect/>
              </a:stretch>
            </p:blipFill>
            <p:spPr>
              <a:xfrm>
                <a:off x="10531800" y="3953160"/>
                <a:ext cx="56880" cy="31680"/>
              </a:xfrm>
              <a:prstGeom prst="rect">
                <a:avLst/>
              </a:prstGeom>
            </p:spPr>
          </p:pic>
        </mc:Fallback>
      </mc:AlternateContent>
    </p:spTree>
    <p:extLst>
      <p:ext uri="{BB962C8B-B14F-4D97-AF65-F5344CB8AC3E}">
        <p14:creationId xmlns:p14="http://schemas.microsoft.com/office/powerpoint/2010/main" val="3452623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500"/>
                                        <p:tgtEl>
                                          <p:spTgt spid="18"/>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randombar(horizontal)">
                                      <p:cBhvr>
                                        <p:cTn id="11" dur="500"/>
                                        <p:tgtEl>
                                          <p:spTgt spid="17"/>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randombar(horizontal)">
                                      <p:cBhvr>
                                        <p:cTn id="14" dur="500"/>
                                        <p:tgtEl>
                                          <p:spTgt spid="33"/>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wipe(up)">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wipe(left)">
                                      <p:cBhvr>
                                        <p:cTn id="28" dur="500"/>
                                        <p:tgtEl>
                                          <p:spTgt spid="45"/>
                                        </p:tgtEl>
                                      </p:cBhvr>
                                    </p:animEffect>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41">
                                            <p:txEl>
                                              <p:pRg st="0" end="0"/>
                                            </p:txEl>
                                          </p:spTgt>
                                        </p:tgtEl>
                                        <p:attrNameLst>
                                          <p:attrName>style.visibility</p:attrName>
                                        </p:attrNameLst>
                                      </p:cBhvr>
                                      <p:to>
                                        <p:strVal val="visible"/>
                                      </p:to>
                                    </p:set>
                                    <p:animEffect transition="in" filter="wipe(left)">
                                      <p:cBhvr>
                                        <p:cTn id="32" dur="500"/>
                                        <p:tgtEl>
                                          <p:spTgt spid="41">
                                            <p:txEl>
                                              <p:pRg st="0" end="0"/>
                                            </p:txEl>
                                          </p:spTgt>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41">
                                            <p:txEl>
                                              <p:pRg st="2" end="2"/>
                                            </p:txEl>
                                          </p:spTgt>
                                        </p:tgtEl>
                                        <p:attrNameLst>
                                          <p:attrName>style.visibility</p:attrName>
                                        </p:attrNameLst>
                                      </p:cBhvr>
                                      <p:to>
                                        <p:strVal val="visible"/>
                                      </p:to>
                                    </p:set>
                                    <p:animEffect transition="in" filter="wipe(left)">
                                      <p:cBhvr>
                                        <p:cTn id="35" dur="500"/>
                                        <p:tgtEl>
                                          <p:spTgt spid="41">
                                            <p:txEl>
                                              <p:pRg st="2" end="2"/>
                                            </p:txEl>
                                          </p:spTgt>
                                        </p:tgtEl>
                                      </p:cBhvr>
                                    </p:animEffect>
                                  </p:childTnLst>
                                </p:cTn>
                              </p:par>
                            </p:childTnLst>
                          </p:cTn>
                        </p:par>
                        <p:par>
                          <p:cTn id="36" fill="hold">
                            <p:stCondLst>
                              <p:cond delay="3500"/>
                            </p:stCondLst>
                            <p:childTnLst>
                              <p:par>
                                <p:cTn id="37" presetID="2" presetClass="entr" presetSubtype="8"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0-#ppt_w/2"/>
                                          </p:val>
                                        </p:tav>
                                        <p:tav tm="100000">
                                          <p:val>
                                            <p:strVal val="#ppt_x"/>
                                          </p:val>
                                        </p:tav>
                                      </p:tavLst>
                                    </p:anim>
                                    <p:anim calcmode="lin" valueType="num">
                                      <p:cBhvr additive="base">
                                        <p:cTn id="40" dur="500" fill="hold"/>
                                        <p:tgtEl>
                                          <p:spTgt spid="28"/>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8" fill="hold" nodeType="after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additive="base">
                                        <p:cTn id="44" dur="500" fill="hold"/>
                                        <p:tgtEl>
                                          <p:spTgt spid="42"/>
                                        </p:tgtEl>
                                        <p:attrNameLst>
                                          <p:attrName>ppt_x</p:attrName>
                                        </p:attrNameLst>
                                      </p:cBhvr>
                                      <p:tavLst>
                                        <p:tav tm="0">
                                          <p:val>
                                            <p:strVal val="0-#ppt_w/2"/>
                                          </p:val>
                                        </p:tav>
                                        <p:tav tm="100000">
                                          <p:val>
                                            <p:strVal val="#ppt_x"/>
                                          </p:val>
                                        </p:tav>
                                      </p:tavLst>
                                    </p:anim>
                                    <p:anim calcmode="lin" valueType="num">
                                      <p:cBhvr additive="base">
                                        <p:cTn id="45"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33" grpId="0"/>
      <p:bldP spid="34" grpId="0" animBg="1"/>
      <p:bldP spid="41" grpId="0" uiExpand="1" build="p" bldLvl="3"/>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a:extLst>
              <a:ext uri="{FF2B5EF4-FFF2-40B4-BE49-F238E27FC236}">
                <a16:creationId xmlns:a16="http://schemas.microsoft.com/office/drawing/2014/main" id="{BEAD527D-F424-4213-A637-8E7AAE7D6607}"/>
              </a:ext>
            </a:extLst>
          </p:cNvPr>
          <p:cNvGrpSpPr/>
          <p:nvPr/>
        </p:nvGrpSpPr>
        <p:grpSpPr>
          <a:xfrm>
            <a:off x="6410942" y="1959376"/>
            <a:ext cx="4726291" cy="4066449"/>
            <a:chOff x="6537666" y="1860976"/>
            <a:chExt cx="3665241" cy="3153533"/>
          </a:xfrm>
        </p:grpSpPr>
        <p:grpSp>
          <p:nvGrpSpPr>
            <p:cNvPr id="100" name="组合 99">
              <a:extLst>
                <a:ext uri="{FF2B5EF4-FFF2-40B4-BE49-F238E27FC236}">
                  <a16:creationId xmlns:a16="http://schemas.microsoft.com/office/drawing/2014/main" id="{AAADAA6A-D3D6-4C11-9339-4C190F5FCA34}"/>
                </a:ext>
              </a:extLst>
            </p:cNvPr>
            <p:cNvGrpSpPr/>
            <p:nvPr/>
          </p:nvGrpSpPr>
          <p:grpSpPr>
            <a:xfrm>
              <a:off x="6537666" y="1860976"/>
              <a:ext cx="3665241" cy="3153533"/>
              <a:chOff x="6537666" y="1860976"/>
              <a:chExt cx="3665241" cy="3153533"/>
            </a:xfrm>
          </p:grpSpPr>
          <p:sp>
            <p:nvSpPr>
              <p:cNvPr id="102" name="圆角矩形 41">
                <a:extLst>
                  <a:ext uri="{FF2B5EF4-FFF2-40B4-BE49-F238E27FC236}">
                    <a16:creationId xmlns:a16="http://schemas.microsoft.com/office/drawing/2014/main" id="{993A020E-A917-4811-90D7-A13CB15F395A}"/>
                  </a:ext>
                </a:extLst>
              </p:cNvPr>
              <p:cNvSpPr/>
              <p:nvPr/>
            </p:nvSpPr>
            <p:spPr>
              <a:xfrm>
                <a:off x="6537666" y="1860976"/>
                <a:ext cx="3665241" cy="3153533"/>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103" name="组合 26">
                <a:extLst>
                  <a:ext uri="{FF2B5EF4-FFF2-40B4-BE49-F238E27FC236}">
                    <a16:creationId xmlns:a16="http://schemas.microsoft.com/office/drawing/2014/main" id="{130E988D-31C5-42D9-8778-9CE29723C822}"/>
                  </a:ext>
                </a:extLst>
              </p:cNvPr>
              <p:cNvGrpSpPr/>
              <p:nvPr/>
            </p:nvGrpSpPr>
            <p:grpSpPr>
              <a:xfrm>
                <a:off x="6752013" y="1975825"/>
                <a:ext cx="3269770" cy="2957572"/>
                <a:chOff x="4559531" y="2227811"/>
                <a:chExt cx="2377971" cy="2150918"/>
              </a:xfrm>
            </p:grpSpPr>
            <p:grpSp>
              <p:nvGrpSpPr>
                <p:cNvPr id="104" name="组合 29">
                  <a:extLst>
                    <a:ext uri="{FF2B5EF4-FFF2-40B4-BE49-F238E27FC236}">
                      <a16:creationId xmlns:a16="http://schemas.microsoft.com/office/drawing/2014/main" id="{310270DC-760E-4A06-9780-87EBD094E0E1}"/>
                    </a:ext>
                  </a:extLst>
                </p:cNvPr>
                <p:cNvGrpSpPr/>
                <p:nvPr/>
              </p:nvGrpSpPr>
              <p:grpSpPr>
                <a:xfrm>
                  <a:off x="4559531" y="2227811"/>
                  <a:ext cx="207818" cy="207818"/>
                  <a:chOff x="4559531" y="2227811"/>
                  <a:chExt cx="207818" cy="207818"/>
                </a:xfrm>
              </p:grpSpPr>
              <p:sp>
                <p:nvSpPr>
                  <p:cNvPr id="114" name="椭圆 113">
                    <a:extLst>
                      <a:ext uri="{FF2B5EF4-FFF2-40B4-BE49-F238E27FC236}">
                        <a16:creationId xmlns:a16="http://schemas.microsoft.com/office/drawing/2014/main" id="{6DA753FE-D39B-4DEF-80CF-732A56EC0CF1}"/>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六边形 114">
                    <a:extLst>
                      <a:ext uri="{FF2B5EF4-FFF2-40B4-BE49-F238E27FC236}">
                        <a16:creationId xmlns:a16="http://schemas.microsoft.com/office/drawing/2014/main" id="{5C0BD05B-1A86-4CEA-9C07-3FA4640C2FFC}"/>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05" name="组合 30">
                  <a:extLst>
                    <a:ext uri="{FF2B5EF4-FFF2-40B4-BE49-F238E27FC236}">
                      <a16:creationId xmlns:a16="http://schemas.microsoft.com/office/drawing/2014/main" id="{18A1450F-40DB-41C3-AFB5-566B28AC7ECB}"/>
                    </a:ext>
                  </a:extLst>
                </p:cNvPr>
                <p:cNvGrpSpPr/>
                <p:nvPr/>
              </p:nvGrpSpPr>
              <p:grpSpPr>
                <a:xfrm>
                  <a:off x="6729682" y="2227811"/>
                  <a:ext cx="207818" cy="207818"/>
                  <a:chOff x="4738957" y="2227811"/>
                  <a:chExt cx="207818" cy="207818"/>
                </a:xfrm>
              </p:grpSpPr>
              <p:sp>
                <p:nvSpPr>
                  <p:cNvPr id="112" name="椭圆 111">
                    <a:extLst>
                      <a:ext uri="{FF2B5EF4-FFF2-40B4-BE49-F238E27FC236}">
                        <a16:creationId xmlns:a16="http://schemas.microsoft.com/office/drawing/2014/main" id="{067EB2A0-215B-4808-ACEE-8B5F711E7C9B}"/>
                      </a:ext>
                    </a:extLst>
                  </p:cNvPr>
                  <p:cNvSpPr/>
                  <p:nvPr/>
                </p:nvSpPr>
                <p:spPr>
                  <a:xfrm>
                    <a:off x="4738957"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六边形 112">
                    <a:extLst>
                      <a:ext uri="{FF2B5EF4-FFF2-40B4-BE49-F238E27FC236}">
                        <a16:creationId xmlns:a16="http://schemas.microsoft.com/office/drawing/2014/main" id="{A7E58023-BD30-46DB-B33C-C819DDD69B09}"/>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06" name="组合 31">
                  <a:extLst>
                    <a:ext uri="{FF2B5EF4-FFF2-40B4-BE49-F238E27FC236}">
                      <a16:creationId xmlns:a16="http://schemas.microsoft.com/office/drawing/2014/main" id="{642DF519-599D-4473-82DA-9DD45754DECB}"/>
                    </a:ext>
                  </a:extLst>
                </p:cNvPr>
                <p:cNvGrpSpPr/>
                <p:nvPr/>
              </p:nvGrpSpPr>
              <p:grpSpPr>
                <a:xfrm>
                  <a:off x="4559531" y="4170911"/>
                  <a:ext cx="207818" cy="207818"/>
                  <a:chOff x="4559531" y="2227811"/>
                  <a:chExt cx="207818" cy="207818"/>
                </a:xfrm>
              </p:grpSpPr>
              <p:sp>
                <p:nvSpPr>
                  <p:cNvPr id="110" name="椭圆 109">
                    <a:extLst>
                      <a:ext uri="{FF2B5EF4-FFF2-40B4-BE49-F238E27FC236}">
                        <a16:creationId xmlns:a16="http://schemas.microsoft.com/office/drawing/2014/main" id="{9FBD4B88-F168-4876-9FC4-97C386D2E2D5}"/>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六边形 110">
                    <a:extLst>
                      <a:ext uri="{FF2B5EF4-FFF2-40B4-BE49-F238E27FC236}">
                        <a16:creationId xmlns:a16="http://schemas.microsoft.com/office/drawing/2014/main" id="{BEA85CC1-436D-4660-81F7-DD9D56184592}"/>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07" name="组合 32">
                  <a:extLst>
                    <a:ext uri="{FF2B5EF4-FFF2-40B4-BE49-F238E27FC236}">
                      <a16:creationId xmlns:a16="http://schemas.microsoft.com/office/drawing/2014/main" id="{A48BD325-76A3-41D4-9B12-B07ED5E1EE50}"/>
                    </a:ext>
                  </a:extLst>
                </p:cNvPr>
                <p:cNvGrpSpPr/>
                <p:nvPr/>
              </p:nvGrpSpPr>
              <p:grpSpPr>
                <a:xfrm>
                  <a:off x="6729683" y="4170911"/>
                  <a:ext cx="207819" cy="207818"/>
                  <a:chOff x="4738958" y="2227811"/>
                  <a:chExt cx="207819" cy="207818"/>
                </a:xfrm>
              </p:grpSpPr>
              <p:sp>
                <p:nvSpPr>
                  <p:cNvPr id="108" name="椭圆 107">
                    <a:extLst>
                      <a:ext uri="{FF2B5EF4-FFF2-40B4-BE49-F238E27FC236}">
                        <a16:creationId xmlns:a16="http://schemas.microsoft.com/office/drawing/2014/main" id="{282DA77B-5604-4BAF-BC32-39BABAFD632A}"/>
                      </a:ext>
                    </a:extLst>
                  </p:cNvPr>
                  <p:cNvSpPr/>
                  <p:nvPr/>
                </p:nvSpPr>
                <p:spPr>
                  <a:xfrm>
                    <a:off x="4738958" y="2227811"/>
                    <a:ext cx="207819"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六边形 108">
                    <a:extLst>
                      <a:ext uri="{FF2B5EF4-FFF2-40B4-BE49-F238E27FC236}">
                        <a16:creationId xmlns:a16="http://schemas.microsoft.com/office/drawing/2014/main" id="{C19D9983-F583-4994-8464-0940BE839912}"/>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101" name="矩形 100">
              <a:extLst>
                <a:ext uri="{FF2B5EF4-FFF2-40B4-BE49-F238E27FC236}">
                  <a16:creationId xmlns:a16="http://schemas.microsoft.com/office/drawing/2014/main" id="{7D2D6DE2-19E3-4074-8785-C287E409D28B}"/>
                </a:ext>
              </a:extLst>
            </p:cNvPr>
            <p:cNvSpPr/>
            <p:nvPr/>
          </p:nvSpPr>
          <p:spPr>
            <a:xfrm>
              <a:off x="6643462" y="3036699"/>
              <a:ext cx="3536884" cy="787647"/>
            </a:xfrm>
            <a:prstGeom prst="rect">
              <a:avLst/>
            </a:prstGeom>
          </p:spPr>
          <p:txBody>
            <a:bodyPr wrap="square">
              <a:spAutoFit/>
            </a:bodyPr>
            <a:lstStyle/>
            <a:p>
              <a:pPr>
                <a:lnSpc>
                  <a:spcPct val="150000"/>
                </a:lnSpc>
              </a:pPr>
              <a:r>
                <a:rPr lang="en-US" altLang="zh-CN" sz="2000" dirty="0">
                  <a:solidFill>
                    <a:schemeClr val="tx1">
                      <a:lumMod val="85000"/>
                      <a:lumOff val="15000"/>
                    </a:schemeClr>
                  </a:solidFill>
                  <a:cs typeface="+mn-ea"/>
                  <a:sym typeface="+mn-lt"/>
                </a:rPr>
                <a:t>2.</a:t>
              </a:r>
              <a:r>
                <a:rPr lang="zh-CN" altLang="en-US" sz="2000" b="1" dirty="0">
                  <a:solidFill>
                    <a:schemeClr val="tx1">
                      <a:lumMod val="85000"/>
                      <a:lumOff val="15000"/>
                    </a:schemeClr>
                  </a:solidFill>
                  <a:cs typeface="+mn-ea"/>
                  <a:sym typeface="+mn-lt"/>
                </a:rPr>
                <a:t>没有任何一种事物是绝对安全的</a:t>
              </a:r>
              <a:r>
                <a:rPr lang="zh-CN" altLang="en-US" sz="2000" dirty="0">
                  <a:solidFill>
                    <a:schemeClr val="tx1">
                      <a:lumMod val="85000"/>
                      <a:lumOff val="15000"/>
                    </a:schemeClr>
                  </a:solidFill>
                  <a:cs typeface="+mn-ea"/>
                  <a:sym typeface="+mn-lt"/>
                </a:rPr>
                <a:t>，任何事物中都潜伏着危险因素。</a:t>
              </a:r>
            </a:p>
          </p:txBody>
        </p:sp>
      </p:grpSp>
      <p:grpSp>
        <p:nvGrpSpPr>
          <p:cNvPr id="118" name="组合 117">
            <a:extLst>
              <a:ext uri="{FF2B5EF4-FFF2-40B4-BE49-F238E27FC236}">
                <a16:creationId xmlns:a16="http://schemas.microsoft.com/office/drawing/2014/main" id="{FA7C2CB0-709F-45DA-BB2E-FDAFDEEB6FA6}"/>
              </a:ext>
            </a:extLst>
          </p:cNvPr>
          <p:cNvGrpSpPr/>
          <p:nvPr/>
        </p:nvGrpSpPr>
        <p:grpSpPr>
          <a:xfrm>
            <a:off x="1147551" y="1959376"/>
            <a:ext cx="4549088" cy="4044624"/>
            <a:chOff x="2298548" y="1861161"/>
            <a:chExt cx="3546643" cy="3153345"/>
          </a:xfrm>
        </p:grpSpPr>
        <p:grpSp>
          <p:nvGrpSpPr>
            <p:cNvPr id="120" name="组合 119">
              <a:extLst>
                <a:ext uri="{FF2B5EF4-FFF2-40B4-BE49-F238E27FC236}">
                  <a16:creationId xmlns:a16="http://schemas.microsoft.com/office/drawing/2014/main" id="{AFC48177-C92C-41F4-AC96-119B13A65456}"/>
                </a:ext>
              </a:extLst>
            </p:cNvPr>
            <p:cNvGrpSpPr/>
            <p:nvPr/>
          </p:nvGrpSpPr>
          <p:grpSpPr>
            <a:xfrm>
              <a:off x="2298548" y="1861161"/>
              <a:ext cx="3546643" cy="3153345"/>
              <a:chOff x="6537666" y="1861162"/>
              <a:chExt cx="3546643" cy="3153345"/>
            </a:xfrm>
          </p:grpSpPr>
          <p:sp>
            <p:nvSpPr>
              <p:cNvPr id="122" name="圆角矩形 41">
                <a:extLst>
                  <a:ext uri="{FF2B5EF4-FFF2-40B4-BE49-F238E27FC236}">
                    <a16:creationId xmlns:a16="http://schemas.microsoft.com/office/drawing/2014/main" id="{48961D41-75B9-4FF8-AA3D-008F7922E11B}"/>
                  </a:ext>
                </a:extLst>
              </p:cNvPr>
              <p:cNvSpPr/>
              <p:nvPr/>
            </p:nvSpPr>
            <p:spPr>
              <a:xfrm>
                <a:off x="6537666" y="1861162"/>
                <a:ext cx="3546643" cy="3153345"/>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123" name="组合 26">
                <a:extLst>
                  <a:ext uri="{FF2B5EF4-FFF2-40B4-BE49-F238E27FC236}">
                    <a16:creationId xmlns:a16="http://schemas.microsoft.com/office/drawing/2014/main" id="{4B2FA441-D42D-4209-87B9-FCBA0E7BEDEB}"/>
                  </a:ext>
                </a:extLst>
              </p:cNvPr>
              <p:cNvGrpSpPr/>
              <p:nvPr/>
            </p:nvGrpSpPr>
            <p:grpSpPr>
              <a:xfrm>
                <a:off x="6752025" y="1975825"/>
                <a:ext cx="3023056" cy="2957572"/>
                <a:chOff x="4559531" y="2227811"/>
                <a:chExt cx="2198543" cy="2150918"/>
              </a:xfrm>
            </p:grpSpPr>
            <p:grpSp>
              <p:nvGrpSpPr>
                <p:cNvPr id="124" name="组合 29">
                  <a:extLst>
                    <a:ext uri="{FF2B5EF4-FFF2-40B4-BE49-F238E27FC236}">
                      <a16:creationId xmlns:a16="http://schemas.microsoft.com/office/drawing/2014/main" id="{4A41ED64-B0E2-4794-9DCF-DD8DB1515AD5}"/>
                    </a:ext>
                  </a:extLst>
                </p:cNvPr>
                <p:cNvGrpSpPr/>
                <p:nvPr/>
              </p:nvGrpSpPr>
              <p:grpSpPr>
                <a:xfrm>
                  <a:off x="4559531" y="2227811"/>
                  <a:ext cx="207818" cy="207818"/>
                  <a:chOff x="4559531" y="2227811"/>
                  <a:chExt cx="207818" cy="207818"/>
                </a:xfrm>
              </p:grpSpPr>
              <p:sp>
                <p:nvSpPr>
                  <p:cNvPr id="134" name="椭圆 133">
                    <a:extLst>
                      <a:ext uri="{FF2B5EF4-FFF2-40B4-BE49-F238E27FC236}">
                        <a16:creationId xmlns:a16="http://schemas.microsoft.com/office/drawing/2014/main" id="{8F504857-D82B-4D36-9832-06B15E8D8D5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六边形 134">
                    <a:extLst>
                      <a:ext uri="{FF2B5EF4-FFF2-40B4-BE49-F238E27FC236}">
                        <a16:creationId xmlns:a16="http://schemas.microsoft.com/office/drawing/2014/main" id="{CB11C6F6-2BAF-4F60-A5F6-F555278AE18F}"/>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25" name="组合 30">
                  <a:extLst>
                    <a:ext uri="{FF2B5EF4-FFF2-40B4-BE49-F238E27FC236}">
                      <a16:creationId xmlns:a16="http://schemas.microsoft.com/office/drawing/2014/main" id="{D33B6C9F-FF74-4CDD-9A26-E7C95CFB879B}"/>
                    </a:ext>
                  </a:extLst>
                </p:cNvPr>
                <p:cNvGrpSpPr/>
                <p:nvPr/>
              </p:nvGrpSpPr>
              <p:grpSpPr>
                <a:xfrm>
                  <a:off x="6550256" y="2227811"/>
                  <a:ext cx="207818" cy="207818"/>
                  <a:chOff x="4559531" y="2227811"/>
                  <a:chExt cx="207818" cy="207818"/>
                </a:xfrm>
              </p:grpSpPr>
              <p:sp>
                <p:nvSpPr>
                  <p:cNvPr id="132" name="椭圆 131">
                    <a:extLst>
                      <a:ext uri="{FF2B5EF4-FFF2-40B4-BE49-F238E27FC236}">
                        <a16:creationId xmlns:a16="http://schemas.microsoft.com/office/drawing/2014/main" id="{781F1044-86D8-4AD1-8820-26C19D2C79A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六边形 132">
                    <a:extLst>
                      <a:ext uri="{FF2B5EF4-FFF2-40B4-BE49-F238E27FC236}">
                        <a16:creationId xmlns:a16="http://schemas.microsoft.com/office/drawing/2014/main" id="{FDBAB1A9-5E91-4A46-8C56-0D413DDB8A7B}"/>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26" name="组合 31">
                  <a:extLst>
                    <a:ext uri="{FF2B5EF4-FFF2-40B4-BE49-F238E27FC236}">
                      <a16:creationId xmlns:a16="http://schemas.microsoft.com/office/drawing/2014/main" id="{9B32C113-B574-4E8F-A6F6-C8CA5889E471}"/>
                    </a:ext>
                  </a:extLst>
                </p:cNvPr>
                <p:cNvGrpSpPr/>
                <p:nvPr/>
              </p:nvGrpSpPr>
              <p:grpSpPr>
                <a:xfrm>
                  <a:off x="4559531" y="4170911"/>
                  <a:ext cx="207818" cy="207818"/>
                  <a:chOff x="4559531" y="2227811"/>
                  <a:chExt cx="207818" cy="207818"/>
                </a:xfrm>
              </p:grpSpPr>
              <p:sp>
                <p:nvSpPr>
                  <p:cNvPr id="130" name="椭圆 129">
                    <a:extLst>
                      <a:ext uri="{FF2B5EF4-FFF2-40B4-BE49-F238E27FC236}">
                        <a16:creationId xmlns:a16="http://schemas.microsoft.com/office/drawing/2014/main" id="{5424557C-8162-45FA-B7DD-08C026C1C3DB}"/>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六边形 130">
                    <a:extLst>
                      <a:ext uri="{FF2B5EF4-FFF2-40B4-BE49-F238E27FC236}">
                        <a16:creationId xmlns:a16="http://schemas.microsoft.com/office/drawing/2014/main" id="{D76056D9-99F5-4977-9BD0-26D10DDB5C89}"/>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27" name="组合 32">
                  <a:extLst>
                    <a:ext uri="{FF2B5EF4-FFF2-40B4-BE49-F238E27FC236}">
                      <a16:creationId xmlns:a16="http://schemas.microsoft.com/office/drawing/2014/main" id="{AF88A2BC-5EC5-4B0B-84E0-EFD85A0D0EDD}"/>
                    </a:ext>
                  </a:extLst>
                </p:cNvPr>
                <p:cNvGrpSpPr/>
                <p:nvPr/>
              </p:nvGrpSpPr>
              <p:grpSpPr>
                <a:xfrm>
                  <a:off x="6550256" y="4170911"/>
                  <a:ext cx="207818" cy="207818"/>
                  <a:chOff x="4559531" y="2227811"/>
                  <a:chExt cx="207818" cy="207818"/>
                </a:xfrm>
              </p:grpSpPr>
              <p:sp>
                <p:nvSpPr>
                  <p:cNvPr id="128" name="椭圆 127">
                    <a:extLst>
                      <a:ext uri="{FF2B5EF4-FFF2-40B4-BE49-F238E27FC236}">
                        <a16:creationId xmlns:a16="http://schemas.microsoft.com/office/drawing/2014/main" id="{F65FDFCE-F095-41A6-AD9A-ED15A4909A43}"/>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六边形 128">
                    <a:extLst>
                      <a:ext uri="{FF2B5EF4-FFF2-40B4-BE49-F238E27FC236}">
                        <a16:creationId xmlns:a16="http://schemas.microsoft.com/office/drawing/2014/main" id="{6FF3E2C5-E704-4B98-92F1-452F2B2CA42A}"/>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121" name="矩形 120">
              <a:extLst>
                <a:ext uri="{FF2B5EF4-FFF2-40B4-BE49-F238E27FC236}">
                  <a16:creationId xmlns:a16="http://schemas.microsoft.com/office/drawing/2014/main" id="{57CAA2C7-0431-4BAC-9B83-7A1BEE00C587}"/>
                </a:ext>
              </a:extLst>
            </p:cNvPr>
            <p:cNvSpPr/>
            <p:nvPr/>
          </p:nvSpPr>
          <p:spPr>
            <a:xfrm>
              <a:off x="2422352" y="2341918"/>
              <a:ext cx="3294576" cy="2231577"/>
            </a:xfrm>
            <a:prstGeom prst="rect">
              <a:avLst/>
            </a:prstGeom>
          </p:spPr>
          <p:txBody>
            <a:bodyPr wrap="square">
              <a:spAutoFit/>
            </a:bodyPr>
            <a:lstStyle/>
            <a:p>
              <a:pPr>
                <a:lnSpc>
                  <a:spcPct val="150000"/>
                </a:lnSpc>
              </a:pPr>
              <a:r>
                <a:rPr lang="en-US" altLang="zh-CN" sz="2000" dirty="0">
                  <a:solidFill>
                    <a:schemeClr val="tx1">
                      <a:lumMod val="85000"/>
                      <a:lumOff val="15000"/>
                    </a:schemeClr>
                  </a:solidFill>
                  <a:cs typeface="+mn-ea"/>
                  <a:sym typeface="+mn-lt"/>
                </a:rPr>
                <a:t>1.</a:t>
              </a:r>
              <a:r>
                <a:rPr lang="zh-CN" altLang="en-US" sz="2000" dirty="0">
                  <a:solidFill>
                    <a:schemeClr val="tx1">
                      <a:lumMod val="85000"/>
                      <a:lumOff val="15000"/>
                    </a:schemeClr>
                  </a:solidFill>
                  <a:cs typeface="+mn-ea"/>
                  <a:sym typeface="+mn-lt"/>
                </a:rPr>
                <a:t>改变了以往人们只注重操作人员的不安全行为而忽略硬件故障在事故致因中作用的传统观念，开始考虑如何通过</a:t>
              </a:r>
              <a:r>
                <a:rPr lang="zh-CN" altLang="en-US" sz="2000" b="1" dirty="0">
                  <a:solidFill>
                    <a:schemeClr val="tx1">
                      <a:lumMod val="85000"/>
                      <a:lumOff val="15000"/>
                    </a:schemeClr>
                  </a:solidFill>
                  <a:cs typeface="+mn-ea"/>
                  <a:sym typeface="+mn-lt"/>
                </a:rPr>
                <a:t>改善物的系统的可靠性</a:t>
              </a:r>
              <a:r>
                <a:rPr lang="zh-CN" altLang="en-US" sz="2000" dirty="0">
                  <a:solidFill>
                    <a:schemeClr val="tx1">
                      <a:lumMod val="85000"/>
                      <a:lumOff val="15000"/>
                    </a:schemeClr>
                  </a:solidFill>
                  <a:cs typeface="+mn-ea"/>
                  <a:sym typeface="+mn-lt"/>
                </a:rPr>
                <a:t>来提高复杂系统的安全性，从而避免事故。</a:t>
              </a:r>
            </a:p>
          </p:txBody>
        </p:sp>
      </p:grpSp>
      <p:grpSp>
        <p:nvGrpSpPr>
          <p:cNvPr id="46" name="组合 45">
            <a:extLst>
              <a:ext uri="{FF2B5EF4-FFF2-40B4-BE49-F238E27FC236}">
                <a16:creationId xmlns:a16="http://schemas.microsoft.com/office/drawing/2014/main" id="{EC004076-F0A5-401F-B361-345318AC76CF}"/>
              </a:ext>
            </a:extLst>
          </p:cNvPr>
          <p:cNvGrpSpPr/>
          <p:nvPr/>
        </p:nvGrpSpPr>
        <p:grpSpPr>
          <a:xfrm>
            <a:off x="154753" y="1054180"/>
            <a:ext cx="3811693" cy="1036638"/>
            <a:chOff x="1804988" y="1620839"/>
            <a:chExt cx="3811693" cy="1036638"/>
          </a:xfrm>
          <a:effectLst>
            <a:outerShdw blurRad="50800" dist="38100" dir="2700000" algn="tl" rotWithShape="0">
              <a:prstClr val="black">
                <a:alpha val="40000"/>
              </a:prstClr>
            </a:outerShdw>
          </a:effectLst>
        </p:grpSpPr>
        <p:grpSp>
          <p:nvGrpSpPr>
            <p:cNvPr id="47" name="Group 4">
              <a:extLst>
                <a:ext uri="{FF2B5EF4-FFF2-40B4-BE49-F238E27FC236}">
                  <a16:creationId xmlns:a16="http://schemas.microsoft.com/office/drawing/2014/main" id="{D737E71D-4DDF-4D0A-B15D-A6626AA7ACC5}"/>
                </a:ext>
              </a:extLst>
            </p:cNvPr>
            <p:cNvGrpSpPr>
              <a:grpSpLocks noChangeAspect="1"/>
            </p:cNvGrpSpPr>
            <p:nvPr/>
          </p:nvGrpSpPr>
          <p:grpSpPr bwMode="auto">
            <a:xfrm>
              <a:off x="1804988" y="1620839"/>
              <a:ext cx="3695702" cy="1036638"/>
              <a:chOff x="1137" y="1021"/>
              <a:chExt cx="2328" cy="653"/>
            </a:xfrm>
          </p:grpSpPr>
          <p:sp>
            <p:nvSpPr>
              <p:cNvPr id="49" name="AutoShape 3">
                <a:extLst>
                  <a:ext uri="{FF2B5EF4-FFF2-40B4-BE49-F238E27FC236}">
                    <a16:creationId xmlns:a16="http://schemas.microsoft.com/office/drawing/2014/main" id="{899DD250-F405-489A-BC43-7B4822A27632}"/>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 name="Freeform 20">
                <a:extLst>
                  <a:ext uri="{FF2B5EF4-FFF2-40B4-BE49-F238E27FC236}">
                    <a16:creationId xmlns:a16="http://schemas.microsoft.com/office/drawing/2014/main" id="{473A1002-42E6-429A-8433-951E1A249DEC}"/>
                  </a:ext>
                </a:extLst>
              </p:cNvPr>
              <p:cNvSpPr>
                <a:spLocks/>
              </p:cNvSpPr>
              <p:nvPr/>
            </p:nvSpPr>
            <p:spPr bwMode="auto">
              <a:xfrm>
                <a:off x="1185" y="1113"/>
                <a:ext cx="29" cy="561"/>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Rectangle 21">
                <a:extLst>
                  <a:ext uri="{FF2B5EF4-FFF2-40B4-BE49-F238E27FC236}">
                    <a16:creationId xmlns:a16="http://schemas.microsoft.com/office/drawing/2014/main" id="{8EDD1E1A-78D1-4BC1-BEA1-9234543B103C}"/>
                  </a:ext>
                </a:extLst>
              </p:cNvPr>
              <p:cNvSpPr>
                <a:spLocks noChangeArrowheads="1"/>
              </p:cNvSpPr>
              <p:nvPr/>
            </p:nvSpPr>
            <p:spPr bwMode="auto">
              <a:xfrm>
                <a:off x="1137" y="1210"/>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 name="Freeform 23">
                <a:extLst>
                  <a:ext uri="{FF2B5EF4-FFF2-40B4-BE49-F238E27FC236}">
                    <a16:creationId xmlns:a16="http://schemas.microsoft.com/office/drawing/2014/main" id="{A647E407-EDDC-4F65-88F8-29970C134187}"/>
                  </a:ext>
                </a:extLst>
              </p:cNvPr>
              <p:cNvSpPr>
                <a:spLocks/>
              </p:cNvSpPr>
              <p:nvPr/>
            </p:nvSpPr>
            <p:spPr bwMode="auto">
              <a:xfrm flipV="1">
                <a:off x="1160" y="1475"/>
                <a:ext cx="2305"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8" name="矩形 47">
              <a:extLst>
                <a:ext uri="{FF2B5EF4-FFF2-40B4-BE49-F238E27FC236}">
                  <a16:creationId xmlns:a16="http://schemas.microsoft.com/office/drawing/2014/main" id="{8D024F90-2880-4FEA-9779-811A324E2D54}"/>
                </a:ext>
              </a:extLst>
            </p:cNvPr>
            <p:cNvSpPr/>
            <p:nvPr/>
          </p:nvSpPr>
          <p:spPr>
            <a:xfrm>
              <a:off x="2046473" y="1844360"/>
              <a:ext cx="3570208"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系统安全理论的主要观点</a:t>
              </a:r>
            </a:p>
          </p:txBody>
        </p:sp>
      </p:grpSp>
      <p:grpSp>
        <p:nvGrpSpPr>
          <p:cNvPr id="53" name="组合 52">
            <a:extLst>
              <a:ext uri="{FF2B5EF4-FFF2-40B4-BE49-F238E27FC236}">
                <a16:creationId xmlns:a16="http://schemas.microsoft.com/office/drawing/2014/main" id="{AF604AD9-1864-4B3F-9DDB-76B60699DA79}"/>
              </a:ext>
            </a:extLst>
          </p:cNvPr>
          <p:cNvGrpSpPr/>
          <p:nvPr/>
        </p:nvGrpSpPr>
        <p:grpSpPr>
          <a:xfrm>
            <a:off x="-125456" y="-34628"/>
            <a:ext cx="3859832" cy="879734"/>
            <a:chOff x="-125456" y="-34628"/>
            <a:chExt cx="3859832" cy="879734"/>
          </a:xfrm>
        </p:grpSpPr>
        <p:grpSp>
          <p:nvGrpSpPr>
            <p:cNvPr id="54" name="组合 53">
              <a:extLst>
                <a:ext uri="{FF2B5EF4-FFF2-40B4-BE49-F238E27FC236}">
                  <a16:creationId xmlns:a16="http://schemas.microsoft.com/office/drawing/2014/main" id="{4852E371-7409-406F-B03C-050228692245}"/>
                </a:ext>
              </a:extLst>
            </p:cNvPr>
            <p:cNvGrpSpPr/>
            <p:nvPr/>
          </p:nvGrpSpPr>
          <p:grpSpPr>
            <a:xfrm>
              <a:off x="0" y="166370"/>
              <a:ext cx="3734376" cy="475074"/>
              <a:chOff x="0" y="166370"/>
              <a:chExt cx="3734376" cy="475074"/>
            </a:xfrm>
          </p:grpSpPr>
          <p:sp>
            <p:nvSpPr>
              <p:cNvPr id="56" name="圆角矩形 2">
                <a:extLst>
                  <a:ext uri="{FF2B5EF4-FFF2-40B4-BE49-F238E27FC236}">
                    <a16:creationId xmlns:a16="http://schemas.microsoft.com/office/drawing/2014/main" id="{B810E08E-9BC0-469A-A80B-95CC22D50C2D}"/>
                  </a:ext>
                </a:extLst>
              </p:cNvPr>
              <p:cNvSpPr/>
              <p:nvPr/>
            </p:nvSpPr>
            <p:spPr>
              <a:xfrm>
                <a:off x="0" y="169035"/>
                <a:ext cx="2786743"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7" name="矩形 56">
                <a:extLst>
                  <a:ext uri="{FF2B5EF4-FFF2-40B4-BE49-F238E27FC236}">
                    <a16:creationId xmlns:a16="http://schemas.microsoft.com/office/drawing/2014/main" id="{B5CBBB4E-FB51-41E1-8EEC-4AEBC3AFE4E7}"/>
                  </a:ext>
                </a:extLst>
              </p:cNvPr>
              <p:cNvSpPr/>
              <p:nvPr/>
            </p:nvSpPr>
            <p:spPr>
              <a:xfrm>
                <a:off x="540800" y="166370"/>
                <a:ext cx="3193576"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事故致因理论</a:t>
                </a:r>
              </a:p>
            </p:txBody>
          </p:sp>
        </p:grpSp>
        <p:pic>
          <p:nvPicPr>
            <p:cNvPr id="55" name="图片 54">
              <a:extLst>
                <a:ext uri="{FF2B5EF4-FFF2-40B4-BE49-F238E27FC236}">
                  <a16:creationId xmlns:a16="http://schemas.microsoft.com/office/drawing/2014/main" id="{6C1D05A1-B6B4-432D-9B03-B3499C9D378A}"/>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mc:AlternateContent xmlns:mc="http://schemas.openxmlformats.org/markup-compatibility/2006" xmlns:p14="http://schemas.microsoft.com/office/powerpoint/2010/main">
        <mc:Choice Requires="p14">
          <p:contentPart p14:bwMode="auto" r:id="rId4">
            <p14:nvContentPartPr>
              <p14:cNvPr id="2" name="墨迹 1"/>
              <p14:cNvContentPartPr/>
              <p14:nvPr/>
            </p14:nvContentPartPr>
            <p14:xfrm>
              <a:off x="10229760" y="4006800"/>
              <a:ext cx="19440" cy="25920"/>
            </p14:xfrm>
          </p:contentPart>
        </mc:Choice>
        <mc:Fallback xmlns="">
          <p:pic>
            <p:nvPicPr>
              <p:cNvPr id="2" name="墨迹 1"/>
              <p:cNvPicPr/>
              <p:nvPr/>
            </p:nvPicPr>
            <p:blipFill>
              <a:blip r:embed="rId5"/>
              <a:stretch>
                <a:fillRect/>
              </a:stretch>
            </p:blipFill>
            <p:spPr>
              <a:xfrm>
                <a:off x="10220400" y="3997440"/>
                <a:ext cx="38160" cy="44640"/>
              </a:xfrm>
              <a:prstGeom prst="rect">
                <a:avLst/>
              </a:prstGeom>
            </p:spPr>
          </p:pic>
        </mc:Fallback>
      </mc:AlternateContent>
    </p:spTree>
    <p:extLst>
      <p:ext uri="{BB962C8B-B14F-4D97-AF65-F5344CB8AC3E}">
        <p14:creationId xmlns:p14="http://schemas.microsoft.com/office/powerpoint/2010/main" val="39071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118"/>
                                        </p:tgtEl>
                                        <p:attrNameLst>
                                          <p:attrName>style.visibility</p:attrName>
                                        </p:attrNameLst>
                                      </p:cBhvr>
                                      <p:to>
                                        <p:strVal val="visible"/>
                                      </p:to>
                                    </p:set>
                                    <p:anim calcmode="lin" valueType="num">
                                      <p:cBhvr>
                                        <p:cTn id="11" dur="500" fill="hold"/>
                                        <p:tgtEl>
                                          <p:spTgt spid="118"/>
                                        </p:tgtEl>
                                        <p:attrNameLst>
                                          <p:attrName>ppt_w</p:attrName>
                                        </p:attrNameLst>
                                      </p:cBhvr>
                                      <p:tavLst>
                                        <p:tav tm="0">
                                          <p:val>
                                            <p:fltVal val="0"/>
                                          </p:val>
                                        </p:tav>
                                        <p:tav tm="100000">
                                          <p:val>
                                            <p:strVal val="#ppt_w"/>
                                          </p:val>
                                        </p:tav>
                                      </p:tavLst>
                                    </p:anim>
                                    <p:anim calcmode="lin" valueType="num">
                                      <p:cBhvr>
                                        <p:cTn id="12" dur="500" fill="hold"/>
                                        <p:tgtEl>
                                          <p:spTgt spid="118"/>
                                        </p:tgtEl>
                                        <p:attrNameLst>
                                          <p:attrName>ppt_h</p:attrName>
                                        </p:attrNameLst>
                                      </p:cBhvr>
                                      <p:tavLst>
                                        <p:tav tm="0">
                                          <p:val>
                                            <p:fltVal val="0"/>
                                          </p:val>
                                        </p:tav>
                                        <p:tav tm="100000">
                                          <p:val>
                                            <p:strVal val="#ppt_h"/>
                                          </p:val>
                                        </p:tav>
                                      </p:tavLst>
                                    </p:anim>
                                    <p:animEffect transition="in" filter="fade">
                                      <p:cBhvr>
                                        <p:cTn id="13" dur="500"/>
                                        <p:tgtEl>
                                          <p:spTgt spid="118"/>
                                        </p:tgtEl>
                                      </p:cBhvr>
                                    </p:animEffect>
                                  </p:childTnLst>
                                </p:cTn>
                              </p:par>
                              <p:par>
                                <p:cTn id="14" presetID="53" presetClass="entr" presetSubtype="16" fill="hold" nodeType="withEffect">
                                  <p:stCondLst>
                                    <p:cond delay="0"/>
                                  </p:stCondLst>
                                  <p:childTnLst>
                                    <p:set>
                                      <p:cBhvr>
                                        <p:cTn id="15" dur="1" fill="hold">
                                          <p:stCondLst>
                                            <p:cond delay="0"/>
                                          </p:stCondLst>
                                        </p:cTn>
                                        <p:tgtEl>
                                          <p:spTgt spid="98"/>
                                        </p:tgtEl>
                                        <p:attrNameLst>
                                          <p:attrName>style.visibility</p:attrName>
                                        </p:attrNameLst>
                                      </p:cBhvr>
                                      <p:to>
                                        <p:strVal val="visible"/>
                                      </p:to>
                                    </p:set>
                                    <p:anim calcmode="lin" valueType="num">
                                      <p:cBhvr>
                                        <p:cTn id="16" dur="500" fill="hold"/>
                                        <p:tgtEl>
                                          <p:spTgt spid="98"/>
                                        </p:tgtEl>
                                        <p:attrNameLst>
                                          <p:attrName>ppt_w</p:attrName>
                                        </p:attrNameLst>
                                      </p:cBhvr>
                                      <p:tavLst>
                                        <p:tav tm="0">
                                          <p:val>
                                            <p:fltVal val="0"/>
                                          </p:val>
                                        </p:tav>
                                        <p:tav tm="100000">
                                          <p:val>
                                            <p:strVal val="#ppt_w"/>
                                          </p:val>
                                        </p:tav>
                                      </p:tavLst>
                                    </p:anim>
                                    <p:anim calcmode="lin" valueType="num">
                                      <p:cBhvr>
                                        <p:cTn id="17" dur="500" fill="hold"/>
                                        <p:tgtEl>
                                          <p:spTgt spid="98"/>
                                        </p:tgtEl>
                                        <p:attrNameLst>
                                          <p:attrName>ppt_h</p:attrName>
                                        </p:attrNameLst>
                                      </p:cBhvr>
                                      <p:tavLst>
                                        <p:tav tm="0">
                                          <p:val>
                                            <p:fltVal val="0"/>
                                          </p:val>
                                        </p:tav>
                                        <p:tav tm="100000">
                                          <p:val>
                                            <p:strVal val="#ppt_h"/>
                                          </p:val>
                                        </p:tav>
                                      </p:tavLst>
                                    </p:anim>
                                    <p:animEffect transition="in" filter="fade">
                                      <p:cBhvr>
                                        <p:cTn id="18" dur="500"/>
                                        <p:tgtEl>
                                          <p:spTgt spid="98"/>
                                        </p:tgtEl>
                                      </p:cBhvr>
                                    </p:animEffect>
                                  </p:childTnLst>
                                </p:cTn>
                              </p:par>
                            </p:childTnLst>
                          </p:cTn>
                        </p:par>
                        <p:par>
                          <p:cTn id="19" fill="hold">
                            <p:stCondLst>
                              <p:cond delay="500"/>
                            </p:stCondLst>
                            <p:childTnLst>
                              <p:par>
                                <p:cTn id="20" presetID="2" presetClass="entr" presetSubtype="8"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500" fill="hold"/>
                                        <p:tgtEl>
                                          <p:spTgt spid="53"/>
                                        </p:tgtEl>
                                        <p:attrNameLst>
                                          <p:attrName>ppt_x</p:attrName>
                                        </p:attrNameLst>
                                      </p:cBhvr>
                                      <p:tavLst>
                                        <p:tav tm="0">
                                          <p:val>
                                            <p:strVal val="0-#ppt_w/2"/>
                                          </p:val>
                                        </p:tav>
                                        <p:tav tm="100000">
                                          <p:val>
                                            <p:strVal val="#ppt_x"/>
                                          </p:val>
                                        </p:tav>
                                      </p:tavLst>
                                    </p:anim>
                                    <p:anim calcmode="lin" valueType="num">
                                      <p:cBhvr additive="base">
                                        <p:cTn id="23"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a:extLst>
              <a:ext uri="{FF2B5EF4-FFF2-40B4-BE49-F238E27FC236}">
                <a16:creationId xmlns:a16="http://schemas.microsoft.com/office/drawing/2014/main" id="{BEAD527D-F424-4213-A637-8E7AAE7D6607}"/>
              </a:ext>
            </a:extLst>
          </p:cNvPr>
          <p:cNvGrpSpPr/>
          <p:nvPr/>
        </p:nvGrpSpPr>
        <p:grpSpPr>
          <a:xfrm>
            <a:off x="6410942" y="1959376"/>
            <a:ext cx="4726291" cy="4066449"/>
            <a:chOff x="6537666" y="1860976"/>
            <a:chExt cx="3665241" cy="3153533"/>
          </a:xfrm>
        </p:grpSpPr>
        <p:grpSp>
          <p:nvGrpSpPr>
            <p:cNvPr id="100" name="组合 99">
              <a:extLst>
                <a:ext uri="{FF2B5EF4-FFF2-40B4-BE49-F238E27FC236}">
                  <a16:creationId xmlns:a16="http://schemas.microsoft.com/office/drawing/2014/main" id="{AAADAA6A-D3D6-4C11-9339-4C190F5FCA34}"/>
                </a:ext>
              </a:extLst>
            </p:cNvPr>
            <p:cNvGrpSpPr/>
            <p:nvPr/>
          </p:nvGrpSpPr>
          <p:grpSpPr>
            <a:xfrm>
              <a:off x="6537666" y="1860976"/>
              <a:ext cx="3665241" cy="3153533"/>
              <a:chOff x="6537666" y="1860976"/>
              <a:chExt cx="3665241" cy="3153533"/>
            </a:xfrm>
          </p:grpSpPr>
          <p:sp>
            <p:nvSpPr>
              <p:cNvPr id="102" name="圆角矩形 41">
                <a:extLst>
                  <a:ext uri="{FF2B5EF4-FFF2-40B4-BE49-F238E27FC236}">
                    <a16:creationId xmlns:a16="http://schemas.microsoft.com/office/drawing/2014/main" id="{993A020E-A917-4811-90D7-A13CB15F395A}"/>
                  </a:ext>
                </a:extLst>
              </p:cNvPr>
              <p:cNvSpPr/>
              <p:nvPr/>
            </p:nvSpPr>
            <p:spPr>
              <a:xfrm>
                <a:off x="6537666" y="1860976"/>
                <a:ext cx="3665241" cy="3153533"/>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103" name="组合 26">
                <a:extLst>
                  <a:ext uri="{FF2B5EF4-FFF2-40B4-BE49-F238E27FC236}">
                    <a16:creationId xmlns:a16="http://schemas.microsoft.com/office/drawing/2014/main" id="{130E988D-31C5-42D9-8778-9CE29723C822}"/>
                  </a:ext>
                </a:extLst>
              </p:cNvPr>
              <p:cNvGrpSpPr/>
              <p:nvPr/>
            </p:nvGrpSpPr>
            <p:grpSpPr>
              <a:xfrm>
                <a:off x="6752013" y="1975825"/>
                <a:ext cx="3269770" cy="2957572"/>
                <a:chOff x="4559531" y="2227811"/>
                <a:chExt cx="2377971" cy="2150918"/>
              </a:xfrm>
            </p:grpSpPr>
            <p:grpSp>
              <p:nvGrpSpPr>
                <p:cNvPr id="104" name="组合 29">
                  <a:extLst>
                    <a:ext uri="{FF2B5EF4-FFF2-40B4-BE49-F238E27FC236}">
                      <a16:creationId xmlns:a16="http://schemas.microsoft.com/office/drawing/2014/main" id="{310270DC-760E-4A06-9780-87EBD094E0E1}"/>
                    </a:ext>
                  </a:extLst>
                </p:cNvPr>
                <p:cNvGrpSpPr/>
                <p:nvPr/>
              </p:nvGrpSpPr>
              <p:grpSpPr>
                <a:xfrm>
                  <a:off x="4559531" y="2227811"/>
                  <a:ext cx="207818" cy="207818"/>
                  <a:chOff x="4559531" y="2227811"/>
                  <a:chExt cx="207818" cy="207818"/>
                </a:xfrm>
              </p:grpSpPr>
              <p:sp>
                <p:nvSpPr>
                  <p:cNvPr id="114" name="椭圆 113">
                    <a:extLst>
                      <a:ext uri="{FF2B5EF4-FFF2-40B4-BE49-F238E27FC236}">
                        <a16:creationId xmlns:a16="http://schemas.microsoft.com/office/drawing/2014/main" id="{6DA753FE-D39B-4DEF-80CF-732A56EC0CF1}"/>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六边形 114">
                    <a:extLst>
                      <a:ext uri="{FF2B5EF4-FFF2-40B4-BE49-F238E27FC236}">
                        <a16:creationId xmlns:a16="http://schemas.microsoft.com/office/drawing/2014/main" id="{5C0BD05B-1A86-4CEA-9C07-3FA4640C2FFC}"/>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05" name="组合 30">
                  <a:extLst>
                    <a:ext uri="{FF2B5EF4-FFF2-40B4-BE49-F238E27FC236}">
                      <a16:creationId xmlns:a16="http://schemas.microsoft.com/office/drawing/2014/main" id="{18A1450F-40DB-41C3-AFB5-566B28AC7ECB}"/>
                    </a:ext>
                  </a:extLst>
                </p:cNvPr>
                <p:cNvGrpSpPr/>
                <p:nvPr/>
              </p:nvGrpSpPr>
              <p:grpSpPr>
                <a:xfrm>
                  <a:off x="6729682" y="2227811"/>
                  <a:ext cx="207818" cy="207818"/>
                  <a:chOff x="4738957" y="2227811"/>
                  <a:chExt cx="207818" cy="207818"/>
                </a:xfrm>
              </p:grpSpPr>
              <p:sp>
                <p:nvSpPr>
                  <p:cNvPr id="112" name="椭圆 111">
                    <a:extLst>
                      <a:ext uri="{FF2B5EF4-FFF2-40B4-BE49-F238E27FC236}">
                        <a16:creationId xmlns:a16="http://schemas.microsoft.com/office/drawing/2014/main" id="{067EB2A0-215B-4808-ACEE-8B5F711E7C9B}"/>
                      </a:ext>
                    </a:extLst>
                  </p:cNvPr>
                  <p:cNvSpPr/>
                  <p:nvPr/>
                </p:nvSpPr>
                <p:spPr>
                  <a:xfrm>
                    <a:off x="4738957"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六边形 112">
                    <a:extLst>
                      <a:ext uri="{FF2B5EF4-FFF2-40B4-BE49-F238E27FC236}">
                        <a16:creationId xmlns:a16="http://schemas.microsoft.com/office/drawing/2014/main" id="{A7E58023-BD30-46DB-B33C-C819DDD69B09}"/>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06" name="组合 31">
                  <a:extLst>
                    <a:ext uri="{FF2B5EF4-FFF2-40B4-BE49-F238E27FC236}">
                      <a16:creationId xmlns:a16="http://schemas.microsoft.com/office/drawing/2014/main" id="{642DF519-599D-4473-82DA-9DD45754DECB}"/>
                    </a:ext>
                  </a:extLst>
                </p:cNvPr>
                <p:cNvGrpSpPr/>
                <p:nvPr/>
              </p:nvGrpSpPr>
              <p:grpSpPr>
                <a:xfrm>
                  <a:off x="4559531" y="4170911"/>
                  <a:ext cx="207818" cy="207818"/>
                  <a:chOff x="4559531" y="2227811"/>
                  <a:chExt cx="207818" cy="207818"/>
                </a:xfrm>
              </p:grpSpPr>
              <p:sp>
                <p:nvSpPr>
                  <p:cNvPr id="110" name="椭圆 109">
                    <a:extLst>
                      <a:ext uri="{FF2B5EF4-FFF2-40B4-BE49-F238E27FC236}">
                        <a16:creationId xmlns:a16="http://schemas.microsoft.com/office/drawing/2014/main" id="{9FBD4B88-F168-4876-9FC4-97C386D2E2D5}"/>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六边形 110">
                    <a:extLst>
                      <a:ext uri="{FF2B5EF4-FFF2-40B4-BE49-F238E27FC236}">
                        <a16:creationId xmlns:a16="http://schemas.microsoft.com/office/drawing/2014/main" id="{BEA85CC1-436D-4660-81F7-DD9D56184592}"/>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07" name="组合 32">
                  <a:extLst>
                    <a:ext uri="{FF2B5EF4-FFF2-40B4-BE49-F238E27FC236}">
                      <a16:creationId xmlns:a16="http://schemas.microsoft.com/office/drawing/2014/main" id="{A48BD325-76A3-41D4-9B12-B07ED5E1EE50}"/>
                    </a:ext>
                  </a:extLst>
                </p:cNvPr>
                <p:cNvGrpSpPr/>
                <p:nvPr/>
              </p:nvGrpSpPr>
              <p:grpSpPr>
                <a:xfrm>
                  <a:off x="6729683" y="4170911"/>
                  <a:ext cx="207819" cy="207818"/>
                  <a:chOff x="4738958" y="2227811"/>
                  <a:chExt cx="207819" cy="207818"/>
                </a:xfrm>
              </p:grpSpPr>
              <p:sp>
                <p:nvSpPr>
                  <p:cNvPr id="108" name="椭圆 107">
                    <a:extLst>
                      <a:ext uri="{FF2B5EF4-FFF2-40B4-BE49-F238E27FC236}">
                        <a16:creationId xmlns:a16="http://schemas.microsoft.com/office/drawing/2014/main" id="{282DA77B-5604-4BAF-BC32-39BABAFD632A}"/>
                      </a:ext>
                    </a:extLst>
                  </p:cNvPr>
                  <p:cNvSpPr/>
                  <p:nvPr/>
                </p:nvSpPr>
                <p:spPr>
                  <a:xfrm>
                    <a:off x="4738958" y="2227811"/>
                    <a:ext cx="207819"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六边形 108">
                    <a:extLst>
                      <a:ext uri="{FF2B5EF4-FFF2-40B4-BE49-F238E27FC236}">
                        <a16:creationId xmlns:a16="http://schemas.microsoft.com/office/drawing/2014/main" id="{C19D9983-F583-4994-8464-0940BE839912}"/>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101" name="矩形 100">
              <a:extLst>
                <a:ext uri="{FF2B5EF4-FFF2-40B4-BE49-F238E27FC236}">
                  <a16:creationId xmlns:a16="http://schemas.microsoft.com/office/drawing/2014/main" id="{7D2D6DE2-19E3-4074-8785-C287E409D28B}"/>
                </a:ext>
              </a:extLst>
            </p:cNvPr>
            <p:cNvSpPr/>
            <p:nvPr/>
          </p:nvSpPr>
          <p:spPr>
            <a:xfrm>
              <a:off x="6643462" y="2470820"/>
              <a:ext cx="3536884" cy="2219732"/>
            </a:xfrm>
            <a:prstGeom prst="rect">
              <a:avLst/>
            </a:prstGeom>
          </p:spPr>
          <p:txBody>
            <a:bodyPr wrap="square">
              <a:spAutoFit/>
            </a:bodyPr>
            <a:lstStyle/>
            <a:p>
              <a:pPr>
                <a:lnSpc>
                  <a:spcPct val="150000"/>
                </a:lnSpc>
              </a:pPr>
              <a:r>
                <a:rPr lang="en-US" altLang="zh-CN" sz="2000" dirty="0">
                  <a:solidFill>
                    <a:schemeClr val="tx1">
                      <a:lumMod val="85000"/>
                      <a:lumOff val="15000"/>
                    </a:schemeClr>
                  </a:solidFill>
                  <a:cs typeface="+mn-ea"/>
                  <a:sym typeface="+mn-lt"/>
                </a:rPr>
                <a:t>4.</a:t>
              </a:r>
              <a:r>
                <a:rPr lang="zh-CN" altLang="en-US" sz="2000" dirty="0">
                  <a:solidFill>
                    <a:schemeClr val="tx1">
                      <a:lumMod val="85000"/>
                      <a:lumOff val="15000"/>
                    </a:schemeClr>
                  </a:solidFill>
                  <a:cs typeface="+mn-ea"/>
                  <a:sym typeface="+mn-lt"/>
                </a:rPr>
                <a:t>由于人的</a:t>
              </a:r>
              <a:r>
                <a:rPr lang="zh-CN" altLang="en-US" sz="2000" b="1" dirty="0">
                  <a:solidFill>
                    <a:schemeClr val="tx1">
                      <a:lumMod val="85000"/>
                      <a:lumOff val="15000"/>
                    </a:schemeClr>
                  </a:solidFill>
                  <a:cs typeface="+mn-ea"/>
                  <a:sym typeface="+mn-lt"/>
                </a:rPr>
                <a:t>认识能力</a:t>
              </a:r>
              <a:r>
                <a:rPr lang="zh-CN" altLang="en-US" sz="2000" dirty="0">
                  <a:solidFill>
                    <a:schemeClr val="tx1">
                      <a:lumMod val="85000"/>
                      <a:lumOff val="15000"/>
                    </a:schemeClr>
                  </a:solidFill>
                  <a:cs typeface="+mn-ea"/>
                  <a:sym typeface="+mn-lt"/>
                </a:rPr>
                <a:t>有限，有时不能完全认识危险源和危险，对危险源的认识也是</a:t>
              </a:r>
              <a:r>
                <a:rPr lang="zh-CN" altLang="en-US" sz="2000" b="1" dirty="0">
                  <a:solidFill>
                    <a:schemeClr val="tx1">
                      <a:lumMod val="85000"/>
                      <a:lumOff val="15000"/>
                    </a:schemeClr>
                  </a:solidFill>
                  <a:cs typeface="+mn-ea"/>
                  <a:sym typeface="+mn-lt"/>
                </a:rPr>
                <a:t>发展变化</a:t>
              </a:r>
              <a:r>
                <a:rPr lang="zh-CN" altLang="en-US" sz="2000" dirty="0">
                  <a:solidFill>
                    <a:schemeClr val="tx1">
                      <a:lumMod val="85000"/>
                      <a:lumOff val="15000"/>
                    </a:schemeClr>
                  </a:solidFill>
                  <a:cs typeface="+mn-ea"/>
                  <a:sym typeface="+mn-lt"/>
                </a:rPr>
                <a:t>的。对于认识了的危险源，由于不能全部根除，</a:t>
              </a:r>
              <a:r>
                <a:rPr lang="zh-CN" altLang="en-US" sz="2000" b="1" dirty="0">
                  <a:solidFill>
                    <a:schemeClr val="tx1">
                      <a:lumMod val="85000"/>
                      <a:lumOff val="15000"/>
                    </a:schemeClr>
                  </a:solidFill>
                  <a:cs typeface="+mn-ea"/>
                  <a:sym typeface="+mn-lt"/>
                </a:rPr>
                <a:t>只能把危险降低到可接受的程度，即可接受的危险</a:t>
              </a:r>
              <a:r>
                <a:rPr lang="zh-CN" altLang="en-US" sz="2000" dirty="0">
                  <a:solidFill>
                    <a:schemeClr val="tx1">
                      <a:lumMod val="85000"/>
                      <a:lumOff val="15000"/>
                    </a:schemeClr>
                  </a:solidFill>
                  <a:cs typeface="+mn-ea"/>
                  <a:sym typeface="+mn-lt"/>
                </a:rPr>
                <a:t>。</a:t>
              </a:r>
            </a:p>
            <a:p>
              <a:pPr>
                <a:lnSpc>
                  <a:spcPct val="150000"/>
                </a:lnSpc>
              </a:pPr>
              <a:endParaRPr lang="zh-CN" altLang="en-US" sz="2000" dirty="0">
                <a:solidFill>
                  <a:schemeClr val="tx1">
                    <a:lumMod val="85000"/>
                    <a:lumOff val="15000"/>
                  </a:schemeClr>
                </a:solidFill>
                <a:cs typeface="+mn-ea"/>
                <a:sym typeface="+mn-lt"/>
              </a:endParaRPr>
            </a:p>
          </p:txBody>
        </p:sp>
      </p:grpSp>
      <p:grpSp>
        <p:nvGrpSpPr>
          <p:cNvPr id="118" name="组合 117">
            <a:extLst>
              <a:ext uri="{FF2B5EF4-FFF2-40B4-BE49-F238E27FC236}">
                <a16:creationId xmlns:a16="http://schemas.microsoft.com/office/drawing/2014/main" id="{FA7C2CB0-709F-45DA-BB2E-FDAFDEEB6FA6}"/>
              </a:ext>
            </a:extLst>
          </p:cNvPr>
          <p:cNvGrpSpPr/>
          <p:nvPr/>
        </p:nvGrpSpPr>
        <p:grpSpPr>
          <a:xfrm>
            <a:off x="1147551" y="1959376"/>
            <a:ext cx="4549088" cy="4044624"/>
            <a:chOff x="2298548" y="1861161"/>
            <a:chExt cx="3546643" cy="3153345"/>
          </a:xfrm>
        </p:grpSpPr>
        <p:grpSp>
          <p:nvGrpSpPr>
            <p:cNvPr id="120" name="组合 119">
              <a:extLst>
                <a:ext uri="{FF2B5EF4-FFF2-40B4-BE49-F238E27FC236}">
                  <a16:creationId xmlns:a16="http://schemas.microsoft.com/office/drawing/2014/main" id="{AFC48177-C92C-41F4-AC96-119B13A65456}"/>
                </a:ext>
              </a:extLst>
            </p:cNvPr>
            <p:cNvGrpSpPr/>
            <p:nvPr/>
          </p:nvGrpSpPr>
          <p:grpSpPr>
            <a:xfrm>
              <a:off x="2298548" y="1861161"/>
              <a:ext cx="3546643" cy="3153345"/>
              <a:chOff x="6537666" y="1861162"/>
              <a:chExt cx="3546643" cy="3153345"/>
            </a:xfrm>
          </p:grpSpPr>
          <p:sp>
            <p:nvSpPr>
              <p:cNvPr id="122" name="圆角矩形 41">
                <a:extLst>
                  <a:ext uri="{FF2B5EF4-FFF2-40B4-BE49-F238E27FC236}">
                    <a16:creationId xmlns:a16="http://schemas.microsoft.com/office/drawing/2014/main" id="{48961D41-75B9-4FF8-AA3D-008F7922E11B}"/>
                  </a:ext>
                </a:extLst>
              </p:cNvPr>
              <p:cNvSpPr/>
              <p:nvPr/>
            </p:nvSpPr>
            <p:spPr>
              <a:xfrm>
                <a:off x="6537666" y="1861162"/>
                <a:ext cx="3546643" cy="3153345"/>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123" name="组合 26">
                <a:extLst>
                  <a:ext uri="{FF2B5EF4-FFF2-40B4-BE49-F238E27FC236}">
                    <a16:creationId xmlns:a16="http://schemas.microsoft.com/office/drawing/2014/main" id="{4B2FA441-D42D-4209-87B9-FCBA0E7BEDEB}"/>
                  </a:ext>
                </a:extLst>
              </p:cNvPr>
              <p:cNvGrpSpPr/>
              <p:nvPr/>
            </p:nvGrpSpPr>
            <p:grpSpPr>
              <a:xfrm>
                <a:off x="6752025" y="1975825"/>
                <a:ext cx="3023056" cy="2957572"/>
                <a:chOff x="4559531" y="2227811"/>
                <a:chExt cx="2198543" cy="2150918"/>
              </a:xfrm>
            </p:grpSpPr>
            <p:grpSp>
              <p:nvGrpSpPr>
                <p:cNvPr id="124" name="组合 29">
                  <a:extLst>
                    <a:ext uri="{FF2B5EF4-FFF2-40B4-BE49-F238E27FC236}">
                      <a16:creationId xmlns:a16="http://schemas.microsoft.com/office/drawing/2014/main" id="{4A41ED64-B0E2-4794-9DCF-DD8DB1515AD5}"/>
                    </a:ext>
                  </a:extLst>
                </p:cNvPr>
                <p:cNvGrpSpPr/>
                <p:nvPr/>
              </p:nvGrpSpPr>
              <p:grpSpPr>
                <a:xfrm>
                  <a:off x="4559531" y="2227811"/>
                  <a:ext cx="207818" cy="207818"/>
                  <a:chOff x="4559531" y="2227811"/>
                  <a:chExt cx="207818" cy="207818"/>
                </a:xfrm>
              </p:grpSpPr>
              <p:sp>
                <p:nvSpPr>
                  <p:cNvPr id="134" name="椭圆 133">
                    <a:extLst>
                      <a:ext uri="{FF2B5EF4-FFF2-40B4-BE49-F238E27FC236}">
                        <a16:creationId xmlns:a16="http://schemas.microsoft.com/office/drawing/2014/main" id="{8F504857-D82B-4D36-9832-06B15E8D8D5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六边形 134">
                    <a:extLst>
                      <a:ext uri="{FF2B5EF4-FFF2-40B4-BE49-F238E27FC236}">
                        <a16:creationId xmlns:a16="http://schemas.microsoft.com/office/drawing/2014/main" id="{CB11C6F6-2BAF-4F60-A5F6-F555278AE18F}"/>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25" name="组合 30">
                  <a:extLst>
                    <a:ext uri="{FF2B5EF4-FFF2-40B4-BE49-F238E27FC236}">
                      <a16:creationId xmlns:a16="http://schemas.microsoft.com/office/drawing/2014/main" id="{D33B6C9F-FF74-4CDD-9A26-E7C95CFB879B}"/>
                    </a:ext>
                  </a:extLst>
                </p:cNvPr>
                <p:cNvGrpSpPr/>
                <p:nvPr/>
              </p:nvGrpSpPr>
              <p:grpSpPr>
                <a:xfrm>
                  <a:off x="6550256" y="2227811"/>
                  <a:ext cx="207818" cy="207818"/>
                  <a:chOff x="4559531" y="2227811"/>
                  <a:chExt cx="207818" cy="207818"/>
                </a:xfrm>
              </p:grpSpPr>
              <p:sp>
                <p:nvSpPr>
                  <p:cNvPr id="132" name="椭圆 131">
                    <a:extLst>
                      <a:ext uri="{FF2B5EF4-FFF2-40B4-BE49-F238E27FC236}">
                        <a16:creationId xmlns:a16="http://schemas.microsoft.com/office/drawing/2014/main" id="{781F1044-86D8-4AD1-8820-26C19D2C79A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六边形 132">
                    <a:extLst>
                      <a:ext uri="{FF2B5EF4-FFF2-40B4-BE49-F238E27FC236}">
                        <a16:creationId xmlns:a16="http://schemas.microsoft.com/office/drawing/2014/main" id="{FDBAB1A9-5E91-4A46-8C56-0D413DDB8A7B}"/>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26" name="组合 31">
                  <a:extLst>
                    <a:ext uri="{FF2B5EF4-FFF2-40B4-BE49-F238E27FC236}">
                      <a16:creationId xmlns:a16="http://schemas.microsoft.com/office/drawing/2014/main" id="{9B32C113-B574-4E8F-A6F6-C8CA5889E471}"/>
                    </a:ext>
                  </a:extLst>
                </p:cNvPr>
                <p:cNvGrpSpPr/>
                <p:nvPr/>
              </p:nvGrpSpPr>
              <p:grpSpPr>
                <a:xfrm>
                  <a:off x="4559531" y="4170911"/>
                  <a:ext cx="207818" cy="207818"/>
                  <a:chOff x="4559531" y="2227811"/>
                  <a:chExt cx="207818" cy="207818"/>
                </a:xfrm>
              </p:grpSpPr>
              <p:sp>
                <p:nvSpPr>
                  <p:cNvPr id="130" name="椭圆 129">
                    <a:extLst>
                      <a:ext uri="{FF2B5EF4-FFF2-40B4-BE49-F238E27FC236}">
                        <a16:creationId xmlns:a16="http://schemas.microsoft.com/office/drawing/2014/main" id="{5424557C-8162-45FA-B7DD-08C026C1C3DB}"/>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六边形 130">
                    <a:extLst>
                      <a:ext uri="{FF2B5EF4-FFF2-40B4-BE49-F238E27FC236}">
                        <a16:creationId xmlns:a16="http://schemas.microsoft.com/office/drawing/2014/main" id="{D76056D9-99F5-4977-9BD0-26D10DDB5C89}"/>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27" name="组合 32">
                  <a:extLst>
                    <a:ext uri="{FF2B5EF4-FFF2-40B4-BE49-F238E27FC236}">
                      <a16:creationId xmlns:a16="http://schemas.microsoft.com/office/drawing/2014/main" id="{AF88A2BC-5EC5-4B0B-84E0-EFD85A0D0EDD}"/>
                    </a:ext>
                  </a:extLst>
                </p:cNvPr>
                <p:cNvGrpSpPr/>
                <p:nvPr/>
              </p:nvGrpSpPr>
              <p:grpSpPr>
                <a:xfrm>
                  <a:off x="6550256" y="4170911"/>
                  <a:ext cx="207818" cy="207818"/>
                  <a:chOff x="4559531" y="2227811"/>
                  <a:chExt cx="207818" cy="207818"/>
                </a:xfrm>
              </p:grpSpPr>
              <p:sp>
                <p:nvSpPr>
                  <p:cNvPr id="128" name="椭圆 127">
                    <a:extLst>
                      <a:ext uri="{FF2B5EF4-FFF2-40B4-BE49-F238E27FC236}">
                        <a16:creationId xmlns:a16="http://schemas.microsoft.com/office/drawing/2014/main" id="{F65FDFCE-F095-41A6-AD9A-ED15A4909A43}"/>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六边形 128">
                    <a:extLst>
                      <a:ext uri="{FF2B5EF4-FFF2-40B4-BE49-F238E27FC236}">
                        <a16:creationId xmlns:a16="http://schemas.microsoft.com/office/drawing/2014/main" id="{6FF3E2C5-E704-4B98-92F1-452F2B2CA42A}"/>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121" name="矩形 120">
              <a:extLst>
                <a:ext uri="{FF2B5EF4-FFF2-40B4-BE49-F238E27FC236}">
                  <a16:creationId xmlns:a16="http://schemas.microsoft.com/office/drawing/2014/main" id="{57CAA2C7-0431-4BAC-9B83-7A1BEE00C587}"/>
                </a:ext>
              </a:extLst>
            </p:cNvPr>
            <p:cNvSpPr/>
            <p:nvPr/>
          </p:nvSpPr>
          <p:spPr>
            <a:xfrm>
              <a:off x="2422352" y="2634159"/>
              <a:ext cx="3294576" cy="1871645"/>
            </a:xfrm>
            <a:prstGeom prst="rect">
              <a:avLst/>
            </a:prstGeom>
          </p:spPr>
          <p:txBody>
            <a:bodyPr wrap="square">
              <a:spAutoFit/>
            </a:bodyPr>
            <a:lstStyle/>
            <a:p>
              <a:pPr>
                <a:lnSpc>
                  <a:spcPct val="150000"/>
                </a:lnSpc>
              </a:pPr>
              <a:r>
                <a:rPr lang="en-US" altLang="zh-CN" sz="2000" dirty="0">
                  <a:solidFill>
                    <a:schemeClr val="tx1">
                      <a:lumMod val="85000"/>
                      <a:lumOff val="15000"/>
                    </a:schemeClr>
                  </a:solidFill>
                  <a:cs typeface="+mn-ea"/>
                  <a:sym typeface="+mn-lt"/>
                </a:rPr>
                <a:t>3.</a:t>
              </a:r>
              <a:r>
                <a:rPr lang="zh-CN" altLang="en-US" sz="2000" b="1" dirty="0">
                  <a:solidFill>
                    <a:schemeClr val="tx1">
                      <a:lumMod val="85000"/>
                      <a:lumOff val="15000"/>
                    </a:schemeClr>
                  </a:solidFill>
                  <a:cs typeface="+mn-ea"/>
                  <a:sym typeface="+mn-lt"/>
                </a:rPr>
                <a:t>不可能根除一切危险源和危险</a:t>
              </a:r>
              <a:r>
                <a:rPr lang="zh-CN" altLang="en-US" sz="2000" dirty="0">
                  <a:solidFill>
                    <a:schemeClr val="tx1">
                      <a:lumMod val="85000"/>
                      <a:lumOff val="15000"/>
                    </a:schemeClr>
                  </a:solidFill>
                  <a:cs typeface="+mn-ea"/>
                  <a:sym typeface="+mn-lt"/>
                </a:rPr>
                <a:t>，可以减少来自现有危险源的危险性，但应</a:t>
              </a:r>
              <a:r>
                <a:rPr lang="zh-CN" altLang="en-US" sz="2000" b="1" dirty="0">
                  <a:solidFill>
                    <a:schemeClr val="tx1">
                      <a:lumMod val="85000"/>
                      <a:lumOff val="15000"/>
                    </a:schemeClr>
                  </a:solidFill>
                  <a:cs typeface="+mn-ea"/>
                  <a:sym typeface="+mn-lt"/>
                </a:rPr>
                <a:t>减少总的危险性</a:t>
              </a:r>
              <a:r>
                <a:rPr lang="zh-CN" altLang="en-US" sz="2000" dirty="0">
                  <a:solidFill>
                    <a:schemeClr val="tx1">
                      <a:lumMod val="85000"/>
                      <a:lumOff val="15000"/>
                    </a:schemeClr>
                  </a:solidFill>
                  <a:cs typeface="+mn-ea"/>
                  <a:sym typeface="+mn-lt"/>
                </a:rPr>
                <a:t>而不是只消除几种选定的危险。</a:t>
              </a:r>
            </a:p>
            <a:p>
              <a:pPr>
                <a:lnSpc>
                  <a:spcPct val="150000"/>
                </a:lnSpc>
              </a:pPr>
              <a:endParaRPr lang="zh-CN" altLang="en-US" sz="2000" dirty="0">
                <a:solidFill>
                  <a:schemeClr val="tx1">
                    <a:lumMod val="85000"/>
                    <a:lumOff val="15000"/>
                  </a:schemeClr>
                </a:solidFill>
                <a:cs typeface="+mn-ea"/>
                <a:sym typeface="+mn-lt"/>
              </a:endParaRPr>
            </a:p>
          </p:txBody>
        </p:sp>
      </p:grpSp>
      <p:grpSp>
        <p:nvGrpSpPr>
          <p:cNvPr id="47" name="组合 46">
            <a:extLst>
              <a:ext uri="{FF2B5EF4-FFF2-40B4-BE49-F238E27FC236}">
                <a16:creationId xmlns:a16="http://schemas.microsoft.com/office/drawing/2014/main" id="{EC004076-F0A5-401F-B361-345318AC76CF}"/>
              </a:ext>
            </a:extLst>
          </p:cNvPr>
          <p:cNvGrpSpPr/>
          <p:nvPr/>
        </p:nvGrpSpPr>
        <p:grpSpPr>
          <a:xfrm>
            <a:off x="110685" y="910340"/>
            <a:ext cx="3811693" cy="1036638"/>
            <a:chOff x="1804988" y="1620839"/>
            <a:chExt cx="3811693" cy="1036638"/>
          </a:xfrm>
          <a:effectLst>
            <a:outerShdw blurRad="50800" dist="38100" dir="2700000" algn="tl" rotWithShape="0">
              <a:prstClr val="black">
                <a:alpha val="40000"/>
              </a:prstClr>
            </a:outerShdw>
          </a:effectLst>
        </p:grpSpPr>
        <p:grpSp>
          <p:nvGrpSpPr>
            <p:cNvPr id="48" name="Group 4">
              <a:extLst>
                <a:ext uri="{FF2B5EF4-FFF2-40B4-BE49-F238E27FC236}">
                  <a16:creationId xmlns:a16="http://schemas.microsoft.com/office/drawing/2014/main" id="{D737E71D-4DDF-4D0A-B15D-A6626AA7ACC5}"/>
                </a:ext>
              </a:extLst>
            </p:cNvPr>
            <p:cNvGrpSpPr>
              <a:grpSpLocks noChangeAspect="1"/>
            </p:cNvGrpSpPr>
            <p:nvPr/>
          </p:nvGrpSpPr>
          <p:grpSpPr bwMode="auto">
            <a:xfrm>
              <a:off x="1804988" y="1620839"/>
              <a:ext cx="3811589" cy="1036638"/>
              <a:chOff x="1137" y="1021"/>
              <a:chExt cx="2401" cy="653"/>
            </a:xfrm>
          </p:grpSpPr>
          <p:sp>
            <p:nvSpPr>
              <p:cNvPr id="50" name="AutoShape 3">
                <a:extLst>
                  <a:ext uri="{FF2B5EF4-FFF2-40B4-BE49-F238E27FC236}">
                    <a16:creationId xmlns:a16="http://schemas.microsoft.com/office/drawing/2014/main" id="{899DD250-F405-489A-BC43-7B4822A27632}"/>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Freeform 20">
                <a:extLst>
                  <a:ext uri="{FF2B5EF4-FFF2-40B4-BE49-F238E27FC236}">
                    <a16:creationId xmlns:a16="http://schemas.microsoft.com/office/drawing/2014/main" id="{473A1002-42E6-429A-8433-951E1A249DEC}"/>
                  </a:ext>
                </a:extLst>
              </p:cNvPr>
              <p:cNvSpPr>
                <a:spLocks/>
              </p:cNvSpPr>
              <p:nvPr/>
            </p:nvSpPr>
            <p:spPr bwMode="auto">
              <a:xfrm>
                <a:off x="1185" y="1113"/>
                <a:ext cx="29" cy="561"/>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 name="Rectangle 21">
                <a:extLst>
                  <a:ext uri="{FF2B5EF4-FFF2-40B4-BE49-F238E27FC236}">
                    <a16:creationId xmlns:a16="http://schemas.microsoft.com/office/drawing/2014/main" id="{8EDD1E1A-78D1-4BC1-BEA1-9234543B103C}"/>
                  </a:ext>
                </a:extLst>
              </p:cNvPr>
              <p:cNvSpPr>
                <a:spLocks noChangeArrowheads="1"/>
              </p:cNvSpPr>
              <p:nvPr/>
            </p:nvSpPr>
            <p:spPr bwMode="auto">
              <a:xfrm>
                <a:off x="1137" y="1210"/>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 name="Freeform 23">
                <a:extLst>
                  <a:ext uri="{FF2B5EF4-FFF2-40B4-BE49-F238E27FC236}">
                    <a16:creationId xmlns:a16="http://schemas.microsoft.com/office/drawing/2014/main" id="{A647E407-EDDC-4F65-88F8-29970C134187}"/>
                  </a:ext>
                </a:extLst>
              </p:cNvPr>
              <p:cNvSpPr>
                <a:spLocks/>
              </p:cNvSpPr>
              <p:nvPr/>
            </p:nvSpPr>
            <p:spPr bwMode="auto">
              <a:xfrm flipV="1">
                <a:off x="1160" y="1475"/>
                <a:ext cx="2378"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9" name="矩形 48">
              <a:extLst>
                <a:ext uri="{FF2B5EF4-FFF2-40B4-BE49-F238E27FC236}">
                  <a16:creationId xmlns:a16="http://schemas.microsoft.com/office/drawing/2014/main" id="{8D024F90-2880-4FEA-9779-811A324E2D54}"/>
                </a:ext>
              </a:extLst>
            </p:cNvPr>
            <p:cNvSpPr/>
            <p:nvPr/>
          </p:nvSpPr>
          <p:spPr>
            <a:xfrm>
              <a:off x="2046473" y="1844360"/>
              <a:ext cx="3570208"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系统安全理论的主要观点</a:t>
              </a:r>
            </a:p>
          </p:txBody>
        </p:sp>
      </p:grpSp>
      <p:grpSp>
        <p:nvGrpSpPr>
          <p:cNvPr id="54" name="组合 53">
            <a:extLst>
              <a:ext uri="{FF2B5EF4-FFF2-40B4-BE49-F238E27FC236}">
                <a16:creationId xmlns:a16="http://schemas.microsoft.com/office/drawing/2014/main" id="{0A1D14FD-2100-47C6-97EB-15AE0DF4CC06}"/>
              </a:ext>
            </a:extLst>
          </p:cNvPr>
          <p:cNvGrpSpPr/>
          <p:nvPr/>
        </p:nvGrpSpPr>
        <p:grpSpPr>
          <a:xfrm>
            <a:off x="-125456" y="-34628"/>
            <a:ext cx="3859832" cy="879734"/>
            <a:chOff x="-125456" y="-34628"/>
            <a:chExt cx="3859832" cy="879734"/>
          </a:xfrm>
        </p:grpSpPr>
        <p:grpSp>
          <p:nvGrpSpPr>
            <p:cNvPr id="55" name="组合 54">
              <a:extLst>
                <a:ext uri="{FF2B5EF4-FFF2-40B4-BE49-F238E27FC236}">
                  <a16:creationId xmlns:a16="http://schemas.microsoft.com/office/drawing/2014/main" id="{73BEA8F1-8B5B-4ECA-B78E-3A789B5992A7}"/>
                </a:ext>
              </a:extLst>
            </p:cNvPr>
            <p:cNvGrpSpPr/>
            <p:nvPr/>
          </p:nvGrpSpPr>
          <p:grpSpPr>
            <a:xfrm>
              <a:off x="0" y="166370"/>
              <a:ext cx="3734376" cy="475074"/>
              <a:chOff x="0" y="166370"/>
              <a:chExt cx="3734376" cy="475074"/>
            </a:xfrm>
          </p:grpSpPr>
          <p:sp>
            <p:nvSpPr>
              <p:cNvPr id="57" name="圆角矩形 2">
                <a:extLst>
                  <a:ext uri="{FF2B5EF4-FFF2-40B4-BE49-F238E27FC236}">
                    <a16:creationId xmlns:a16="http://schemas.microsoft.com/office/drawing/2014/main" id="{668B9B56-EB3B-42ED-9F06-64D49F53F7FF}"/>
                  </a:ext>
                </a:extLst>
              </p:cNvPr>
              <p:cNvSpPr/>
              <p:nvPr/>
            </p:nvSpPr>
            <p:spPr>
              <a:xfrm>
                <a:off x="0" y="169035"/>
                <a:ext cx="2786743"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58" name="矩形 57">
                <a:extLst>
                  <a:ext uri="{FF2B5EF4-FFF2-40B4-BE49-F238E27FC236}">
                    <a16:creationId xmlns:a16="http://schemas.microsoft.com/office/drawing/2014/main" id="{0524B0A1-D7DE-4973-AF87-43DF1B47A286}"/>
                  </a:ext>
                </a:extLst>
              </p:cNvPr>
              <p:cNvSpPr/>
              <p:nvPr/>
            </p:nvSpPr>
            <p:spPr>
              <a:xfrm>
                <a:off x="540800" y="166370"/>
                <a:ext cx="3193576"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事故致因理论</a:t>
                </a:r>
              </a:p>
            </p:txBody>
          </p:sp>
        </p:grpSp>
        <p:pic>
          <p:nvPicPr>
            <p:cNvPr id="56" name="图片 55">
              <a:extLst>
                <a:ext uri="{FF2B5EF4-FFF2-40B4-BE49-F238E27FC236}">
                  <a16:creationId xmlns:a16="http://schemas.microsoft.com/office/drawing/2014/main" id="{9CF94F1C-5364-4404-B1A5-D2688555C3EC}"/>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34628"/>
              <a:ext cx="879734" cy="879734"/>
            </a:xfrm>
            <a:prstGeom prst="rect">
              <a:avLst/>
            </a:prstGeom>
          </p:spPr>
        </p:pic>
      </p:grpSp>
      <mc:AlternateContent xmlns:mc="http://schemas.openxmlformats.org/markup-compatibility/2006" xmlns:p14="http://schemas.microsoft.com/office/powerpoint/2010/main">
        <mc:Choice Requires="p14">
          <p:contentPart p14:bwMode="auto" r:id="rId4">
            <p14:nvContentPartPr>
              <p14:cNvPr id="2" name="墨迹 1"/>
              <p14:cNvContentPartPr/>
              <p14:nvPr/>
            </p14:nvContentPartPr>
            <p14:xfrm>
              <a:off x="9404280" y="3289320"/>
              <a:ext cx="1473480" cy="1771920"/>
            </p14:xfrm>
          </p:contentPart>
        </mc:Choice>
        <mc:Fallback xmlns="">
          <p:pic>
            <p:nvPicPr>
              <p:cNvPr id="2" name="墨迹 1"/>
              <p:cNvPicPr/>
              <p:nvPr/>
            </p:nvPicPr>
            <p:blipFill>
              <a:blip r:embed="rId5"/>
              <a:stretch>
                <a:fillRect/>
              </a:stretch>
            </p:blipFill>
            <p:spPr>
              <a:xfrm>
                <a:off x="9394920" y="3279960"/>
                <a:ext cx="1492200" cy="1790640"/>
              </a:xfrm>
              <a:prstGeom prst="rect">
                <a:avLst/>
              </a:prstGeom>
            </p:spPr>
          </p:pic>
        </mc:Fallback>
      </mc:AlternateContent>
    </p:spTree>
    <p:extLst>
      <p:ext uri="{BB962C8B-B14F-4D97-AF65-F5344CB8AC3E}">
        <p14:creationId xmlns:p14="http://schemas.microsoft.com/office/powerpoint/2010/main" val="2191653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0-#ppt_w/2"/>
                                          </p:val>
                                        </p:tav>
                                        <p:tav tm="100000">
                                          <p:val>
                                            <p:strVal val="#ppt_x"/>
                                          </p:val>
                                        </p:tav>
                                      </p:tavLst>
                                    </p:anim>
                                    <p:anim calcmode="lin" valueType="num">
                                      <p:cBhvr additive="base">
                                        <p:cTn id="8" dur="500" fill="hold"/>
                                        <p:tgtEl>
                                          <p:spTgt spid="47"/>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118"/>
                                        </p:tgtEl>
                                        <p:attrNameLst>
                                          <p:attrName>style.visibility</p:attrName>
                                        </p:attrNameLst>
                                      </p:cBhvr>
                                      <p:to>
                                        <p:strVal val="visible"/>
                                      </p:to>
                                    </p:set>
                                    <p:anim calcmode="lin" valueType="num">
                                      <p:cBhvr>
                                        <p:cTn id="11" dur="500" fill="hold"/>
                                        <p:tgtEl>
                                          <p:spTgt spid="118"/>
                                        </p:tgtEl>
                                        <p:attrNameLst>
                                          <p:attrName>ppt_w</p:attrName>
                                        </p:attrNameLst>
                                      </p:cBhvr>
                                      <p:tavLst>
                                        <p:tav tm="0">
                                          <p:val>
                                            <p:fltVal val="0"/>
                                          </p:val>
                                        </p:tav>
                                        <p:tav tm="100000">
                                          <p:val>
                                            <p:strVal val="#ppt_w"/>
                                          </p:val>
                                        </p:tav>
                                      </p:tavLst>
                                    </p:anim>
                                    <p:anim calcmode="lin" valueType="num">
                                      <p:cBhvr>
                                        <p:cTn id="12" dur="500" fill="hold"/>
                                        <p:tgtEl>
                                          <p:spTgt spid="118"/>
                                        </p:tgtEl>
                                        <p:attrNameLst>
                                          <p:attrName>ppt_h</p:attrName>
                                        </p:attrNameLst>
                                      </p:cBhvr>
                                      <p:tavLst>
                                        <p:tav tm="0">
                                          <p:val>
                                            <p:fltVal val="0"/>
                                          </p:val>
                                        </p:tav>
                                        <p:tav tm="100000">
                                          <p:val>
                                            <p:strVal val="#ppt_h"/>
                                          </p:val>
                                        </p:tav>
                                      </p:tavLst>
                                    </p:anim>
                                    <p:animEffect transition="in" filter="fade">
                                      <p:cBhvr>
                                        <p:cTn id="13" dur="500"/>
                                        <p:tgtEl>
                                          <p:spTgt spid="118"/>
                                        </p:tgtEl>
                                      </p:cBhvr>
                                    </p:animEffect>
                                  </p:childTnLst>
                                </p:cTn>
                              </p:par>
                              <p:par>
                                <p:cTn id="14" presetID="53" presetClass="entr" presetSubtype="16" fill="hold" nodeType="withEffect">
                                  <p:stCondLst>
                                    <p:cond delay="0"/>
                                  </p:stCondLst>
                                  <p:childTnLst>
                                    <p:set>
                                      <p:cBhvr>
                                        <p:cTn id="15" dur="1" fill="hold">
                                          <p:stCondLst>
                                            <p:cond delay="0"/>
                                          </p:stCondLst>
                                        </p:cTn>
                                        <p:tgtEl>
                                          <p:spTgt spid="98"/>
                                        </p:tgtEl>
                                        <p:attrNameLst>
                                          <p:attrName>style.visibility</p:attrName>
                                        </p:attrNameLst>
                                      </p:cBhvr>
                                      <p:to>
                                        <p:strVal val="visible"/>
                                      </p:to>
                                    </p:set>
                                    <p:anim calcmode="lin" valueType="num">
                                      <p:cBhvr>
                                        <p:cTn id="16" dur="500" fill="hold"/>
                                        <p:tgtEl>
                                          <p:spTgt spid="98"/>
                                        </p:tgtEl>
                                        <p:attrNameLst>
                                          <p:attrName>ppt_w</p:attrName>
                                        </p:attrNameLst>
                                      </p:cBhvr>
                                      <p:tavLst>
                                        <p:tav tm="0">
                                          <p:val>
                                            <p:fltVal val="0"/>
                                          </p:val>
                                        </p:tav>
                                        <p:tav tm="100000">
                                          <p:val>
                                            <p:strVal val="#ppt_w"/>
                                          </p:val>
                                        </p:tav>
                                      </p:tavLst>
                                    </p:anim>
                                    <p:anim calcmode="lin" valueType="num">
                                      <p:cBhvr>
                                        <p:cTn id="17" dur="500" fill="hold"/>
                                        <p:tgtEl>
                                          <p:spTgt spid="98"/>
                                        </p:tgtEl>
                                        <p:attrNameLst>
                                          <p:attrName>ppt_h</p:attrName>
                                        </p:attrNameLst>
                                      </p:cBhvr>
                                      <p:tavLst>
                                        <p:tav tm="0">
                                          <p:val>
                                            <p:fltVal val="0"/>
                                          </p:val>
                                        </p:tav>
                                        <p:tav tm="100000">
                                          <p:val>
                                            <p:strVal val="#ppt_h"/>
                                          </p:val>
                                        </p:tav>
                                      </p:tavLst>
                                    </p:anim>
                                    <p:animEffect transition="in" filter="fade">
                                      <p:cBhvr>
                                        <p:cTn id="18" dur="500"/>
                                        <p:tgtEl>
                                          <p:spTgt spid="98"/>
                                        </p:tgtEl>
                                      </p:cBhvr>
                                    </p:animEffect>
                                  </p:childTnLst>
                                </p:cTn>
                              </p:par>
                            </p:childTnLst>
                          </p:cTn>
                        </p:par>
                        <p:par>
                          <p:cTn id="19" fill="hold">
                            <p:stCondLst>
                              <p:cond delay="500"/>
                            </p:stCondLst>
                            <p:childTnLst>
                              <p:par>
                                <p:cTn id="20" presetID="2" presetClass="entr" presetSubtype="8" fill="hold" nodeType="afterEffect">
                                  <p:stCondLst>
                                    <p:cond delay="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500" fill="hold"/>
                                        <p:tgtEl>
                                          <p:spTgt spid="54"/>
                                        </p:tgtEl>
                                        <p:attrNameLst>
                                          <p:attrName>ppt_x</p:attrName>
                                        </p:attrNameLst>
                                      </p:cBhvr>
                                      <p:tavLst>
                                        <p:tav tm="0">
                                          <p:val>
                                            <p:strVal val="0-#ppt_w/2"/>
                                          </p:val>
                                        </p:tav>
                                        <p:tav tm="100000">
                                          <p:val>
                                            <p:strVal val="#ppt_x"/>
                                          </p:val>
                                        </p:tav>
                                      </p:tavLst>
                                    </p:anim>
                                    <p:anim calcmode="lin" valueType="num">
                                      <p:cBhvr additive="base">
                                        <p:cTn id="2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D7348159-1F69-4F77-9292-C611A7010872}"/>
              </a:ext>
            </a:extLst>
          </p:cNvPr>
          <p:cNvGrpSpPr/>
          <p:nvPr/>
        </p:nvGrpSpPr>
        <p:grpSpPr>
          <a:xfrm>
            <a:off x="3083109" y="2314230"/>
            <a:ext cx="6025782" cy="3095625"/>
            <a:chOff x="3083109" y="2314230"/>
            <a:chExt cx="6025782" cy="3095625"/>
          </a:xfrm>
        </p:grpSpPr>
        <p:grpSp>
          <p:nvGrpSpPr>
            <p:cNvPr id="69" name="组合 68">
              <a:extLst>
                <a:ext uri="{FF2B5EF4-FFF2-40B4-BE49-F238E27FC236}">
                  <a16:creationId xmlns:a16="http://schemas.microsoft.com/office/drawing/2014/main" id="{6BD22B9E-E3E5-4A30-B845-11DAD3BCE53A}"/>
                </a:ext>
              </a:extLst>
            </p:cNvPr>
            <p:cNvGrpSpPr/>
            <p:nvPr/>
          </p:nvGrpSpPr>
          <p:grpSpPr>
            <a:xfrm>
              <a:off x="3083109" y="2314230"/>
              <a:ext cx="6025782" cy="3095625"/>
              <a:chOff x="4019550" y="2095500"/>
              <a:chExt cx="6025782" cy="3095625"/>
            </a:xfrm>
          </p:grpSpPr>
          <p:sp>
            <p:nvSpPr>
              <p:cNvPr id="70" name="矩形: 圆角 69">
                <a:extLst>
                  <a:ext uri="{FF2B5EF4-FFF2-40B4-BE49-F238E27FC236}">
                    <a16:creationId xmlns:a16="http://schemas.microsoft.com/office/drawing/2014/main" id="{5DB9B413-0FE4-4B8F-9138-3218DE0C514E}"/>
                  </a:ext>
                </a:extLst>
              </p:cNvPr>
              <p:cNvSpPr/>
              <p:nvPr/>
            </p:nvSpPr>
            <p:spPr>
              <a:xfrm>
                <a:off x="4019550" y="2095500"/>
                <a:ext cx="6025782" cy="3095625"/>
              </a:xfrm>
              <a:prstGeom prst="roundRect">
                <a:avLst>
                  <a:gd name="adj" fmla="val 4052"/>
                </a:avLst>
              </a:prstGeom>
              <a:solidFill>
                <a:schemeClr val="bg1">
                  <a:lumMod val="95000"/>
                </a:schemeClr>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矩形: 圆角 70">
                <a:extLst>
                  <a:ext uri="{FF2B5EF4-FFF2-40B4-BE49-F238E27FC236}">
                    <a16:creationId xmlns:a16="http://schemas.microsoft.com/office/drawing/2014/main" id="{58592828-BC6A-4041-944C-C6F8E9E0708B}"/>
                  </a:ext>
                </a:extLst>
              </p:cNvPr>
              <p:cNvSpPr/>
              <p:nvPr/>
            </p:nvSpPr>
            <p:spPr>
              <a:xfrm>
                <a:off x="4142472" y="2220867"/>
                <a:ext cx="5763528" cy="2840083"/>
              </a:xfrm>
              <a:prstGeom prst="roundRect">
                <a:avLst>
                  <a:gd name="adj" fmla="val 4052"/>
                </a:avLst>
              </a:prstGeom>
              <a:solidFill>
                <a:srgbClr val="3DA4C3"/>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Rectangle 2">
                <a:extLst>
                  <a:ext uri="{FF2B5EF4-FFF2-40B4-BE49-F238E27FC236}">
                    <a16:creationId xmlns:a16="http://schemas.microsoft.com/office/drawing/2014/main" id="{BF043F76-049C-4A01-AF71-503C440C9B0A}"/>
                  </a:ext>
                </a:extLst>
              </p:cNvPr>
              <p:cNvSpPr txBox="1">
                <a:spLocks noChangeArrowheads="1"/>
              </p:cNvSpPr>
              <p:nvPr/>
            </p:nvSpPr>
            <p:spPr bwMode="auto">
              <a:xfrm>
                <a:off x="5033246" y="2509972"/>
                <a:ext cx="3944605" cy="461665"/>
              </a:xfrm>
              <a:prstGeom prst="rect">
                <a:avLst/>
              </a:prstGeom>
              <a:noFill/>
              <a:ln w="9525">
                <a:noFill/>
                <a:miter lim="800000"/>
                <a:headEnd/>
                <a:tailEnd/>
              </a:ln>
            </p:spPr>
            <p:txBody>
              <a:bodyPr wrap="square">
                <a:spAutoFit/>
              </a:bodyPr>
              <a:lstStyle/>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人的不安全行为 </a:t>
                </a:r>
                <a:r>
                  <a:rPr lang="en-US" altLang="zh-CN" sz="2400" dirty="0">
                    <a:solidFill>
                      <a:schemeClr val="bg1"/>
                    </a:solidFill>
                    <a:effectLst>
                      <a:outerShdw blurRad="38100" dist="38100" dir="2700000" algn="tl">
                        <a:srgbClr val="000000">
                          <a:alpha val="43137"/>
                        </a:srgbClr>
                      </a:outerShdw>
                    </a:effectLst>
                    <a:cs typeface="+mn-ea"/>
                    <a:sym typeface="+mn-lt"/>
                  </a:rPr>
                  <a:t>Man</a:t>
                </a:r>
              </a:p>
            </p:txBody>
          </p:sp>
          <p:sp>
            <p:nvSpPr>
              <p:cNvPr id="75" name="Rectangle 2">
                <a:extLst>
                  <a:ext uri="{FF2B5EF4-FFF2-40B4-BE49-F238E27FC236}">
                    <a16:creationId xmlns:a16="http://schemas.microsoft.com/office/drawing/2014/main" id="{4867780E-5E7F-4466-913E-793ED2A67131}"/>
                  </a:ext>
                </a:extLst>
              </p:cNvPr>
              <p:cNvSpPr txBox="1">
                <a:spLocks noChangeArrowheads="1"/>
              </p:cNvSpPr>
              <p:nvPr/>
            </p:nvSpPr>
            <p:spPr bwMode="auto">
              <a:xfrm>
                <a:off x="5033246" y="3132272"/>
                <a:ext cx="3944605" cy="461665"/>
              </a:xfrm>
              <a:prstGeom prst="rect">
                <a:avLst/>
              </a:prstGeom>
              <a:noFill/>
              <a:ln w="9525">
                <a:noFill/>
                <a:miter lim="800000"/>
                <a:headEnd/>
                <a:tailEnd/>
              </a:ln>
            </p:spPr>
            <p:txBody>
              <a:bodyPr wrap="square">
                <a:spAutoFit/>
              </a:bodyPr>
              <a:lstStyle/>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物的不安全状态 </a:t>
                </a:r>
                <a:r>
                  <a:rPr lang="en-US" altLang="zh-CN" sz="2400" dirty="0">
                    <a:solidFill>
                      <a:schemeClr val="bg1"/>
                    </a:solidFill>
                    <a:effectLst>
                      <a:outerShdw blurRad="38100" dist="38100" dir="2700000" algn="tl">
                        <a:srgbClr val="000000">
                          <a:alpha val="43137"/>
                        </a:srgbClr>
                      </a:outerShdw>
                    </a:effectLst>
                    <a:cs typeface="+mn-ea"/>
                    <a:sym typeface="+mn-lt"/>
                  </a:rPr>
                  <a:t>Matter </a:t>
                </a:r>
              </a:p>
            </p:txBody>
          </p:sp>
          <p:sp>
            <p:nvSpPr>
              <p:cNvPr id="76" name="Rectangle 2">
                <a:extLst>
                  <a:ext uri="{FF2B5EF4-FFF2-40B4-BE49-F238E27FC236}">
                    <a16:creationId xmlns:a16="http://schemas.microsoft.com/office/drawing/2014/main" id="{4B70D10F-543A-4831-80C5-B52077B5390A}"/>
                  </a:ext>
                </a:extLst>
              </p:cNvPr>
              <p:cNvSpPr txBox="1">
                <a:spLocks noChangeArrowheads="1"/>
              </p:cNvSpPr>
              <p:nvPr/>
            </p:nvSpPr>
            <p:spPr bwMode="auto">
              <a:xfrm>
                <a:off x="5033246" y="3754572"/>
                <a:ext cx="3944605" cy="461665"/>
              </a:xfrm>
              <a:prstGeom prst="rect">
                <a:avLst/>
              </a:prstGeom>
              <a:noFill/>
              <a:ln w="9525">
                <a:noFill/>
                <a:miter lim="800000"/>
                <a:headEnd/>
                <a:tailEnd/>
              </a:ln>
            </p:spPr>
            <p:txBody>
              <a:bodyPr wrap="square">
                <a:spAutoFit/>
              </a:bodyPr>
              <a:lstStyle/>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危险的环境        </a:t>
                </a:r>
                <a:r>
                  <a:rPr lang="en-US" altLang="zh-CN" sz="2400" dirty="0">
                    <a:solidFill>
                      <a:schemeClr val="bg1"/>
                    </a:solidFill>
                    <a:effectLst>
                      <a:outerShdw blurRad="38100" dist="38100" dir="2700000" algn="tl">
                        <a:srgbClr val="000000">
                          <a:alpha val="43137"/>
                        </a:srgbClr>
                      </a:outerShdw>
                    </a:effectLst>
                    <a:cs typeface="+mn-ea"/>
                    <a:sym typeface="+mn-lt"/>
                  </a:rPr>
                  <a:t>Media</a:t>
                </a:r>
              </a:p>
            </p:txBody>
          </p:sp>
          <p:sp>
            <p:nvSpPr>
              <p:cNvPr id="77" name="Rectangle 2">
                <a:extLst>
                  <a:ext uri="{FF2B5EF4-FFF2-40B4-BE49-F238E27FC236}">
                    <a16:creationId xmlns:a16="http://schemas.microsoft.com/office/drawing/2014/main" id="{65816430-4A35-46BE-AD87-03797FA6F10F}"/>
                  </a:ext>
                </a:extLst>
              </p:cNvPr>
              <p:cNvSpPr txBox="1">
                <a:spLocks noChangeArrowheads="1"/>
              </p:cNvSpPr>
              <p:nvPr/>
            </p:nvSpPr>
            <p:spPr bwMode="auto">
              <a:xfrm>
                <a:off x="5033246" y="4376872"/>
                <a:ext cx="3944605" cy="461665"/>
              </a:xfrm>
              <a:prstGeom prst="rect">
                <a:avLst/>
              </a:prstGeom>
              <a:noFill/>
              <a:ln w="9525">
                <a:noFill/>
                <a:miter lim="800000"/>
                <a:headEnd/>
                <a:tailEnd/>
              </a:ln>
            </p:spPr>
            <p:txBody>
              <a:bodyPr wrap="square">
                <a:spAutoFit/>
              </a:bodyPr>
              <a:lstStyle/>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较差的管理        </a:t>
                </a:r>
                <a:r>
                  <a:rPr lang="en-US" altLang="zh-CN" sz="2400" dirty="0">
                    <a:solidFill>
                      <a:schemeClr val="bg1"/>
                    </a:solidFill>
                    <a:effectLst>
                      <a:outerShdw blurRad="38100" dist="38100" dir="2700000" algn="tl">
                        <a:srgbClr val="000000">
                          <a:alpha val="43137"/>
                        </a:srgbClr>
                      </a:outerShdw>
                    </a:effectLst>
                    <a:cs typeface="+mn-ea"/>
                    <a:sym typeface="+mn-lt"/>
                  </a:rPr>
                  <a:t>Manage</a:t>
                </a:r>
              </a:p>
            </p:txBody>
          </p:sp>
        </p:grpSp>
        <p:sp>
          <p:nvSpPr>
            <p:cNvPr id="79" name="矩形 78">
              <a:extLst>
                <a:ext uri="{FF2B5EF4-FFF2-40B4-BE49-F238E27FC236}">
                  <a16:creationId xmlns:a16="http://schemas.microsoft.com/office/drawing/2014/main" id="{5B08D1A8-4C14-4365-AA63-4D464912E35D}"/>
                </a:ext>
              </a:extLst>
            </p:cNvPr>
            <p:cNvSpPr>
              <a:spLocks noChangeAspect="1"/>
            </p:cNvSpPr>
            <p:nvPr/>
          </p:nvSpPr>
          <p:spPr>
            <a:xfrm>
              <a:off x="8149720" y="2932205"/>
              <a:ext cx="227570" cy="266469"/>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81" name="矩形 80">
              <a:extLst>
                <a:ext uri="{FF2B5EF4-FFF2-40B4-BE49-F238E27FC236}">
                  <a16:creationId xmlns:a16="http://schemas.microsoft.com/office/drawing/2014/main" id="{3E7C8C21-81D5-4C23-8B05-1928E360AF32}"/>
                </a:ext>
              </a:extLst>
            </p:cNvPr>
            <p:cNvSpPr>
              <a:spLocks noChangeAspect="1"/>
            </p:cNvSpPr>
            <p:nvPr/>
          </p:nvSpPr>
          <p:spPr>
            <a:xfrm>
              <a:off x="8164807" y="3566753"/>
              <a:ext cx="227570" cy="227570"/>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83" name="矩形 82">
              <a:extLst>
                <a:ext uri="{FF2B5EF4-FFF2-40B4-BE49-F238E27FC236}">
                  <a16:creationId xmlns:a16="http://schemas.microsoft.com/office/drawing/2014/main" id="{2DBD32A5-22EB-4E6D-B609-E757DE031F40}"/>
                </a:ext>
              </a:extLst>
            </p:cNvPr>
            <p:cNvSpPr>
              <a:spLocks noChangeAspect="1"/>
            </p:cNvSpPr>
            <p:nvPr/>
          </p:nvSpPr>
          <p:spPr>
            <a:xfrm>
              <a:off x="8163747" y="4163346"/>
              <a:ext cx="227570" cy="227570"/>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85" name="矩形 84">
              <a:extLst>
                <a:ext uri="{FF2B5EF4-FFF2-40B4-BE49-F238E27FC236}">
                  <a16:creationId xmlns:a16="http://schemas.microsoft.com/office/drawing/2014/main" id="{306BDFCA-8311-48DE-B91E-9767836B7230}"/>
                </a:ext>
              </a:extLst>
            </p:cNvPr>
            <p:cNvSpPr>
              <a:spLocks noChangeAspect="1"/>
            </p:cNvSpPr>
            <p:nvPr/>
          </p:nvSpPr>
          <p:spPr>
            <a:xfrm>
              <a:off x="8157514" y="4778979"/>
              <a:ext cx="227570" cy="227570"/>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grpSp>
      <p:grpSp>
        <p:nvGrpSpPr>
          <p:cNvPr id="45" name="组合 44">
            <a:extLst>
              <a:ext uri="{FF2B5EF4-FFF2-40B4-BE49-F238E27FC236}">
                <a16:creationId xmlns:a16="http://schemas.microsoft.com/office/drawing/2014/main" id="{BE438B1A-AAA6-4628-9D82-D6625D9CEC70}"/>
              </a:ext>
            </a:extLst>
          </p:cNvPr>
          <p:cNvGrpSpPr/>
          <p:nvPr/>
        </p:nvGrpSpPr>
        <p:grpSpPr>
          <a:xfrm>
            <a:off x="341451" y="1495251"/>
            <a:ext cx="2447925" cy="1036638"/>
            <a:chOff x="1804988" y="1620839"/>
            <a:chExt cx="2447925" cy="1036638"/>
          </a:xfrm>
          <a:effectLst>
            <a:outerShdw blurRad="50800" dist="38100" dir="2700000" algn="tl" rotWithShape="0">
              <a:prstClr val="black">
                <a:alpha val="40000"/>
              </a:prstClr>
            </a:outerShdw>
          </a:effectLst>
        </p:grpSpPr>
        <p:grpSp>
          <p:nvGrpSpPr>
            <p:cNvPr id="46" name="Group 4">
              <a:extLst>
                <a:ext uri="{FF2B5EF4-FFF2-40B4-BE49-F238E27FC236}">
                  <a16:creationId xmlns:a16="http://schemas.microsoft.com/office/drawing/2014/main" id="{255CBDE4-ADC9-4D14-9E31-1D48F10C64C3}"/>
                </a:ext>
              </a:extLst>
            </p:cNvPr>
            <p:cNvGrpSpPr>
              <a:grpSpLocks noChangeAspect="1"/>
            </p:cNvGrpSpPr>
            <p:nvPr/>
          </p:nvGrpSpPr>
          <p:grpSpPr bwMode="auto">
            <a:xfrm>
              <a:off x="1804988" y="1620839"/>
              <a:ext cx="2447925" cy="1036638"/>
              <a:chOff x="1137" y="1021"/>
              <a:chExt cx="1542" cy="653"/>
            </a:xfrm>
          </p:grpSpPr>
          <p:sp>
            <p:nvSpPr>
              <p:cNvPr id="48" name="AutoShape 3">
                <a:extLst>
                  <a:ext uri="{FF2B5EF4-FFF2-40B4-BE49-F238E27FC236}">
                    <a16:creationId xmlns:a16="http://schemas.microsoft.com/office/drawing/2014/main" id="{F24438A3-1D9E-467F-AC6F-5DE3AB61B939}"/>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Freeform 20">
                <a:extLst>
                  <a:ext uri="{FF2B5EF4-FFF2-40B4-BE49-F238E27FC236}">
                    <a16:creationId xmlns:a16="http://schemas.microsoft.com/office/drawing/2014/main" id="{64A13613-EAA9-4F78-803E-2EEABB10B13F}"/>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 name="Rectangle 21">
                <a:extLst>
                  <a:ext uri="{FF2B5EF4-FFF2-40B4-BE49-F238E27FC236}">
                    <a16:creationId xmlns:a16="http://schemas.microsoft.com/office/drawing/2014/main" id="{BEC57394-39A2-4C9E-9E7F-DE360437FBD5}"/>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 name="Freeform 23">
                <a:extLst>
                  <a:ext uri="{FF2B5EF4-FFF2-40B4-BE49-F238E27FC236}">
                    <a16:creationId xmlns:a16="http://schemas.microsoft.com/office/drawing/2014/main" id="{A629F684-A48A-4AD9-BEC6-653DB6E20B02}"/>
                  </a:ext>
                </a:extLst>
              </p:cNvPr>
              <p:cNvSpPr>
                <a:spLocks/>
              </p:cNvSpPr>
              <p:nvPr/>
            </p:nvSpPr>
            <p:spPr bwMode="auto">
              <a:xfrm flipV="1">
                <a:off x="1160" y="1475"/>
                <a:ext cx="1519"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7" name="矩形 46">
              <a:extLst>
                <a:ext uri="{FF2B5EF4-FFF2-40B4-BE49-F238E27FC236}">
                  <a16:creationId xmlns:a16="http://schemas.microsoft.com/office/drawing/2014/main" id="{556F125C-0FED-4F87-B454-9F2CD19440C0}"/>
                </a:ext>
              </a:extLst>
            </p:cNvPr>
            <p:cNvSpPr/>
            <p:nvPr/>
          </p:nvSpPr>
          <p:spPr>
            <a:xfrm>
              <a:off x="2034648" y="1844360"/>
              <a:ext cx="1723549"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事故四要素</a:t>
              </a:r>
            </a:p>
          </p:txBody>
        </p:sp>
      </p:grpSp>
      <p:sp>
        <p:nvSpPr>
          <p:cNvPr id="80" name="L 形 79">
            <a:extLst>
              <a:ext uri="{FF2B5EF4-FFF2-40B4-BE49-F238E27FC236}">
                <a16:creationId xmlns:a16="http://schemas.microsoft.com/office/drawing/2014/main" id="{9595A9D1-32B2-4E0B-8EBD-A5F17015BE31}"/>
              </a:ext>
            </a:extLst>
          </p:cNvPr>
          <p:cNvSpPr>
            <a:spLocks noChangeAspect="1"/>
          </p:cNvSpPr>
          <p:nvPr/>
        </p:nvSpPr>
        <p:spPr>
          <a:xfrm rot="19124509">
            <a:off x="8096486" y="2757519"/>
            <a:ext cx="482886" cy="313443"/>
          </a:xfrm>
          <a:prstGeom prst="corner">
            <a:avLst>
              <a:gd name="adj1" fmla="val 37500"/>
              <a:gd name="adj2" fmla="val 39583"/>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82" name="L 形 81">
            <a:extLst>
              <a:ext uri="{FF2B5EF4-FFF2-40B4-BE49-F238E27FC236}">
                <a16:creationId xmlns:a16="http://schemas.microsoft.com/office/drawing/2014/main" id="{DEEA554D-020A-4733-9E87-93B66A577992}"/>
              </a:ext>
            </a:extLst>
          </p:cNvPr>
          <p:cNvSpPr>
            <a:spLocks noChangeAspect="1"/>
          </p:cNvSpPr>
          <p:nvPr/>
        </p:nvSpPr>
        <p:spPr>
          <a:xfrm rot="19124509">
            <a:off x="8111573" y="3443326"/>
            <a:ext cx="482886" cy="267686"/>
          </a:xfrm>
          <a:prstGeom prst="corner">
            <a:avLst>
              <a:gd name="adj1" fmla="val 37500"/>
              <a:gd name="adj2" fmla="val 39583"/>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84" name="L 形 83">
            <a:extLst>
              <a:ext uri="{FF2B5EF4-FFF2-40B4-BE49-F238E27FC236}">
                <a16:creationId xmlns:a16="http://schemas.microsoft.com/office/drawing/2014/main" id="{D42F9190-56CE-4C0F-AF7F-A5080B5FE7C9}"/>
              </a:ext>
            </a:extLst>
          </p:cNvPr>
          <p:cNvSpPr>
            <a:spLocks noChangeAspect="1"/>
          </p:cNvSpPr>
          <p:nvPr/>
        </p:nvSpPr>
        <p:spPr>
          <a:xfrm rot="19124509">
            <a:off x="8110513" y="4039919"/>
            <a:ext cx="482886" cy="267686"/>
          </a:xfrm>
          <a:prstGeom prst="corner">
            <a:avLst>
              <a:gd name="adj1" fmla="val 37500"/>
              <a:gd name="adj2" fmla="val 39583"/>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86" name="L 形 85">
            <a:extLst>
              <a:ext uri="{FF2B5EF4-FFF2-40B4-BE49-F238E27FC236}">
                <a16:creationId xmlns:a16="http://schemas.microsoft.com/office/drawing/2014/main" id="{C100473C-0C75-4E95-B2AC-B95F7973F26C}"/>
              </a:ext>
            </a:extLst>
          </p:cNvPr>
          <p:cNvSpPr>
            <a:spLocks noChangeAspect="1"/>
          </p:cNvSpPr>
          <p:nvPr/>
        </p:nvSpPr>
        <p:spPr>
          <a:xfrm rot="19124509">
            <a:off x="8104280" y="4655552"/>
            <a:ext cx="482886" cy="267686"/>
          </a:xfrm>
          <a:prstGeom prst="corner">
            <a:avLst>
              <a:gd name="adj1" fmla="val 37500"/>
              <a:gd name="adj2" fmla="val 39583"/>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grpSp>
        <p:nvGrpSpPr>
          <p:cNvPr id="32" name="组合 31">
            <a:extLst>
              <a:ext uri="{FF2B5EF4-FFF2-40B4-BE49-F238E27FC236}">
                <a16:creationId xmlns:a16="http://schemas.microsoft.com/office/drawing/2014/main" id="{140C4792-0040-4979-8FA3-F973E9CB144D}"/>
              </a:ext>
            </a:extLst>
          </p:cNvPr>
          <p:cNvGrpSpPr/>
          <p:nvPr/>
        </p:nvGrpSpPr>
        <p:grpSpPr>
          <a:xfrm>
            <a:off x="-163247" y="125803"/>
            <a:ext cx="2882772" cy="879734"/>
            <a:chOff x="-125456" y="516949"/>
            <a:chExt cx="2882772" cy="879734"/>
          </a:xfrm>
        </p:grpSpPr>
        <p:grpSp>
          <p:nvGrpSpPr>
            <p:cNvPr id="33" name="组合 32"/>
            <p:cNvGrpSpPr/>
            <p:nvPr/>
          </p:nvGrpSpPr>
          <p:grpSpPr>
            <a:xfrm>
              <a:off x="-29766" y="660355"/>
              <a:ext cx="2787082" cy="592923"/>
              <a:chOff x="-29766" y="660355"/>
              <a:chExt cx="2787082" cy="592923"/>
            </a:xfrm>
          </p:grpSpPr>
          <p:sp>
            <p:nvSpPr>
              <p:cNvPr id="35" name="圆角矩形 2"/>
              <p:cNvSpPr/>
              <p:nvPr/>
            </p:nvSpPr>
            <p:spPr>
              <a:xfrm>
                <a:off x="0" y="660355"/>
                <a:ext cx="2461502"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6" name="矩形 35"/>
              <p:cNvSpPr/>
              <p:nvPr/>
            </p:nvSpPr>
            <p:spPr>
              <a:xfrm>
                <a:off x="-29766" y="705864"/>
                <a:ext cx="2787082" cy="461665"/>
              </a:xfrm>
              <a:prstGeom prst="rect">
                <a:avLst/>
              </a:prstGeom>
            </p:spPr>
            <p:txBody>
              <a:bodyPr wrap="square">
                <a:spAutoFit/>
              </a:bodyPr>
              <a:lstStyle/>
              <a:p>
                <a:pPr algn="ctr">
                  <a:spcBef>
                    <a:spcPct val="20000"/>
                  </a:spcBef>
                </a:pPr>
                <a:r>
                  <a:rPr kumimoji="1" lang="zh-CN" altLang="en-US" sz="2400" b="1" dirty="0">
                    <a:solidFill>
                      <a:srgbClr val="3DA4C3"/>
                    </a:solidFill>
                    <a:cs typeface="+mn-ea"/>
                    <a:sym typeface="+mn-lt"/>
                  </a:rPr>
                  <a:t>事故四要素</a:t>
                </a:r>
              </a:p>
            </p:txBody>
          </p:sp>
        </p:grpSp>
        <p:pic>
          <p:nvPicPr>
            <p:cNvPr id="34" name="图片 33">
              <a:extLst>
                <a:ext uri="{FF2B5EF4-FFF2-40B4-BE49-F238E27FC236}">
                  <a16:creationId xmlns:a16="http://schemas.microsoft.com/office/drawing/2014/main" id="{F8D01B1A-2751-4E58-9FC7-44D67A52817D}"/>
                </a:ext>
              </a:extLst>
            </p:cNvPr>
            <p:cNvPicPr>
              <a:picLocks noChangeAspect="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516949"/>
              <a:ext cx="879734" cy="879734"/>
            </a:xfrm>
            <a:prstGeom prst="rect">
              <a:avLst/>
            </a:prstGeom>
          </p:spPr>
        </p:pic>
      </p:gr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6375240" y="3816360"/>
              <a:ext cx="25920" cy="12960"/>
            </p14:xfrm>
          </p:contentPart>
        </mc:Choice>
        <mc:Fallback xmlns="">
          <p:pic>
            <p:nvPicPr>
              <p:cNvPr id="2" name="墨迹 1"/>
              <p:cNvPicPr/>
              <p:nvPr/>
            </p:nvPicPr>
            <p:blipFill>
              <a:blip r:embed="rId4"/>
              <a:stretch>
                <a:fillRect/>
              </a:stretch>
            </p:blipFill>
            <p:spPr>
              <a:xfrm>
                <a:off x="6365880" y="3807000"/>
                <a:ext cx="44640" cy="31680"/>
              </a:xfrm>
              <a:prstGeom prst="rect">
                <a:avLst/>
              </a:prstGeom>
            </p:spPr>
          </p:pic>
        </mc:Fallback>
      </mc:AlternateContent>
    </p:spTree>
    <p:extLst>
      <p:ext uri="{BB962C8B-B14F-4D97-AF65-F5344CB8AC3E}">
        <p14:creationId xmlns:p14="http://schemas.microsoft.com/office/powerpoint/2010/main" val="3767080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500" fill="hold"/>
                                        <p:tgtEl>
                                          <p:spTgt spid="45"/>
                                        </p:tgtEl>
                                        <p:attrNameLst>
                                          <p:attrName>ppt_x</p:attrName>
                                        </p:attrNameLst>
                                      </p:cBhvr>
                                      <p:tavLst>
                                        <p:tav tm="0">
                                          <p:val>
                                            <p:strVal val="0-#ppt_w/2"/>
                                          </p:val>
                                        </p:tav>
                                        <p:tav tm="100000">
                                          <p:val>
                                            <p:strVal val="#ppt_x"/>
                                          </p:val>
                                        </p:tav>
                                      </p:tavLst>
                                    </p:anim>
                                    <p:anim calcmode="lin" valueType="num">
                                      <p:cBhvr additive="base">
                                        <p:cTn id="13" dur="500" fill="hold"/>
                                        <p:tgtEl>
                                          <p:spTgt spid="4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0-#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2" presetClass="entr" presetSubtype="8" fill="hold" grpId="0" nodeType="afterEffect">
                                  <p:stCondLst>
                                    <p:cond delay="500"/>
                                  </p:stCondLst>
                                  <p:childTnLst>
                                    <p:set>
                                      <p:cBhvr>
                                        <p:cTn id="21" dur="1" fill="hold">
                                          <p:stCondLst>
                                            <p:cond delay="0"/>
                                          </p:stCondLst>
                                        </p:cTn>
                                        <p:tgtEl>
                                          <p:spTgt spid="80"/>
                                        </p:tgtEl>
                                        <p:attrNameLst>
                                          <p:attrName>style.visibility</p:attrName>
                                        </p:attrNameLst>
                                      </p:cBhvr>
                                      <p:to>
                                        <p:strVal val="visible"/>
                                      </p:to>
                                    </p:set>
                                    <p:animEffect transition="in" filter="wipe(left)">
                                      <p:cBhvr>
                                        <p:cTn id="22" dur="500"/>
                                        <p:tgtEl>
                                          <p:spTgt spid="80"/>
                                        </p:tgtEl>
                                      </p:cBhvr>
                                    </p:animEffect>
                                  </p:childTnLst>
                                </p:cTn>
                              </p:par>
                              <p:par>
                                <p:cTn id="23" presetID="22" presetClass="entr" presetSubtype="8" fill="hold" grpId="0" nodeType="withEffect">
                                  <p:stCondLst>
                                    <p:cond delay="500"/>
                                  </p:stCondLst>
                                  <p:childTnLst>
                                    <p:set>
                                      <p:cBhvr>
                                        <p:cTn id="24" dur="1" fill="hold">
                                          <p:stCondLst>
                                            <p:cond delay="0"/>
                                          </p:stCondLst>
                                        </p:cTn>
                                        <p:tgtEl>
                                          <p:spTgt spid="82"/>
                                        </p:tgtEl>
                                        <p:attrNameLst>
                                          <p:attrName>style.visibility</p:attrName>
                                        </p:attrNameLst>
                                      </p:cBhvr>
                                      <p:to>
                                        <p:strVal val="visible"/>
                                      </p:to>
                                    </p:set>
                                    <p:animEffect transition="in" filter="wipe(left)">
                                      <p:cBhvr>
                                        <p:cTn id="25" dur="500"/>
                                        <p:tgtEl>
                                          <p:spTgt spid="82"/>
                                        </p:tgtEl>
                                      </p:cBhvr>
                                    </p:animEffect>
                                  </p:childTnLst>
                                </p:cTn>
                              </p:par>
                              <p:par>
                                <p:cTn id="26" presetID="22" presetClass="entr" presetSubtype="8" fill="hold" grpId="0" nodeType="withEffect">
                                  <p:stCondLst>
                                    <p:cond delay="500"/>
                                  </p:stCondLst>
                                  <p:childTnLst>
                                    <p:set>
                                      <p:cBhvr>
                                        <p:cTn id="27" dur="1" fill="hold">
                                          <p:stCondLst>
                                            <p:cond delay="0"/>
                                          </p:stCondLst>
                                        </p:cTn>
                                        <p:tgtEl>
                                          <p:spTgt spid="84"/>
                                        </p:tgtEl>
                                        <p:attrNameLst>
                                          <p:attrName>style.visibility</p:attrName>
                                        </p:attrNameLst>
                                      </p:cBhvr>
                                      <p:to>
                                        <p:strVal val="visible"/>
                                      </p:to>
                                    </p:set>
                                    <p:animEffect transition="in" filter="wipe(left)">
                                      <p:cBhvr>
                                        <p:cTn id="28" dur="500"/>
                                        <p:tgtEl>
                                          <p:spTgt spid="84"/>
                                        </p:tgtEl>
                                      </p:cBhvr>
                                    </p:animEffect>
                                  </p:childTnLst>
                                </p:cTn>
                              </p:par>
                              <p:par>
                                <p:cTn id="29" presetID="22" presetClass="entr" presetSubtype="8" fill="hold" grpId="0" nodeType="withEffect">
                                  <p:stCondLst>
                                    <p:cond delay="500"/>
                                  </p:stCondLst>
                                  <p:childTnLst>
                                    <p:set>
                                      <p:cBhvr>
                                        <p:cTn id="30" dur="1" fill="hold">
                                          <p:stCondLst>
                                            <p:cond delay="0"/>
                                          </p:stCondLst>
                                        </p:cTn>
                                        <p:tgtEl>
                                          <p:spTgt spid="86"/>
                                        </p:tgtEl>
                                        <p:attrNameLst>
                                          <p:attrName>style.visibility</p:attrName>
                                        </p:attrNameLst>
                                      </p:cBhvr>
                                      <p:to>
                                        <p:strVal val="visible"/>
                                      </p:to>
                                    </p:set>
                                    <p:animEffect transition="in" filter="wipe(left)">
                                      <p:cBhvr>
                                        <p:cTn id="31"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P spid="82" grpId="0" animBg="1"/>
      <p:bldP spid="84" grpId="0" animBg="1"/>
      <p:bldP spid="8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a:extLst>
              <a:ext uri="{FF2B5EF4-FFF2-40B4-BE49-F238E27FC236}">
                <a16:creationId xmlns:a16="http://schemas.microsoft.com/office/drawing/2014/main" id="{BE438B1A-AAA6-4628-9D82-D6625D9CEC70}"/>
              </a:ext>
            </a:extLst>
          </p:cNvPr>
          <p:cNvGrpSpPr/>
          <p:nvPr/>
        </p:nvGrpSpPr>
        <p:grpSpPr>
          <a:xfrm>
            <a:off x="305307" y="1138611"/>
            <a:ext cx="5688043" cy="1036638"/>
            <a:chOff x="1804988" y="1620839"/>
            <a:chExt cx="5688043" cy="1036638"/>
          </a:xfrm>
          <a:effectLst>
            <a:outerShdw blurRad="50800" dist="38100" dir="2700000" algn="tl" rotWithShape="0">
              <a:prstClr val="black">
                <a:alpha val="40000"/>
              </a:prstClr>
            </a:outerShdw>
          </a:effectLst>
        </p:grpSpPr>
        <p:grpSp>
          <p:nvGrpSpPr>
            <p:cNvPr id="46" name="Group 4">
              <a:extLst>
                <a:ext uri="{FF2B5EF4-FFF2-40B4-BE49-F238E27FC236}">
                  <a16:creationId xmlns:a16="http://schemas.microsoft.com/office/drawing/2014/main" id="{255CBDE4-ADC9-4D14-9E31-1D48F10C64C3}"/>
                </a:ext>
              </a:extLst>
            </p:cNvPr>
            <p:cNvGrpSpPr>
              <a:grpSpLocks noChangeAspect="1"/>
            </p:cNvGrpSpPr>
            <p:nvPr/>
          </p:nvGrpSpPr>
          <p:grpSpPr bwMode="auto">
            <a:xfrm>
              <a:off x="1804988" y="1620839"/>
              <a:ext cx="5688043" cy="1036638"/>
              <a:chOff x="1137" y="1021"/>
              <a:chExt cx="3583" cy="653"/>
            </a:xfrm>
          </p:grpSpPr>
          <p:sp>
            <p:nvSpPr>
              <p:cNvPr id="48" name="AutoShape 3">
                <a:extLst>
                  <a:ext uri="{FF2B5EF4-FFF2-40B4-BE49-F238E27FC236}">
                    <a16:creationId xmlns:a16="http://schemas.microsoft.com/office/drawing/2014/main" id="{F24438A3-1D9E-467F-AC6F-5DE3AB61B939}"/>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Freeform 20">
                <a:extLst>
                  <a:ext uri="{FF2B5EF4-FFF2-40B4-BE49-F238E27FC236}">
                    <a16:creationId xmlns:a16="http://schemas.microsoft.com/office/drawing/2014/main" id="{64A13613-EAA9-4F78-803E-2EEABB10B13F}"/>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 name="Rectangle 21">
                <a:extLst>
                  <a:ext uri="{FF2B5EF4-FFF2-40B4-BE49-F238E27FC236}">
                    <a16:creationId xmlns:a16="http://schemas.microsoft.com/office/drawing/2014/main" id="{BEC57394-39A2-4C9E-9E7F-DE360437FBD5}"/>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 name="Freeform 23">
                <a:extLst>
                  <a:ext uri="{FF2B5EF4-FFF2-40B4-BE49-F238E27FC236}">
                    <a16:creationId xmlns:a16="http://schemas.microsoft.com/office/drawing/2014/main" id="{A629F684-A48A-4AD9-BEC6-653DB6E20B02}"/>
                  </a:ext>
                </a:extLst>
              </p:cNvPr>
              <p:cNvSpPr>
                <a:spLocks/>
              </p:cNvSpPr>
              <p:nvPr/>
            </p:nvSpPr>
            <p:spPr bwMode="auto">
              <a:xfrm flipV="1">
                <a:off x="1160" y="1475"/>
                <a:ext cx="3560"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7" name="矩形 46">
              <a:extLst>
                <a:ext uri="{FF2B5EF4-FFF2-40B4-BE49-F238E27FC236}">
                  <a16:creationId xmlns:a16="http://schemas.microsoft.com/office/drawing/2014/main" id="{556F125C-0FED-4F87-B454-9F2CD19440C0}"/>
                </a:ext>
              </a:extLst>
            </p:cNvPr>
            <p:cNvSpPr/>
            <p:nvPr/>
          </p:nvSpPr>
          <p:spPr>
            <a:xfrm>
              <a:off x="2008498" y="1844360"/>
              <a:ext cx="5214889"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en-US" altLang="zh-CN" sz="2400" b="1" dirty="0">
                  <a:solidFill>
                    <a:schemeClr val="bg1"/>
                  </a:solidFill>
                  <a:effectLst>
                    <a:outerShdw blurRad="38100" dist="38100" dir="2700000" algn="tl">
                      <a:srgbClr val="000000">
                        <a:alpha val="43137"/>
                      </a:srgbClr>
                    </a:outerShdw>
                  </a:effectLst>
                  <a:cs typeface="+mn-ea"/>
                  <a:sym typeface="+mn-lt"/>
                </a:rPr>
                <a:t>3E</a:t>
              </a:r>
              <a:r>
                <a:rPr lang="zh-CN" altLang="en-US" sz="2400" b="1" dirty="0">
                  <a:solidFill>
                    <a:schemeClr val="bg1"/>
                  </a:solidFill>
                  <a:effectLst>
                    <a:outerShdw blurRad="38100" dist="38100" dir="2700000" algn="tl">
                      <a:srgbClr val="000000">
                        <a:alpha val="43137"/>
                      </a:srgbClr>
                    </a:outerShdw>
                  </a:effectLst>
                  <a:cs typeface="+mn-ea"/>
                  <a:sym typeface="+mn-lt"/>
                </a:rPr>
                <a:t>措施</a:t>
              </a:r>
              <a:r>
                <a:rPr lang="en-US" altLang="zh-CN" sz="2400" b="1" dirty="0">
                  <a:solidFill>
                    <a:schemeClr val="bg1"/>
                  </a:solidFill>
                  <a:effectLst>
                    <a:outerShdw blurRad="38100" dist="38100" dir="2700000" algn="tl">
                      <a:srgbClr val="000000">
                        <a:alpha val="43137"/>
                      </a:srgbClr>
                    </a:outerShdw>
                  </a:effectLst>
                  <a:cs typeface="+mn-ea"/>
                  <a:sym typeface="+mn-lt"/>
                </a:rPr>
                <a:t>——</a:t>
              </a:r>
              <a:r>
                <a:rPr lang="zh-CN" altLang="en-US" sz="2400" b="1" dirty="0">
                  <a:solidFill>
                    <a:schemeClr val="bg1"/>
                  </a:solidFill>
                  <a:effectLst>
                    <a:outerShdw blurRad="38100" dist="38100" dir="2700000" algn="tl">
                      <a:srgbClr val="000000">
                        <a:alpha val="43137"/>
                      </a:srgbClr>
                    </a:outerShdw>
                  </a:effectLst>
                  <a:cs typeface="+mn-ea"/>
                  <a:sym typeface="+mn-lt"/>
                </a:rPr>
                <a:t>防止事故的三根主要支柱</a:t>
              </a:r>
            </a:p>
          </p:txBody>
        </p:sp>
      </p:grpSp>
      <p:graphicFrame>
        <p:nvGraphicFramePr>
          <p:cNvPr id="73" name="表格 72">
            <a:extLst>
              <a:ext uri="{FF2B5EF4-FFF2-40B4-BE49-F238E27FC236}">
                <a16:creationId xmlns:a16="http://schemas.microsoft.com/office/drawing/2014/main" id="{A2DB49EB-BF11-4D4E-BC75-8160B66559FB}"/>
              </a:ext>
            </a:extLst>
          </p:cNvPr>
          <p:cNvGraphicFramePr>
            <a:graphicFrameLocks noGrp="1"/>
          </p:cNvGraphicFramePr>
          <p:nvPr>
            <p:extLst>
              <p:ext uri="{D42A27DB-BD31-4B8C-83A1-F6EECF244321}">
                <p14:modId xmlns:p14="http://schemas.microsoft.com/office/powerpoint/2010/main" val="2052889292"/>
              </p:ext>
            </p:extLst>
          </p:nvPr>
        </p:nvGraphicFramePr>
        <p:xfrm>
          <a:off x="654190" y="2471854"/>
          <a:ext cx="6596367" cy="914400"/>
        </p:xfrm>
        <a:graphic>
          <a:graphicData uri="http://schemas.openxmlformats.org/drawingml/2006/table">
            <a:tbl>
              <a:tblPr firstRow="1" bandRow="1">
                <a:tableStyleId>{5C22544A-7EE6-4342-B048-85BDC9FD1C3A}</a:tableStyleId>
              </a:tblPr>
              <a:tblGrid>
                <a:gridCol w="2198789">
                  <a:extLst>
                    <a:ext uri="{9D8B030D-6E8A-4147-A177-3AD203B41FA5}">
                      <a16:colId xmlns:a16="http://schemas.microsoft.com/office/drawing/2014/main" val="20000"/>
                    </a:ext>
                  </a:extLst>
                </a:gridCol>
                <a:gridCol w="2198789">
                  <a:extLst>
                    <a:ext uri="{9D8B030D-6E8A-4147-A177-3AD203B41FA5}">
                      <a16:colId xmlns:a16="http://schemas.microsoft.com/office/drawing/2014/main" val="20001"/>
                    </a:ext>
                  </a:extLst>
                </a:gridCol>
                <a:gridCol w="2198789">
                  <a:extLst>
                    <a:ext uri="{9D8B030D-6E8A-4147-A177-3AD203B41FA5}">
                      <a16:colId xmlns:a16="http://schemas.microsoft.com/office/drawing/2014/main" val="20002"/>
                    </a:ext>
                  </a:extLst>
                </a:gridCol>
              </a:tblGrid>
              <a:tr h="370840">
                <a:tc>
                  <a:txBody>
                    <a:bodyPr/>
                    <a:lstStyle/>
                    <a:p>
                      <a:pPr marL="0" algn="ctr" defTabSz="914400" rtl="0" eaLnBrk="1" latinLnBrk="0" hangingPunct="1"/>
                      <a:r>
                        <a:rPr lang="zh-CN" altLang="en-US" sz="2400" b="1" kern="1200" dirty="0">
                          <a:solidFill>
                            <a:srgbClr val="3289A4"/>
                          </a:solidFill>
                          <a:latin typeface="+mn-lt"/>
                          <a:ea typeface="+mn-ea"/>
                          <a:cs typeface="+mn-ea"/>
                          <a:sym typeface="+mn-lt"/>
                        </a:rPr>
                        <a:t>安全技术 </a:t>
                      </a:r>
                    </a:p>
                  </a:txBody>
                  <a:tcP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algn="ctr"/>
                      <a:r>
                        <a:rPr lang="zh-CN" altLang="en-US" sz="2400" b="1" kern="1200" dirty="0">
                          <a:solidFill>
                            <a:srgbClr val="3289A4"/>
                          </a:solidFill>
                          <a:latin typeface="+mn-lt"/>
                          <a:ea typeface="+mn-ea"/>
                          <a:cs typeface="+mn-ea"/>
                          <a:sym typeface="+mn-lt"/>
                        </a:rPr>
                        <a:t>安全教育</a:t>
                      </a:r>
                    </a:p>
                  </a:txBody>
                  <a:tcP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marL="0" marR="0" lvl="2" indent="0" algn="ctr" defTabSz="914400" rtl="0" eaLnBrk="1" fontAlgn="auto" latinLnBrk="0" hangingPunct="1">
                        <a:lnSpc>
                          <a:spcPct val="100000"/>
                        </a:lnSpc>
                        <a:spcBef>
                          <a:spcPts val="0"/>
                        </a:spcBef>
                        <a:spcAft>
                          <a:spcPts val="0"/>
                        </a:spcAft>
                        <a:buClrTx/>
                        <a:buSzTx/>
                        <a:buFontTx/>
                        <a:buNone/>
                        <a:tabLst/>
                        <a:defRPr/>
                      </a:pPr>
                      <a:r>
                        <a:rPr lang="zh-CN" altLang="en-US" sz="2400" b="1" dirty="0">
                          <a:solidFill>
                            <a:srgbClr val="3289A4"/>
                          </a:solidFill>
                          <a:latin typeface="+mn-lt"/>
                          <a:ea typeface="+mn-ea"/>
                          <a:cs typeface="+mn-ea"/>
                          <a:sym typeface="+mn-lt"/>
                        </a:rPr>
                        <a:t>安全管理</a:t>
                      </a:r>
                      <a:endParaRPr lang="zh-CN" altLang="en-US" sz="2400" dirty="0">
                        <a:solidFill>
                          <a:srgbClr val="3289A4"/>
                        </a:solidFill>
                        <a:latin typeface="+mn-lt"/>
                        <a:ea typeface="+mn-ea"/>
                        <a:cs typeface="+mn-ea"/>
                        <a:sym typeface="+mn-lt"/>
                      </a:endParaRPr>
                    </a:p>
                  </a:txBody>
                  <a:tcP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0"/>
                  </a:ext>
                </a:extLst>
              </a:tr>
              <a:tr h="370840">
                <a:tc>
                  <a:txBody>
                    <a:bodyPr/>
                    <a:lstStyle/>
                    <a:p>
                      <a:pPr algn="ctr"/>
                      <a:r>
                        <a:rPr lang="en-US" altLang="zh-CN" sz="2400" kern="100" dirty="0">
                          <a:solidFill>
                            <a:schemeClr val="bg1"/>
                          </a:solidFill>
                          <a:effectLst>
                            <a:outerShdw blurRad="38100" dist="38100" dir="2700000" algn="tl">
                              <a:srgbClr val="000000">
                                <a:alpha val="43137"/>
                              </a:srgbClr>
                            </a:outerShdw>
                          </a:effectLst>
                          <a:latin typeface="+mn-lt"/>
                          <a:ea typeface="+mn-ea"/>
                          <a:cs typeface="+mn-ea"/>
                          <a:sym typeface="+mn-lt"/>
                        </a:rPr>
                        <a:t>Engineering</a:t>
                      </a:r>
                      <a:endParaRPr lang="zh-CN" altLang="en-US" sz="2400" dirty="0">
                        <a:solidFill>
                          <a:schemeClr val="bg1"/>
                        </a:solidFill>
                        <a:effectLst>
                          <a:outerShdw blurRad="38100" dist="38100" dir="2700000" algn="tl">
                            <a:srgbClr val="000000">
                              <a:alpha val="43137"/>
                            </a:srgbClr>
                          </a:outerShdw>
                        </a:effectLst>
                        <a:latin typeface="+mn-lt"/>
                        <a:ea typeface="+mn-ea"/>
                        <a:cs typeface="+mn-ea"/>
                        <a:sym typeface="+mn-lt"/>
                      </a:endParaRPr>
                    </a:p>
                  </a:txBody>
                  <a:tcPr>
                    <a:lnT w="12700" cap="flat" cmpd="sng" algn="ctr">
                      <a:solidFill>
                        <a:srgbClr val="3DA4C3"/>
                      </a:solidFill>
                      <a:prstDash val="solid"/>
                      <a:round/>
                      <a:headEnd type="none" w="med" len="med"/>
                      <a:tailEnd type="none" w="med" len="med"/>
                    </a:lnT>
                    <a:noFill/>
                  </a:tcPr>
                </a:tc>
                <a:tc>
                  <a:txBody>
                    <a:bodyPr/>
                    <a:lstStyle/>
                    <a:p>
                      <a:pPr algn="ctr"/>
                      <a:r>
                        <a:rPr lang="en-US" altLang="zh-CN" sz="2400" kern="100" dirty="0">
                          <a:solidFill>
                            <a:schemeClr val="bg1"/>
                          </a:solidFill>
                          <a:effectLst>
                            <a:outerShdw blurRad="38100" dist="38100" dir="2700000" algn="tl">
                              <a:srgbClr val="000000">
                                <a:alpha val="43137"/>
                              </a:srgbClr>
                            </a:outerShdw>
                          </a:effectLst>
                          <a:latin typeface="+mn-lt"/>
                          <a:ea typeface="+mn-ea"/>
                          <a:cs typeface="+mn-ea"/>
                          <a:sym typeface="+mn-lt"/>
                        </a:rPr>
                        <a:t>Education</a:t>
                      </a:r>
                      <a:endParaRPr lang="zh-CN" altLang="en-US" sz="2400" dirty="0">
                        <a:solidFill>
                          <a:schemeClr val="bg1"/>
                        </a:solidFill>
                        <a:effectLst>
                          <a:outerShdw blurRad="38100" dist="38100" dir="2700000" algn="tl">
                            <a:srgbClr val="000000">
                              <a:alpha val="43137"/>
                            </a:srgbClr>
                          </a:outerShdw>
                        </a:effectLst>
                        <a:latin typeface="+mn-lt"/>
                        <a:ea typeface="+mn-ea"/>
                        <a:cs typeface="+mn-ea"/>
                        <a:sym typeface="+mn-lt"/>
                      </a:endParaRPr>
                    </a:p>
                  </a:txBody>
                  <a:tcPr>
                    <a:lnT w="12700" cap="flat" cmpd="sng" algn="ctr">
                      <a:solidFill>
                        <a:srgbClr val="3DA4C3"/>
                      </a:solidFill>
                      <a:prstDash val="solid"/>
                      <a:round/>
                      <a:headEnd type="none" w="med" len="med"/>
                      <a:tailEnd type="none" w="med" len="med"/>
                    </a:lnT>
                    <a:noFill/>
                  </a:tcPr>
                </a:tc>
                <a:tc>
                  <a:txBody>
                    <a:bodyPr/>
                    <a:lstStyle/>
                    <a:p>
                      <a:pPr marL="0" marR="0" lvl="2" indent="0" algn="ctr" defTabSz="914400" rtl="0" eaLnBrk="1" fontAlgn="auto" latinLnBrk="0" hangingPunct="1">
                        <a:lnSpc>
                          <a:spcPct val="100000"/>
                        </a:lnSpc>
                        <a:spcBef>
                          <a:spcPts val="0"/>
                        </a:spcBef>
                        <a:spcAft>
                          <a:spcPts val="0"/>
                        </a:spcAft>
                        <a:buClrTx/>
                        <a:buSzTx/>
                        <a:buFontTx/>
                        <a:buNone/>
                        <a:tabLst/>
                        <a:defRPr/>
                      </a:pPr>
                      <a:r>
                        <a:rPr lang="en-US" altLang="zh-CN" sz="2400" kern="100" dirty="0">
                          <a:solidFill>
                            <a:schemeClr val="bg1"/>
                          </a:solidFill>
                          <a:effectLst>
                            <a:outerShdw blurRad="38100" dist="38100" dir="2700000" algn="tl">
                              <a:srgbClr val="000000">
                                <a:alpha val="43137"/>
                              </a:srgbClr>
                            </a:outerShdw>
                          </a:effectLst>
                          <a:latin typeface="+mn-lt"/>
                          <a:ea typeface="+mn-ea"/>
                          <a:cs typeface="+mn-ea"/>
                          <a:sym typeface="+mn-lt"/>
                        </a:rPr>
                        <a:t>Enforcement</a:t>
                      </a:r>
                      <a:endParaRPr lang="zh-CN" altLang="en-US" sz="2400" dirty="0">
                        <a:solidFill>
                          <a:schemeClr val="bg1"/>
                        </a:solidFill>
                        <a:effectLst>
                          <a:outerShdw blurRad="38100" dist="38100" dir="2700000" algn="tl">
                            <a:srgbClr val="000000">
                              <a:alpha val="43137"/>
                            </a:srgbClr>
                          </a:outerShdw>
                        </a:effectLst>
                        <a:latin typeface="+mn-lt"/>
                        <a:ea typeface="+mn-ea"/>
                        <a:cs typeface="+mn-ea"/>
                        <a:sym typeface="+mn-lt"/>
                      </a:endParaRPr>
                    </a:p>
                  </a:txBody>
                  <a:tcPr>
                    <a:lnT w="12700" cap="flat" cmpd="sng" algn="ctr">
                      <a:solidFill>
                        <a:srgbClr val="3DA4C3"/>
                      </a:solidFill>
                      <a:prstDash val="solid"/>
                      <a:round/>
                      <a:headEnd type="none" w="med" len="med"/>
                      <a:tailEnd type="none" w="med" len="med"/>
                    </a:lnT>
                    <a:noFill/>
                  </a:tcPr>
                </a:tc>
                <a:extLst>
                  <a:ext uri="{0D108BD9-81ED-4DB2-BD59-A6C34878D82A}">
                    <a16:rowId xmlns:a16="http://schemas.microsoft.com/office/drawing/2014/main" val="10001"/>
                  </a:ext>
                </a:extLst>
              </a:tr>
            </a:tbl>
          </a:graphicData>
        </a:graphic>
      </p:graphicFrame>
      <p:sp>
        <p:nvSpPr>
          <p:cNvPr id="78" name="矩形 77">
            <a:extLst>
              <a:ext uri="{FF2B5EF4-FFF2-40B4-BE49-F238E27FC236}">
                <a16:creationId xmlns:a16="http://schemas.microsoft.com/office/drawing/2014/main" id="{CEA0C8C8-FD0E-4DF9-A81C-94A61A7A1620}"/>
              </a:ext>
            </a:extLst>
          </p:cNvPr>
          <p:cNvSpPr/>
          <p:nvPr/>
        </p:nvSpPr>
        <p:spPr>
          <a:xfrm>
            <a:off x="7226456" y="2638525"/>
            <a:ext cx="5239269" cy="581057"/>
          </a:xfrm>
          <a:prstGeom prst="rect">
            <a:avLst/>
          </a:prstGeom>
        </p:spPr>
        <p:txBody>
          <a:bodyPr wrap="square">
            <a:spAutoFit/>
          </a:bodyPr>
          <a:lstStyle/>
          <a:p>
            <a:pPr algn="ctr">
              <a:lnSpc>
                <a:spcPct val="15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bg1"/>
                </a:solidFill>
                <a:effectLst>
                  <a:outerShdw blurRad="38100" dist="38100" dir="2700000" algn="tl">
                    <a:srgbClr val="000000">
                      <a:alpha val="43137"/>
                    </a:srgbClr>
                  </a:outerShdw>
                </a:effectLst>
                <a:cs typeface="+mn-ea"/>
                <a:sym typeface="+mn-lt"/>
              </a:rPr>
              <a:t>安全必须是物防、技防和人防</a:t>
            </a:r>
            <a:r>
              <a:rPr lang="zh-CN" altLang="en-US" sz="2400" dirty="0">
                <a:solidFill>
                  <a:srgbClr val="FFFF00"/>
                </a:solidFill>
                <a:effectLst>
                  <a:outerShdw blurRad="38100" dist="38100" dir="2700000" algn="tl">
                    <a:srgbClr val="000000">
                      <a:alpha val="43137"/>
                    </a:srgbClr>
                  </a:outerShdw>
                </a:effectLst>
                <a:cs typeface="+mn-ea"/>
                <a:sym typeface="+mn-lt"/>
              </a:rPr>
              <a:t>并重</a:t>
            </a:r>
            <a:r>
              <a:rPr lang="zh-CN" altLang="en-US" sz="2400" dirty="0">
                <a:solidFill>
                  <a:schemeClr val="bg1"/>
                </a:solidFill>
                <a:effectLst>
                  <a:outerShdw blurRad="38100" dist="38100" dir="2700000" algn="tl">
                    <a:srgbClr val="000000">
                      <a:alpha val="43137"/>
                    </a:srgbClr>
                  </a:outerShdw>
                </a:effectLst>
                <a:cs typeface="+mn-ea"/>
                <a:sym typeface="+mn-lt"/>
              </a:rPr>
              <a:t>。</a:t>
            </a:r>
          </a:p>
        </p:txBody>
      </p:sp>
      <p:grpSp>
        <p:nvGrpSpPr>
          <p:cNvPr id="87" name="组合 86">
            <a:extLst>
              <a:ext uri="{FF2B5EF4-FFF2-40B4-BE49-F238E27FC236}">
                <a16:creationId xmlns:a16="http://schemas.microsoft.com/office/drawing/2014/main" id="{CD58141F-9048-45B5-AA07-5C3F2EB9A915}"/>
              </a:ext>
            </a:extLst>
          </p:cNvPr>
          <p:cNvGrpSpPr/>
          <p:nvPr/>
        </p:nvGrpSpPr>
        <p:grpSpPr>
          <a:xfrm>
            <a:off x="1484812" y="3445666"/>
            <a:ext cx="3077106" cy="3154263"/>
            <a:chOff x="271594" y="2117731"/>
            <a:chExt cx="2665828" cy="2732672"/>
          </a:xfrm>
        </p:grpSpPr>
        <p:pic>
          <p:nvPicPr>
            <p:cNvPr id="88" name="图片 87">
              <a:extLst>
                <a:ext uri="{FF2B5EF4-FFF2-40B4-BE49-F238E27FC236}">
                  <a16:creationId xmlns:a16="http://schemas.microsoft.com/office/drawing/2014/main" id="{B51392FD-0FC7-48FB-A2B7-76D59782A2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594" y="2117731"/>
              <a:ext cx="2665828" cy="2732672"/>
            </a:xfrm>
            <a:prstGeom prst="rect">
              <a:avLst/>
            </a:prstGeom>
          </p:spPr>
        </p:pic>
        <p:sp>
          <p:nvSpPr>
            <p:cNvPr id="89" name="六边形 88">
              <a:extLst>
                <a:ext uri="{FF2B5EF4-FFF2-40B4-BE49-F238E27FC236}">
                  <a16:creationId xmlns:a16="http://schemas.microsoft.com/office/drawing/2014/main" id="{1BB8E7AD-4FDC-45AA-91F6-DEDA9B7AD651}"/>
                </a:ext>
              </a:extLst>
            </p:cNvPr>
            <p:cNvSpPr/>
            <p:nvPr/>
          </p:nvSpPr>
          <p:spPr>
            <a:xfrm rot="5400000">
              <a:off x="754363" y="2547929"/>
              <a:ext cx="1923878" cy="1658515"/>
            </a:xfrm>
            <a:prstGeom prst="hexagon">
              <a:avLst>
                <a:gd name="adj" fmla="val 27212"/>
                <a:gd name="vf" fmla="val 115470"/>
              </a:avLst>
            </a:prstGeom>
            <a:solidFill>
              <a:srgbClr val="3DA4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矩形 89">
              <a:extLst>
                <a:ext uri="{FF2B5EF4-FFF2-40B4-BE49-F238E27FC236}">
                  <a16:creationId xmlns:a16="http://schemas.microsoft.com/office/drawing/2014/main" id="{A918004B-6E94-492C-A5F6-AC16D52E53F6}"/>
                </a:ext>
              </a:extLst>
            </p:cNvPr>
            <p:cNvSpPr/>
            <p:nvPr/>
          </p:nvSpPr>
          <p:spPr>
            <a:xfrm>
              <a:off x="709575" y="2910402"/>
              <a:ext cx="1974515" cy="1039896"/>
            </a:xfrm>
            <a:prstGeom prst="rect">
              <a:avLst/>
            </a:prstGeom>
          </p:spPr>
          <p:txBody>
            <a:bodyPr wrap="square">
              <a:spAutoFit/>
            </a:bodyPr>
            <a:lstStyle/>
            <a:p>
              <a:pPr algn="ctr">
                <a:defRPr/>
              </a:pPr>
              <a:r>
                <a:rPr lang="zh-CN" altLang="en-US" sz="2400" b="1" dirty="0">
                  <a:solidFill>
                    <a:schemeClr val="bg1"/>
                  </a:solidFill>
                  <a:effectLst>
                    <a:outerShdw blurRad="38100" dist="38100" dir="2700000" algn="tl">
                      <a:srgbClr val="000000">
                        <a:alpha val="43137"/>
                      </a:srgbClr>
                    </a:outerShdw>
                  </a:effectLst>
                  <a:cs typeface="+mn-ea"/>
                  <a:sym typeface="+mn-lt"/>
                </a:rPr>
                <a:t>物防</a:t>
              </a:r>
            </a:p>
            <a:p>
              <a:pPr algn="ctr">
                <a:defRPr/>
              </a:pPr>
              <a:r>
                <a:rPr lang="zh-CN" altLang="en-US" sz="2400" b="1" dirty="0">
                  <a:solidFill>
                    <a:srgbClr val="C00000"/>
                  </a:solidFill>
                  <a:cs typeface="+mn-ea"/>
                  <a:sym typeface="+mn-lt"/>
                </a:rPr>
                <a:t>基础</a:t>
              </a:r>
            </a:p>
            <a:p>
              <a:pPr algn="ctr">
                <a:defRPr/>
              </a:pPr>
              <a:r>
                <a:rPr lang="zh-CN" altLang="en-US" sz="2400" b="1" dirty="0">
                  <a:solidFill>
                    <a:schemeClr val="bg1"/>
                  </a:solidFill>
                  <a:effectLst>
                    <a:outerShdw blurRad="38100" dist="38100" dir="2700000" algn="tl">
                      <a:srgbClr val="000000">
                        <a:alpha val="43137"/>
                      </a:srgbClr>
                    </a:outerShdw>
                  </a:effectLst>
                  <a:cs typeface="+mn-ea"/>
                  <a:sym typeface="+mn-lt"/>
                </a:rPr>
                <a:t>本质化安全</a:t>
              </a:r>
            </a:p>
          </p:txBody>
        </p:sp>
      </p:grpSp>
      <p:grpSp>
        <p:nvGrpSpPr>
          <p:cNvPr id="91" name="组合 90">
            <a:extLst>
              <a:ext uri="{FF2B5EF4-FFF2-40B4-BE49-F238E27FC236}">
                <a16:creationId xmlns:a16="http://schemas.microsoft.com/office/drawing/2014/main" id="{06C17CF5-A133-4196-BD83-2B7A5DEED5E5}"/>
              </a:ext>
            </a:extLst>
          </p:cNvPr>
          <p:cNvGrpSpPr/>
          <p:nvPr/>
        </p:nvGrpSpPr>
        <p:grpSpPr>
          <a:xfrm>
            <a:off x="4281846" y="3445666"/>
            <a:ext cx="3077106" cy="3154263"/>
            <a:chOff x="2672516" y="2141795"/>
            <a:chExt cx="2665828" cy="2732672"/>
          </a:xfrm>
        </p:grpSpPr>
        <p:pic>
          <p:nvPicPr>
            <p:cNvPr id="92" name="图片 91">
              <a:extLst>
                <a:ext uri="{FF2B5EF4-FFF2-40B4-BE49-F238E27FC236}">
                  <a16:creationId xmlns:a16="http://schemas.microsoft.com/office/drawing/2014/main" id="{7A5B9295-3346-447E-A386-BA806B0B198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2516" y="2141795"/>
              <a:ext cx="2665828" cy="2732672"/>
            </a:xfrm>
            <a:prstGeom prst="rect">
              <a:avLst/>
            </a:prstGeom>
          </p:spPr>
        </p:pic>
        <p:sp>
          <p:nvSpPr>
            <p:cNvPr id="93" name="矩形 92">
              <a:extLst>
                <a:ext uri="{FF2B5EF4-FFF2-40B4-BE49-F238E27FC236}">
                  <a16:creationId xmlns:a16="http://schemas.microsoft.com/office/drawing/2014/main" id="{D160EDF0-8D2A-41F1-8D8D-085B54B15C03}"/>
                </a:ext>
              </a:extLst>
            </p:cNvPr>
            <p:cNvSpPr/>
            <p:nvPr/>
          </p:nvSpPr>
          <p:spPr>
            <a:xfrm>
              <a:off x="3230975" y="2608438"/>
              <a:ext cx="1899607" cy="1039896"/>
            </a:xfrm>
            <a:prstGeom prst="rect">
              <a:avLst/>
            </a:prstGeom>
          </p:spPr>
          <p:txBody>
            <a:bodyPr wrap="square">
              <a:spAutoFit/>
            </a:bodyPr>
            <a:lstStyle/>
            <a:p>
              <a:pPr algn="ctr">
                <a:defRPr/>
              </a:pPr>
              <a:endParaRPr lang="zh-CN" altLang="en-US" sz="2400" b="1" dirty="0">
                <a:solidFill>
                  <a:srgbClr val="3DA4C3"/>
                </a:solidFill>
                <a:cs typeface="+mn-ea"/>
                <a:sym typeface="+mn-lt"/>
              </a:endParaRPr>
            </a:p>
            <a:p>
              <a:pPr algn="ctr">
                <a:defRPr/>
              </a:pPr>
              <a:r>
                <a:rPr lang="zh-CN" altLang="en-US" sz="2400" b="1" dirty="0">
                  <a:solidFill>
                    <a:srgbClr val="3DA4C3"/>
                  </a:solidFill>
                  <a:cs typeface="+mn-ea"/>
                  <a:sym typeface="+mn-lt"/>
                </a:rPr>
                <a:t>技防</a:t>
              </a:r>
            </a:p>
            <a:p>
              <a:pPr algn="ctr">
                <a:defRPr/>
              </a:pPr>
              <a:r>
                <a:rPr lang="zh-CN" altLang="en-US" sz="2400" b="1" dirty="0">
                  <a:solidFill>
                    <a:srgbClr val="C00000"/>
                  </a:solidFill>
                  <a:cs typeface="+mn-ea"/>
                  <a:sym typeface="+mn-lt"/>
                </a:rPr>
                <a:t>手段</a:t>
              </a:r>
            </a:p>
          </p:txBody>
        </p:sp>
      </p:grpSp>
      <p:grpSp>
        <p:nvGrpSpPr>
          <p:cNvPr id="94" name="组合 93">
            <a:extLst>
              <a:ext uri="{FF2B5EF4-FFF2-40B4-BE49-F238E27FC236}">
                <a16:creationId xmlns:a16="http://schemas.microsoft.com/office/drawing/2014/main" id="{FA7F8BFC-9154-4D96-AB4D-43601F178E75}"/>
              </a:ext>
            </a:extLst>
          </p:cNvPr>
          <p:cNvGrpSpPr/>
          <p:nvPr/>
        </p:nvGrpSpPr>
        <p:grpSpPr>
          <a:xfrm>
            <a:off x="7119137" y="3464128"/>
            <a:ext cx="3077106" cy="3154263"/>
            <a:chOff x="5071137" y="2141795"/>
            <a:chExt cx="2665828" cy="2732672"/>
          </a:xfrm>
        </p:grpSpPr>
        <p:pic>
          <p:nvPicPr>
            <p:cNvPr id="95" name="图片 94">
              <a:extLst>
                <a:ext uri="{FF2B5EF4-FFF2-40B4-BE49-F238E27FC236}">
                  <a16:creationId xmlns:a16="http://schemas.microsoft.com/office/drawing/2014/main" id="{430B4DDE-86CB-4807-8FAC-F20374FC65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1137" y="2141795"/>
              <a:ext cx="2665828" cy="2732672"/>
            </a:xfrm>
            <a:prstGeom prst="rect">
              <a:avLst/>
            </a:prstGeom>
          </p:spPr>
        </p:pic>
        <p:grpSp>
          <p:nvGrpSpPr>
            <p:cNvPr id="96" name="组合 95">
              <a:extLst>
                <a:ext uri="{FF2B5EF4-FFF2-40B4-BE49-F238E27FC236}">
                  <a16:creationId xmlns:a16="http://schemas.microsoft.com/office/drawing/2014/main" id="{1661C11C-EF31-4AE7-B5E5-1BF494C9BE20}"/>
                </a:ext>
              </a:extLst>
            </p:cNvPr>
            <p:cNvGrpSpPr/>
            <p:nvPr/>
          </p:nvGrpSpPr>
          <p:grpSpPr>
            <a:xfrm>
              <a:off x="5585273" y="2440175"/>
              <a:ext cx="1848340" cy="1923879"/>
              <a:chOff x="5585273" y="2440175"/>
              <a:chExt cx="1848340" cy="1923879"/>
            </a:xfrm>
          </p:grpSpPr>
          <p:sp>
            <p:nvSpPr>
              <p:cNvPr id="97" name="六边形 96">
                <a:extLst>
                  <a:ext uri="{FF2B5EF4-FFF2-40B4-BE49-F238E27FC236}">
                    <a16:creationId xmlns:a16="http://schemas.microsoft.com/office/drawing/2014/main" id="{EE92CA4A-9EA4-4634-8A09-8F43F9CFFC90}"/>
                  </a:ext>
                </a:extLst>
              </p:cNvPr>
              <p:cNvSpPr/>
              <p:nvPr/>
            </p:nvSpPr>
            <p:spPr>
              <a:xfrm rot="5400000">
                <a:off x="5551205" y="2572857"/>
                <a:ext cx="1923878" cy="1658515"/>
              </a:xfrm>
              <a:prstGeom prst="hexagon">
                <a:avLst>
                  <a:gd name="adj" fmla="val 27212"/>
                  <a:gd name="vf" fmla="val 115470"/>
                </a:avLst>
              </a:prstGeom>
              <a:solidFill>
                <a:schemeClr val="accent4"/>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cs typeface="+mn-ea"/>
                  <a:sym typeface="+mn-lt"/>
                </a:endParaRPr>
              </a:p>
            </p:txBody>
          </p:sp>
          <p:sp>
            <p:nvSpPr>
              <p:cNvPr id="98" name="矩形 97">
                <a:extLst>
                  <a:ext uri="{FF2B5EF4-FFF2-40B4-BE49-F238E27FC236}">
                    <a16:creationId xmlns:a16="http://schemas.microsoft.com/office/drawing/2014/main" id="{FED3464D-25B2-4DDE-A069-A3C1AD6D8EE8}"/>
                  </a:ext>
                </a:extLst>
              </p:cNvPr>
              <p:cNvSpPr/>
              <p:nvPr/>
            </p:nvSpPr>
            <p:spPr>
              <a:xfrm>
                <a:off x="5585273" y="2440175"/>
                <a:ext cx="1848340" cy="1679831"/>
              </a:xfrm>
              <a:prstGeom prst="rect">
                <a:avLst/>
              </a:prstGeom>
            </p:spPr>
            <p:txBody>
              <a:bodyPr wrap="square">
                <a:spAutoFit/>
              </a:bodyPr>
              <a:lstStyle/>
              <a:p>
                <a:pPr algn="ctr">
                  <a:defRPr/>
                </a:pPr>
                <a:endParaRPr lang="zh-CN" altLang="en-US" sz="2400" b="1" dirty="0">
                  <a:solidFill>
                    <a:schemeClr val="tx1">
                      <a:lumMod val="75000"/>
                      <a:lumOff val="25000"/>
                    </a:schemeClr>
                  </a:solidFill>
                  <a:cs typeface="+mn-ea"/>
                  <a:sym typeface="+mn-lt"/>
                </a:endParaRPr>
              </a:p>
              <a:p>
                <a:pPr algn="ctr">
                  <a:defRPr/>
                </a:pPr>
                <a:r>
                  <a:rPr lang="zh-CN" altLang="en-US" sz="2400" b="1" dirty="0">
                    <a:solidFill>
                      <a:schemeClr val="tx1">
                        <a:lumMod val="75000"/>
                        <a:lumOff val="25000"/>
                      </a:schemeClr>
                    </a:solidFill>
                    <a:cs typeface="+mn-ea"/>
                    <a:sym typeface="+mn-lt"/>
                  </a:rPr>
                  <a:t>人防</a:t>
                </a:r>
              </a:p>
              <a:p>
                <a:pPr algn="ctr">
                  <a:defRPr/>
                </a:pPr>
                <a:r>
                  <a:rPr lang="zh-CN" altLang="en-US" sz="2400" b="1" dirty="0">
                    <a:solidFill>
                      <a:srgbClr val="FF0000"/>
                    </a:solidFill>
                    <a:cs typeface="+mn-ea"/>
                    <a:sym typeface="+mn-lt"/>
                  </a:rPr>
                  <a:t>根本</a:t>
                </a:r>
              </a:p>
              <a:p>
                <a:pPr algn="ctr">
                  <a:defRPr/>
                </a:pPr>
                <a:r>
                  <a:rPr lang="zh-CN" altLang="en-US" sz="2400" b="1" dirty="0">
                    <a:solidFill>
                      <a:schemeClr val="tx1">
                        <a:lumMod val="75000"/>
                        <a:lumOff val="25000"/>
                      </a:schemeClr>
                    </a:solidFill>
                    <a:cs typeface="+mn-ea"/>
                    <a:sym typeface="+mn-lt"/>
                  </a:rPr>
                  <a:t> 制止违章、违法、违纪</a:t>
                </a:r>
              </a:p>
            </p:txBody>
          </p:sp>
        </p:grpSp>
      </p:grpSp>
      <p:grpSp>
        <p:nvGrpSpPr>
          <p:cNvPr id="3" name="组合 2">
            <a:extLst>
              <a:ext uri="{FF2B5EF4-FFF2-40B4-BE49-F238E27FC236}">
                <a16:creationId xmlns:a16="http://schemas.microsoft.com/office/drawing/2014/main" id="{2EE0C49A-1779-4879-A4A0-8420229091E3}"/>
              </a:ext>
            </a:extLst>
          </p:cNvPr>
          <p:cNvGrpSpPr/>
          <p:nvPr/>
        </p:nvGrpSpPr>
        <p:grpSpPr>
          <a:xfrm>
            <a:off x="-134560" y="143741"/>
            <a:ext cx="3869278" cy="879734"/>
            <a:chOff x="-125456" y="522490"/>
            <a:chExt cx="3869278" cy="879734"/>
          </a:xfrm>
        </p:grpSpPr>
        <p:grpSp>
          <p:nvGrpSpPr>
            <p:cNvPr id="2" name="组合 1"/>
            <p:cNvGrpSpPr/>
            <p:nvPr/>
          </p:nvGrpSpPr>
          <p:grpSpPr>
            <a:xfrm>
              <a:off x="0" y="660355"/>
              <a:ext cx="3743822" cy="592923"/>
              <a:chOff x="0" y="660355"/>
              <a:chExt cx="3743822" cy="592923"/>
            </a:xfrm>
          </p:grpSpPr>
          <p:sp>
            <p:nvSpPr>
              <p:cNvPr id="19" name="圆角矩形 2"/>
              <p:cNvSpPr/>
              <p:nvPr/>
            </p:nvSpPr>
            <p:spPr>
              <a:xfrm>
                <a:off x="0" y="660355"/>
                <a:ext cx="3743822"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0" name="矩形 19"/>
              <p:cNvSpPr/>
              <p:nvPr/>
            </p:nvSpPr>
            <p:spPr>
              <a:xfrm>
                <a:off x="644387" y="712279"/>
                <a:ext cx="2954655"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预防事故的对策措施</a:t>
                </a:r>
              </a:p>
            </p:txBody>
          </p:sp>
        </p:grpSp>
        <p:pic>
          <p:nvPicPr>
            <p:cNvPr id="99" name="图片 98">
              <a:extLst>
                <a:ext uri="{FF2B5EF4-FFF2-40B4-BE49-F238E27FC236}">
                  <a16:creationId xmlns:a16="http://schemas.microsoft.com/office/drawing/2014/main" id="{792866A7-87AC-4C52-A7B5-BA71E1BA863A}"/>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522490"/>
              <a:ext cx="879734" cy="879734"/>
            </a:xfrm>
            <a:prstGeom prst="rect">
              <a:avLst/>
            </a:prstGeom>
          </p:spPr>
        </p:pic>
      </p:grpSp>
      <mc:AlternateContent xmlns:mc="http://schemas.openxmlformats.org/markup-compatibility/2006" xmlns:p14="http://schemas.microsoft.com/office/powerpoint/2010/main">
        <mc:Choice Requires="p14">
          <p:contentPart p14:bwMode="auto" r:id="rId4">
            <p14:nvContentPartPr>
              <p14:cNvPr id="4" name="墨迹 3"/>
              <p14:cNvContentPartPr/>
              <p14:nvPr/>
            </p14:nvContentPartPr>
            <p14:xfrm>
              <a:off x="4584600" y="2832120"/>
              <a:ext cx="2406960" cy="63720"/>
            </p14:xfrm>
          </p:contentPart>
        </mc:Choice>
        <mc:Fallback xmlns="">
          <p:pic>
            <p:nvPicPr>
              <p:cNvPr id="4" name="墨迹 3"/>
              <p:cNvPicPr/>
              <p:nvPr/>
            </p:nvPicPr>
            <p:blipFill>
              <a:blip r:embed="rId5"/>
              <a:stretch>
                <a:fillRect/>
              </a:stretch>
            </p:blipFill>
            <p:spPr>
              <a:xfrm>
                <a:off x="4575240" y="2822760"/>
                <a:ext cx="2425680" cy="82440"/>
              </a:xfrm>
              <a:prstGeom prst="rect">
                <a:avLst/>
              </a:prstGeom>
            </p:spPr>
          </p:pic>
        </mc:Fallback>
      </mc:AlternateContent>
    </p:spTree>
    <p:extLst>
      <p:ext uri="{BB962C8B-B14F-4D97-AF65-F5344CB8AC3E}">
        <p14:creationId xmlns:p14="http://schemas.microsoft.com/office/powerpoint/2010/main" val="1279148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500" fill="hold"/>
                                        <p:tgtEl>
                                          <p:spTgt spid="45"/>
                                        </p:tgtEl>
                                        <p:attrNameLst>
                                          <p:attrName>ppt_x</p:attrName>
                                        </p:attrNameLst>
                                      </p:cBhvr>
                                      <p:tavLst>
                                        <p:tav tm="0">
                                          <p:val>
                                            <p:strVal val="0-#ppt_w/2"/>
                                          </p:val>
                                        </p:tav>
                                        <p:tav tm="100000">
                                          <p:val>
                                            <p:strVal val="#ppt_x"/>
                                          </p:val>
                                        </p:tav>
                                      </p:tavLst>
                                    </p:anim>
                                    <p:anim calcmode="lin" valueType="num">
                                      <p:cBhvr additive="base">
                                        <p:cTn id="13" dur="500" fill="hold"/>
                                        <p:tgtEl>
                                          <p:spTgt spid="4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3" presetClass="entr" presetSubtype="288" fill="hold" nodeType="afterEffect">
                                  <p:stCondLst>
                                    <p:cond delay="0"/>
                                  </p:stCondLst>
                                  <p:childTnLst>
                                    <p:set>
                                      <p:cBhvr>
                                        <p:cTn id="16" dur="1" fill="hold">
                                          <p:stCondLst>
                                            <p:cond delay="0"/>
                                          </p:stCondLst>
                                        </p:cTn>
                                        <p:tgtEl>
                                          <p:spTgt spid="73"/>
                                        </p:tgtEl>
                                        <p:attrNameLst>
                                          <p:attrName>style.visibility</p:attrName>
                                        </p:attrNameLst>
                                      </p:cBhvr>
                                      <p:to>
                                        <p:strVal val="visible"/>
                                      </p:to>
                                    </p:set>
                                    <p:anim calcmode="lin" valueType="num">
                                      <p:cBhvr>
                                        <p:cTn id="17" dur="500" fill="hold"/>
                                        <p:tgtEl>
                                          <p:spTgt spid="73"/>
                                        </p:tgtEl>
                                        <p:attrNameLst>
                                          <p:attrName>ppt_w</p:attrName>
                                        </p:attrNameLst>
                                      </p:cBhvr>
                                      <p:tavLst>
                                        <p:tav tm="0">
                                          <p:val>
                                            <p:strVal val="4/3*#ppt_w"/>
                                          </p:val>
                                        </p:tav>
                                        <p:tav tm="100000">
                                          <p:val>
                                            <p:strVal val="#ppt_w"/>
                                          </p:val>
                                        </p:tav>
                                      </p:tavLst>
                                    </p:anim>
                                    <p:anim calcmode="lin" valueType="num">
                                      <p:cBhvr>
                                        <p:cTn id="18" dur="500" fill="hold"/>
                                        <p:tgtEl>
                                          <p:spTgt spid="73"/>
                                        </p:tgtEl>
                                        <p:attrNameLst>
                                          <p:attrName>ppt_h</p:attrName>
                                        </p:attrNameLst>
                                      </p:cBhvr>
                                      <p:tavLst>
                                        <p:tav tm="0">
                                          <p:val>
                                            <p:strVal val="4/3*#ppt_h"/>
                                          </p:val>
                                        </p:tav>
                                        <p:tav tm="100000">
                                          <p:val>
                                            <p:strVal val="#ppt_h"/>
                                          </p:val>
                                        </p:tav>
                                      </p:tavLst>
                                    </p:anim>
                                  </p:childTnLst>
                                </p:cTn>
                              </p:par>
                              <p:par>
                                <p:cTn id="19" presetID="23" presetClass="entr" presetSubtype="288" fill="hold" grpId="0" nodeType="withEffect">
                                  <p:stCondLst>
                                    <p:cond delay="0"/>
                                  </p:stCondLst>
                                  <p:childTnLst>
                                    <p:set>
                                      <p:cBhvr>
                                        <p:cTn id="20" dur="1" fill="hold">
                                          <p:stCondLst>
                                            <p:cond delay="0"/>
                                          </p:stCondLst>
                                        </p:cTn>
                                        <p:tgtEl>
                                          <p:spTgt spid="78"/>
                                        </p:tgtEl>
                                        <p:attrNameLst>
                                          <p:attrName>style.visibility</p:attrName>
                                        </p:attrNameLst>
                                      </p:cBhvr>
                                      <p:to>
                                        <p:strVal val="visible"/>
                                      </p:to>
                                    </p:set>
                                    <p:anim calcmode="lin" valueType="num">
                                      <p:cBhvr>
                                        <p:cTn id="21" dur="500" fill="hold"/>
                                        <p:tgtEl>
                                          <p:spTgt spid="78"/>
                                        </p:tgtEl>
                                        <p:attrNameLst>
                                          <p:attrName>ppt_w</p:attrName>
                                        </p:attrNameLst>
                                      </p:cBhvr>
                                      <p:tavLst>
                                        <p:tav tm="0">
                                          <p:val>
                                            <p:strVal val="4/3*#ppt_w"/>
                                          </p:val>
                                        </p:tav>
                                        <p:tav tm="100000">
                                          <p:val>
                                            <p:strVal val="#ppt_w"/>
                                          </p:val>
                                        </p:tav>
                                      </p:tavLst>
                                    </p:anim>
                                    <p:anim calcmode="lin" valueType="num">
                                      <p:cBhvr>
                                        <p:cTn id="22" dur="500" fill="hold"/>
                                        <p:tgtEl>
                                          <p:spTgt spid="78"/>
                                        </p:tgtEl>
                                        <p:attrNameLst>
                                          <p:attrName>ppt_h</p:attrName>
                                        </p:attrNameLst>
                                      </p:cBhvr>
                                      <p:tavLst>
                                        <p:tav tm="0">
                                          <p:val>
                                            <p:strVal val="4/3*#ppt_h"/>
                                          </p:val>
                                        </p:tav>
                                        <p:tav tm="100000">
                                          <p:val>
                                            <p:strVal val="#ppt_h"/>
                                          </p:val>
                                        </p:tav>
                                      </p:tavLst>
                                    </p:anim>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p:cTn id="26" dur="500" fill="hold"/>
                                        <p:tgtEl>
                                          <p:spTgt spid="87"/>
                                        </p:tgtEl>
                                        <p:attrNameLst>
                                          <p:attrName>ppt_w</p:attrName>
                                        </p:attrNameLst>
                                      </p:cBhvr>
                                      <p:tavLst>
                                        <p:tav tm="0">
                                          <p:val>
                                            <p:fltVal val="0"/>
                                          </p:val>
                                        </p:tav>
                                        <p:tav tm="100000">
                                          <p:val>
                                            <p:strVal val="#ppt_w"/>
                                          </p:val>
                                        </p:tav>
                                      </p:tavLst>
                                    </p:anim>
                                    <p:anim calcmode="lin" valueType="num">
                                      <p:cBhvr>
                                        <p:cTn id="27" dur="500" fill="hold"/>
                                        <p:tgtEl>
                                          <p:spTgt spid="87"/>
                                        </p:tgtEl>
                                        <p:attrNameLst>
                                          <p:attrName>ppt_h</p:attrName>
                                        </p:attrNameLst>
                                      </p:cBhvr>
                                      <p:tavLst>
                                        <p:tav tm="0">
                                          <p:val>
                                            <p:fltVal val="0"/>
                                          </p:val>
                                        </p:tav>
                                        <p:tav tm="100000">
                                          <p:val>
                                            <p:strVal val="#ppt_h"/>
                                          </p:val>
                                        </p:tav>
                                      </p:tavLst>
                                    </p:anim>
                                    <p:animEffect transition="in" filter="fade">
                                      <p:cBhvr>
                                        <p:cTn id="28" dur="500"/>
                                        <p:tgtEl>
                                          <p:spTgt spid="87"/>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91"/>
                                        </p:tgtEl>
                                        <p:attrNameLst>
                                          <p:attrName>style.visibility</p:attrName>
                                        </p:attrNameLst>
                                      </p:cBhvr>
                                      <p:to>
                                        <p:strVal val="visible"/>
                                      </p:to>
                                    </p:set>
                                    <p:anim calcmode="lin" valueType="num">
                                      <p:cBhvr>
                                        <p:cTn id="32" dur="500" fill="hold"/>
                                        <p:tgtEl>
                                          <p:spTgt spid="91"/>
                                        </p:tgtEl>
                                        <p:attrNameLst>
                                          <p:attrName>ppt_w</p:attrName>
                                        </p:attrNameLst>
                                      </p:cBhvr>
                                      <p:tavLst>
                                        <p:tav tm="0">
                                          <p:val>
                                            <p:fltVal val="0"/>
                                          </p:val>
                                        </p:tav>
                                        <p:tav tm="100000">
                                          <p:val>
                                            <p:strVal val="#ppt_w"/>
                                          </p:val>
                                        </p:tav>
                                      </p:tavLst>
                                    </p:anim>
                                    <p:anim calcmode="lin" valueType="num">
                                      <p:cBhvr>
                                        <p:cTn id="33" dur="500" fill="hold"/>
                                        <p:tgtEl>
                                          <p:spTgt spid="91"/>
                                        </p:tgtEl>
                                        <p:attrNameLst>
                                          <p:attrName>ppt_h</p:attrName>
                                        </p:attrNameLst>
                                      </p:cBhvr>
                                      <p:tavLst>
                                        <p:tav tm="0">
                                          <p:val>
                                            <p:fltVal val="0"/>
                                          </p:val>
                                        </p:tav>
                                        <p:tav tm="100000">
                                          <p:val>
                                            <p:strVal val="#ppt_h"/>
                                          </p:val>
                                        </p:tav>
                                      </p:tavLst>
                                    </p:anim>
                                    <p:animEffect transition="in" filter="fade">
                                      <p:cBhvr>
                                        <p:cTn id="34" dur="500"/>
                                        <p:tgtEl>
                                          <p:spTgt spid="91"/>
                                        </p:tgtEl>
                                      </p:cBhvr>
                                    </p:animEffect>
                                  </p:childTnLst>
                                </p:cTn>
                              </p:par>
                            </p:childTnLst>
                          </p:cTn>
                        </p:par>
                        <p:par>
                          <p:cTn id="35" fill="hold">
                            <p:stCondLst>
                              <p:cond delay="2500"/>
                            </p:stCondLst>
                            <p:childTnLst>
                              <p:par>
                                <p:cTn id="36" presetID="53" presetClass="entr" presetSubtype="16" fill="hold" nodeType="afterEffect">
                                  <p:stCondLst>
                                    <p:cond delay="0"/>
                                  </p:stCondLst>
                                  <p:childTnLst>
                                    <p:set>
                                      <p:cBhvr>
                                        <p:cTn id="37" dur="1" fill="hold">
                                          <p:stCondLst>
                                            <p:cond delay="0"/>
                                          </p:stCondLst>
                                        </p:cTn>
                                        <p:tgtEl>
                                          <p:spTgt spid="94"/>
                                        </p:tgtEl>
                                        <p:attrNameLst>
                                          <p:attrName>style.visibility</p:attrName>
                                        </p:attrNameLst>
                                      </p:cBhvr>
                                      <p:to>
                                        <p:strVal val="visible"/>
                                      </p:to>
                                    </p:set>
                                    <p:anim calcmode="lin" valueType="num">
                                      <p:cBhvr>
                                        <p:cTn id="38" dur="500" fill="hold"/>
                                        <p:tgtEl>
                                          <p:spTgt spid="94"/>
                                        </p:tgtEl>
                                        <p:attrNameLst>
                                          <p:attrName>ppt_w</p:attrName>
                                        </p:attrNameLst>
                                      </p:cBhvr>
                                      <p:tavLst>
                                        <p:tav tm="0">
                                          <p:val>
                                            <p:fltVal val="0"/>
                                          </p:val>
                                        </p:tav>
                                        <p:tav tm="100000">
                                          <p:val>
                                            <p:strVal val="#ppt_w"/>
                                          </p:val>
                                        </p:tav>
                                      </p:tavLst>
                                    </p:anim>
                                    <p:anim calcmode="lin" valueType="num">
                                      <p:cBhvr>
                                        <p:cTn id="39" dur="500" fill="hold"/>
                                        <p:tgtEl>
                                          <p:spTgt spid="94"/>
                                        </p:tgtEl>
                                        <p:attrNameLst>
                                          <p:attrName>ppt_h</p:attrName>
                                        </p:attrNameLst>
                                      </p:cBhvr>
                                      <p:tavLst>
                                        <p:tav tm="0">
                                          <p:val>
                                            <p:fltVal val="0"/>
                                          </p:val>
                                        </p:tav>
                                        <p:tav tm="100000">
                                          <p:val>
                                            <p:strVal val="#ppt_h"/>
                                          </p:val>
                                        </p:tav>
                                      </p:tavLst>
                                    </p:anim>
                                    <p:animEffect transition="in" filter="fade">
                                      <p:cBhvr>
                                        <p:cTn id="40"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a:extLst>
              <a:ext uri="{FF2B5EF4-FFF2-40B4-BE49-F238E27FC236}">
                <a16:creationId xmlns:a16="http://schemas.microsoft.com/office/drawing/2014/main" id="{BE438B1A-AAA6-4628-9D82-D6625D9CEC70}"/>
              </a:ext>
            </a:extLst>
          </p:cNvPr>
          <p:cNvGrpSpPr/>
          <p:nvPr/>
        </p:nvGrpSpPr>
        <p:grpSpPr>
          <a:xfrm>
            <a:off x="341451" y="1449848"/>
            <a:ext cx="3960827" cy="1036638"/>
            <a:chOff x="1804988" y="1620839"/>
            <a:chExt cx="3960827" cy="1036638"/>
          </a:xfrm>
          <a:effectLst>
            <a:outerShdw blurRad="50800" dist="38100" dir="2700000" algn="tl" rotWithShape="0">
              <a:prstClr val="black">
                <a:alpha val="40000"/>
              </a:prstClr>
            </a:outerShdw>
          </a:effectLst>
        </p:grpSpPr>
        <p:grpSp>
          <p:nvGrpSpPr>
            <p:cNvPr id="46" name="Group 4">
              <a:extLst>
                <a:ext uri="{FF2B5EF4-FFF2-40B4-BE49-F238E27FC236}">
                  <a16:creationId xmlns:a16="http://schemas.microsoft.com/office/drawing/2014/main" id="{255CBDE4-ADC9-4D14-9E31-1D48F10C64C3}"/>
                </a:ext>
              </a:extLst>
            </p:cNvPr>
            <p:cNvGrpSpPr>
              <a:grpSpLocks noChangeAspect="1"/>
            </p:cNvGrpSpPr>
            <p:nvPr/>
          </p:nvGrpSpPr>
          <p:grpSpPr bwMode="auto">
            <a:xfrm>
              <a:off x="1804988" y="1620839"/>
              <a:ext cx="3960827" cy="1036638"/>
              <a:chOff x="1137" y="1021"/>
              <a:chExt cx="2495" cy="653"/>
            </a:xfrm>
          </p:grpSpPr>
          <p:sp>
            <p:nvSpPr>
              <p:cNvPr id="48" name="AutoShape 3">
                <a:extLst>
                  <a:ext uri="{FF2B5EF4-FFF2-40B4-BE49-F238E27FC236}">
                    <a16:creationId xmlns:a16="http://schemas.microsoft.com/office/drawing/2014/main" id="{F24438A3-1D9E-467F-AC6F-5DE3AB61B939}"/>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Freeform 20">
                <a:extLst>
                  <a:ext uri="{FF2B5EF4-FFF2-40B4-BE49-F238E27FC236}">
                    <a16:creationId xmlns:a16="http://schemas.microsoft.com/office/drawing/2014/main" id="{64A13613-EAA9-4F78-803E-2EEABB10B13F}"/>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 name="Rectangle 21">
                <a:extLst>
                  <a:ext uri="{FF2B5EF4-FFF2-40B4-BE49-F238E27FC236}">
                    <a16:creationId xmlns:a16="http://schemas.microsoft.com/office/drawing/2014/main" id="{BEC57394-39A2-4C9E-9E7F-DE360437FBD5}"/>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 name="Freeform 23">
                <a:extLst>
                  <a:ext uri="{FF2B5EF4-FFF2-40B4-BE49-F238E27FC236}">
                    <a16:creationId xmlns:a16="http://schemas.microsoft.com/office/drawing/2014/main" id="{A629F684-A48A-4AD9-BEC6-653DB6E20B02}"/>
                  </a:ext>
                </a:extLst>
              </p:cNvPr>
              <p:cNvSpPr>
                <a:spLocks/>
              </p:cNvSpPr>
              <p:nvPr/>
            </p:nvSpPr>
            <p:spPr bwMode="auto">
              <a:xfrm flipV="1">
                <a:off x="1160" y="1475"/>
                <a:ext cx="2472"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7" name="矩形 46">
              <a:extLst>
                <a:ext uri="{FF2B5EF4-FFF2-40B4-BE49-F238E27FC236}">
                  <a16:creationId xmlns:a16="http://schemas.microsoft.com/office/drawing/2014/main" id="{556F125C-0FED-4F87-B454-9F2CD19440C0}"/>
                </a:ext>
              </a:extLst>
            </p:cNvPr>
            <p:cNvSpPr/>
            <p:nvPr/>
          </p:nvSpPr>
          <p:spPr>
            <a:xfrm>
              <a:off x="2048935" y="1844360"/>
              <a:ext cx="3262432"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rgbClr val="FFFF00"/>
                  </a:solidFill>
                  <a:effectLst>
                    <a:outerShdw blurRad="38100" dist="38100" dir="2700000" algn="tl">
                      <a:srgbClr val="000000">
                        <a:alpha val="43137"/>
                      </a:srgbClr>
                    </a:outerShdw>
                  </a:effectLst>
                  <a:cs typeface="+mn-ea"/>
                  <a:sym typeface="+mn-lt"/>
                </a:rPr>
                <a:t>安全技术</a:t>
              </a:r>
              <a:r>
                <a:rPr lang="zh-CN" altLang="en-US" sz="2400" b="1" dirty="0">
                  <a:solidFill>
                    <a:schemeClr val="bg1"/>
                  </a:solidFill>
                  <a:effectLst>
                    <a:outerShdw blurRad="38100" dist="38100" dir="2700000" algn="tl">
                      <a:srgbClr val="000000">
                        <a:alpha val="43137"/>
                      </a:srgbClr>
                    </a:outerShdw>
                  </a:effectLst>
                  <a:cs typeface="+mn-ea"/>
                  <a:sym typeface="+mn-lt"/>
                </a:rPr>
                <a:t>措施等级顺序</a:t>
              </a:r>
            </a:p>
          </p:txBody>
        </p:sp>
      </p:grpSp>
      <p:grpSp>
        <p:nvGrpSpPr>
          <p:cNvPr id="86" name="组合 85">
            <a:extLst>
              <a:ext uri="{FF2B5EF4-FFF2-40B4-BE49-F238E27FC236}">
                <a16:creationId xmlns:a16="http://schemas.microsoft.com/office/drawing/2014/main" id="{15F06D13-9F36-4381-92C9-226E71EBA8B4}"/>
              </a:ext>
            </a:extLst>
          </p:cNvPr>
          <p:cNvGrpSpPr/>
          <p:nvPr/>
        </p:nvGrpSpPr>
        <p:grpSpPr>
          <a:xfrm>
            <a:off x="1220816" y="2514502"/>
            <a:ext cx="9559194" cy="2789957"/>
            <a:chOff x="1288193" y="2657942"/>
            <a:chExt cx="9559194" cy="2789957"/>
          </a:xfrm>
        </p:grpSpPr>
        <p:sp>
          <p:nvSpPr>
            <p:cNvPr id="99" name="圆角矩形 41">
              <a:extLst>
                <a:ext uri="{FF2B5EF4-FFF2-40B4-BE49-F238E27FC236}">
                  <a16:creationId xmlns:a16="http://schemas.microsoft.com/office/drawing/2014/main" id="{3A45F17A-6E70-4DF2-BE80-F87238C0D4DF}"/>
                </a:ext>
              </a:extLst>
            </p:cNvPr>
            <p:cNvSpPr/>
            <p:nvPr/>
          </p:nvSpPr>
          <p:spPr>
            <a:xfrm>
              <a:off x="1288193" y="2657942"/>
              <a:ext cx="9559194" cy="2789957"/>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100" name="矩形 99">
              <a:extLst>
                <a:ext uri="{FF2B5EF4-FFF2-40B4-BE49-F238E27FC236}">
                  <a16:creationId xmlns:a16="http://schemas.microsoft.com/office/drawing/2014/main" id="{EC16CDCB-9FF6-45D6-A7D5-560CECDDE04B}"/>
                </a:ext>
              </a:extLst>
            </p:cNvPr>
            <p:cNvSpPr/>
            <p:nvPr/>
          </p:nvSpPr>
          <p:spPr>
            <a:xfrm>
              <a:off x="1531937" y="2825820"/>
              <a:ext cx="9315450" cy="2242858"/>
            </a:xfrm>
            <a:prstGeom prst="rect">
              <a:avLst/>
            </a:prstGeom>
          </p:spPr>
          <p:txBody>
            <a:bodyPr wrap="square">
              <a:spAutoFit/>
            </a:bodyPr>
            <a:lstStyle/>
            <a:p>
              <a:pPr marL="342900" indent="-342900">
                <a:lnSpc>
                  <a:spcPct val="150000"/>
                </a:lnSpc>
                <a:buClr>
                  <a:schemeClr val="tx1">
                    <a:lumMod val="65000"/>
                    <a:lumOff val="35000"/>
                  </a:schemeClr>
                </a:buClr>
                <a:buFont typeface="Wingdings" panose="05000000000000000000" pitchFamily="2" charset="2"/>
                <a:buChar char="n"/>
                <a:tabLst>
                  <a:tab pos="911203" algn="l"/>
                  <a:tab pos="1825580" algn="l"/>
                  <a:tab pos="2739957" algn="l"/>
                  <a:tab pos="3654334" algn="l"/>
                  <a:tab pos="4568711" algn="l"/>
                  <a:tab pos="5483088" algn="l"/>
                  <a:tab pos="6397465" algn="l"/>
                  <a:tab pos="7311843" algn="l"/>
                  <a:tab pos="8226220" algn="l"/>
                  <a:tab pos="9140597" algn="l"/>
                  <a:tab pos="10054974" algn="l"/>
                </a:tabLst>
              </a:pPr>
              <a:r>
                <a:rPr lang="en-US" altLang="zh-CN" sz="2400" b="1" dirty="0">
                  <a:solidFill>
                    <a:schemeClr val="tx1">
                      <a:lumMod val="85000"/>
                      <a:lumOff val="15000"/>
                    </a:schemeClr>
                  </a:solidFill>
                  <a:cs typeface="+mn-ea"/>
                  <a:sym typeface="+mn-lt"/>
                </a:rPr>
                <a:t>1.</a:t>
              </a:r>
              <a:r>
                <a:rPr lang="zh-CN" altLang="en-US" sz="2400" b="1" dirty="0">
                  <a:solidFill>
                    <a:schemeClr val="tx1">
                      <a:lumMod val="85000"/>
                      <a:lumOff val="15000"/>
                    </a:schemeClr>
                  </a:solidFill>
                  <a:cs typeface="+mn-ea"/>
                  <a:sym typeface="+mn-lt"/>
                </a:rPr>
                <a:t>直接安全技术措施</a:t>
              </a:r>
            </a:p>
            <a:p>
              <a:pPr>
                <a:lnSpc>
                  <a:spcPct val="150000"/>
                </a:lnSpc>
                <a:buClr>
                  <a:schemeClr val="tx1">
                    <a:lumMod val="65000"/>
                    <a:lumOff val="35000"/>
                  </a:schemeClr>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tx1">
                      <a:lumMod val="85000"/>
                      <a:lumOff val="15000"/>
                    </a:schemeClr>
                  </a:solidFill>
                  <a:cs typeface="+mn-ea"/>
                  <a:sym typeface="+mn-lt"/>
                </a:rPr>
                <a:t>     如：生产设备本身</a:t>
              </a:r>
            </a:p>
            <a:p>
              <a:pPr marL="342900" indent="-342900">
                <a:lnSpc>
                  <a:spcPct val="150000"/>
                </a:lnSpc>
                <a:buClr>
                  <a:schemeClr val="tx1">
                    <a:lumMod val="65000"/>
                    <a:lumOff val="35000"/>
                  </a:schemeClr>
                </a:buClr>
                <a:buFont typeface="Wingdings" panose="05000000000000000000" pitchFamily="2" charset="2"/>
                <a:buChar char="n"/>
                <a:tabLst>
                  <a:tab pos="911203" algn="l"/>
                  <a:tab pos="1825580" algn="l"/>
                  <a:tab pos="2739957" algn="l"/>
                  <a:tab pos="3654334" algn="l"/>
                  <a:tab pos="4568711" algn="l"/>
                  <a:tab pos="5483088" algn="l"/>
                  <a:tab pos="6397465" algn="l"/>
                  <a:tab pos="7311843" algn="l"/>
                  <a:tab pos="8226220" algn="l"/>
                  <a:tab pos="9140597" algn="l"/>
                  <a:tab pos="10054974" algn="l"/>
                </a:tabLst>
              </a:pPr>
              <a:r>
                <a:rPr lang="en-US" altLang="zh-CN" sz="2400" b="1" dirty="0">
                  <a:solidFill>
                    <a:schemeClr val="tx1">
                      <a:lumMod val="85000"/>
                      <a:lumOff val="15000"/>
                    </a:schemeClr>
                  </a:solidFill>
                  <a:cs typeface="+mn-ea"/>
                  <a:sym typeface="+mn-lt"/>
                </a:rPr>
                <a:t>2.</a:t>
              </a:r>
              <a:r>
                <a:rPr lang="zh-CN" altLang="en-US" sz="2400" b="1" dirty="0">
                  <a:solidFill>
                    <a:schemeClr val="tx1">
                      <a:lumMod val="85000"/>
                      <a:lumOff val="15000"/>
                    </a:schemeClr>
                  </a:solidFill>
                  <a:cs typeface="+mn-ea"/>
                  <a:sym typeface="+mn-lt"/>
                </a:rPr>
                <a:t>间接安全技术措施   </a:t>
              </a:r>
            </a:p>
            <a:p>
              <a:pPr>
                <a:lnSpc>
                  <a:spcPct val="150000"/>
                </a:lnSpc>
                <a:buClr>
                  <a:schemeClr val="tx1">
                    <a:lumMod val="65000"/>
                    <a:lumOff val="35000"/>
                  </a:schemeClr>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tx1">
                      <a:lumMod val="85000"/>
                      <a:lumOff val="15000"/>
                    </a:schemeClr>
                  </a:solidFill>
                  <a:cs typeface="+mn-ea"/>
                  <a:sym typeface="+mn-lt"/>
                </a:rPr>
                <a:t>     直接措施不能实现，比如可以设计</a:t>
              </a:r>
              <a:r>
                <a:rPr lang="zh-CN" altLang="en-US" sz="2400" b="1" dirty="0">
                  <a:solidFill>
                    <a:schemeClr val="tx1">
                      <a:lumMod val="85000"/>
                      <a:lumOff val="15000"/>
                    </a:schemeClr>
                  </a:solidFill>
                  <a:cs typeface="+mn-ea"/>
                  <a:sym typeface="+mn-lt"/>
                </a:rPr>
                <a:t>安全防护</a:t>
              </a:r>
              <a:r>
                <a:rPr lang="zh-CN" altLang="en-US" sz="2400" dirty="0">
                  <a:solidFill>
                    <a:schemeClr val="tx1">
                      <a:lumMod val="85000"/>
                      <a:lumOff val="15000"/>
                    </a:schemeClr>
                  </a:solidFill>
                  <a:cs typeface="+mn-ea"/>
                  <a:sym typeface="+mn-lt"/>
                </a:rPr>
                <a:t>措施。</a:t>
              </a:r>
            </a:p>
          </p:txBody>
        </p:sp>
      </p:grpSp>
      <p:grpSp>
        <p:nvGrpSpPr>
          <p:cNvPr id="17" name="组合 16">
            <a:extLst>
              <a:ext uri="{FF2B5EF4-FFF2-40B4-BE49-F238E27FC236}">
                <a16:creationId xmlns:a16="http://schemas.microsoft.com/office/drawing/2014/main" id="{2EE0C49A-1779-4879-A4A0-8420229091E3}"/>
              </a:ext>
            </a:extLst>
          </p:cNvPr>
          <p:cNvGrpSpPr/>
          <p:nvPr/>
        </p:nvGrpSpPr>
        <p:grpSpPr>
          <a:xfrm>
            <a:off x="-134560" y="143741"/>
            <a:ext cx="3869278" cy="879734"/>
            <a:chOff x="-125456" y="522490"/>
            <a:chExt cx="3869278" cy="879734"/>
          </a:xfrm>
        </p:grpSpPr>
        <p:grpSp>
          <p:nvGrpSpPr>
            <p:cNvPr id="18" name="组合 17"/>
            <p:cNvGrpSpPr/>
            <p:nvPr/>
          </p:nvGrpSpPr>
          <p:grpSpPr>
            <a:xfrm>
              <a:off x="0" y="660355"/>
              <a:ext cx="3743822" cy="592923"/>
              <a:chOff x="0" y="660355"/>
              <a:chExt cx="3743822" cy="592923"/>
            </a:xfrm>
          </p:grpSpPr>
          <p:sp>
            <p:nvSpPr>
              <p:cNvPr id="22" name="圆角矩形 2"/>
              <p:cNvSpPr/>
              <p:nvPr/>
            </p:nvSpPr>
            <p:spPr>
              <a:xfrm>
                <a:off x="0" y="660355"/>
                <a:ext cx="3743822"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3" name="矩形 22"/>
              <p:cNvSpPr/>
              <p:nvPr/>
            </p:nvSpPr>
            <p:spPr>
              <a:xfrm>
                <a:off x="644387" y="712279"/>
                <a:ext cx="2954655"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预防事故的对策措施</a:t>
                </a:r>
              </a:p>
            </p:txBody>
          </p:sp>
        </p:grpSp>
        <p:pic>
          <p:nvPicPr>
            <p:cNvPr id="21" name="图片 20">
              <a:extLst>
                <a:ext uri="{FF2B5EF4-FFF2-40B4-BE49-F238E27FC236}">
                  <a16:creationId xmlns:a16="http://schemas.microsoft.com/office/drawing/2014/main" id="{792866A7-87AC-4C52-A7B5-BA71E1BA863A}"/>
                </a:ext>
              </a:extLst>
            </p:cNvPr>
            <p:cNvPicPr>
              <a:picLocks noChangeAspect="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522490"/>
              <a:ext cx="879734" cy="879734"/>
            </a:xfrm>
            <a:prstGeom prst="rect">
              <a:avLst/>
            </a:prstGeom>
          </p:spPr>
        </p:pic>
      </p:gr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8153280" y="4965840"/>
              <a:ext cx="32400" cy="12960"/>
            </p14:xfrm>
          </p:contentPart>
        </mc:Choice>
        <mc:Fallback xmlns="">
          <p:pic>
            <p:nvPicPr>
              <p:cNvPr id="2" name="墨迹 1"/>
              <p:cNvPicPr/>
              <p:nvPr/>
            </p:nvPicPr>
            <p:blipFill>
              <a:blip r:embed="rId4"/>
              <a:stretch>
                <a:fillRect/>
              </a:stretch>
            </p:blipFill>
            <p:spPr>
              <a:xfrm>
                <a:off x="8143920" y="4956480"/>
                <a:ext cx="51120" cy="31680"/>
              </a:xfrm>
              <a:prstGeom prst="rect">
                <a:avLst/>
              </a:prstGeom>
            </p:spPr>
          </p:pic>
        </mc:Fallback>
      </mc:AlternateContent>
    </p:spTree>
    <p:extLst>
      <p:ext uri="{BB962C8B-B14F-4D97-AF65-F5344CB8AC3E}">
        <p14:creationId xmlns:p14="http://schemas.microsoft.com/office/powerpoint/2010/main" val="631286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500" fill="hold"/>
                                        <p:tgtEl>
                                          <p:spTgt spid="45"/>
                                        </p:tgtEl>
                                        <p:attrNameLst>
                                          <p:attrName>ppt_x</p:attrName>
                                        </p:attrNameLst>
                                      </p:cBhvr>
                                      <p:tavLst>
                                        <p:tav tm="0">
                                          <p:val>
                                            <p:strVal val="0-#ppt_w/2"/>
                                          </p:val>
                                        </p:tav>
                                        <p:tav tm="100000">
                                          <p:val>
                                            <p:strVal val="#ppt_x"/>
                                          </p:val>
                                        </p:tav>
                                      </p:tavLst>
                                    </p:anim>
                                    <p:anim calcmode="lin" valueType="num">
                                      <p:cBhvr additive="base">
                                        <p:cTn id="13" dur="500" fill="hold"/>
                                        <p:tgtEl>
                                          <p:spTgt spid="45"/>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86"/>
                                        </p:tgtEl>
                                        <p:attrNameLst>
                                          <p:attrName>style.visibility</p:attrName>
                                        </p:attrNameLst>
                                      </p:cBhvr>
                                      <p:to>
                                        <p:strVal val="visible"/>
                                      </p:to>
                                    </p:set>
                                    <p:anim calcmode="lin" valueType="num">
                                      <p:cBhvr additive="base">
                                        <p:cTn id="16" dur="500" fill="hold"/>
                                        <p:tgtEl>
                                          <p:spTgt spid="86"/>
                                        </p:tgtEl>
                                        <p:attrNameLst>
                                          <p:attrName>ppt_x</p:attrName>
                                        </p:attrNameLst>
                                      </p:cBhvr>
                                      <p:tavLst>
                                        <p:tav tm="0">
                                          <p:val>
                                            <p:strVal val="1+#ppt_w/2"/>
                                          </p:val>
                                        </p:tav>
                                        <p:tav tm="100000">
                                          <p:val>
                                            <p:strVal val="#ppt_x"/>
                                          </p:val>
                                        </p:tav>
                                      </p:tavLst>
                                    </p:anim>
                                    <p:anim calcmode="lin" valueType="num">
                                      <p:cBhvr additive="base">
                                        <p:cTn id="17" dur="500" fill="hold"/>
                                        <p:tgtEl>
                                          <p:spTgt spid="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a:extLst>
              <a:ext uri="{FF2B5EF4-FFF2-40B4-BE49-F238E27FC236}">
                <a16:creationId xmlns:a16="http://schemas.microsoft.com/office/drawing/2014/main" id="{BE438B1A-AAA6-4628-9D82-D6625D9CEC70}"/>
              </a:ext>
            </a:extLst>
          </p:cNvPr>
          <p:cNvGrpSpPr/>
          <p:nvPr/>
        </p:nvGrpSpPr>
        <p:grpSpPr>
          <a:xfrm>
            <a:off x="341451" y="1449848"/>
            <a:ext cx="3960827" cy="1036638"/>
            <a:chOff x="1804988" y="1620839"/>
            <a:chExt cx="3960827" cy="1036638"/>
          </a:xfrm>
          <a:effectLst>
            <a:outerShdw blurRad="50800" dist="38100" dir="2700000" algn="tl" rotWithShape="0">
              <a:prstClr val="black">
                <a:alpha val="40000"/>
              </a:prstClr>
            </a:outerShdw>
          </a:effectLst>
        </p:grpSpPr>
        <p:grpSp>
          <p:nvGrpSpPr>
            <p:cNvPr id="46" name="Group 4">
              <a:extLst>
                <a:ext uri="{FF2B5EF4-FFF2-40B4-BE49-F238E27FC236}">
                  <a16:creationId xmlns:a16="http://schemas.microsoft.com/office/drawing/2014/main" id="{255CBDE4-ADC9-4D14-9E31-1D48F10C64C3}"/>
                </a:ext>
              </a:extLst>
            </p:cNvPr>
            <p:cNvGrpSpPr>
              <a:grpSpLocks noChangeAspect="1"/>
            </p:cNvGrpSpPr>
            <p:nvPr/>
          </p:nvGrpSpPr>
          <p:grpSpPr bwMode="auto">
            <a:xfrm>
              <a:off x="1804988" y="1620839"/>
              <a:ext cx="3960827" cy="1036638"/>
              <a:chOff x="1137" y="1021"/>
              <a:chExt cx="2495" cy="653"/>
            </a:xfrm>
          </p:grpSpPr>
          <p:sp>
            <p:nvSpPr>
              <p:cNvPr id="48" name="AutoShape 3">
                <a:extLst>
                  <a:ext uri="{FF2B5EF4-FFF2-40B4-BE49-F238E27FC236}">
                    <a16:creationId xmlns:a16="http://schemas.microsoft.com/office/drawing/2014/main" id="{F24438A3-1D9E-467F-AC6F-5DE3AB61B939}"/>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Freeform 20">
                <a:extLst>
                  <a:ext uri="{FF2B5EF4-FFF2-40B4-BE49-F238E27FC236}">
                    <a16:creationId xmlns:a16="http://schemas.microsoft.com/office/drawing/2014/main" id="{64A13613-EAA9-4F78-803E-2EEABB10B13F}"/>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 name="Rectangle 21">
                <a:extLst>
                  <a:ext uri="{FF2B5EF4-FFF2-40B4-BE49-F238E27FC236}">
                    <a16:creationId xmlns:a16="http://schemas.microsoft.com/office/drawing/2014/main" id="{BEC57394-39A2-4C9E-9E7F-DE360437FBD5}"/>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 name="Freeform 23">
                <a:extLst>
                  <a:ext uri="{FF2B5EF4-FFF2-40B4-BE49-F238E27FC236}">
                    <a16:creationId xmlns:a16="http://schemas.microsoft.com/office/drawing/2014/main" id="{A629F684-A48A-4AD9-BEC6-653DB6E20B02}"/>
                  </a:ext>
                </a:extLst>
              </p:cNvPr>
              <p:cNvSpPr>
                <a:spLocks/>
              </p:cNvSpPr>
              <p:nvPr/>
            </p:nvSpPr>
            <p:spPr bwMode="auto">
              <a:xfrm flipV="1">
                <a:off x="1160" y="1475"/>
                <a:ext cx="2472"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7" name="矩形 46">
              <a:extLst>
                <a:ext uri="{FF2B5EF4-FFF2-40B4-BE49-F238E27FC236}">
                  <a16:creationId xmlns:a16="http://schemas.microsoft.com/office/drawing/2014/main" id="{556F125C-0FED-4F87-B454-9F2CD19440C0}"/>
                </a:ext>
              </a:extLst>
            </p:cNvPr>
            <p:cNvSpPr/>
            <p:nvPr/>
          </p:nvSpPr>
          <p:spPr>
            <a:xfrm>
              <a:off x="2046554" y="1844360"/>
              <a:ext cx="3262432"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rgbClr val="FFFF00"/>
                  </a:solidFill>
                  <a:effectLst>
                    <a:outerShdw blurRad="38100" dist="38100" dir="2700000" algn="tl">
                      <a:srgbClr val="000000">
                        <a:alpha val="43137"/>
                      </a:srgbClr>
                    </a:outerShdw>
                  </a:effectLst>
                  <a:cs typeface="+mn-ea"/>
                  <a:sym typeface="+mn-lt"/>
                </a:rPr>
                <a:t>安全技术</a:t>
              </a:r>
              <a:r>
                <a:rPr lang="zh-CN" altLang="en-US" sz="2400" b="1" dirty="0">
                  <a:solidFill>
                    <a:schemeClr val="bg1"/>
                  </a:solidFill>
                  <a:effectLst>
                    <a:outerShdw blurRad="38100" dist="38100" dir="2700000" algn="tl">
                      <a:srgbClr val="000000">
                        <a:alpha val="43137"/>
                      </a:srgbClr>
                    </a:outerShdw>
                  </a:effectLst>
                  <a:cs typeface="+mn-ea"/>
                  <a:sym typeface="+mn-lt"/>
                </a:rPr>
                <a:t>措施等级顺序</a:t>
              </a:r>
            </a:p>
          </p:txBody>
        </p:sp>
      </p:grpSp>
      <p:grpSp>
        <p:nvGrpSpPr>
          <p:cNvPr id="86" name="组合 85">
            <a:extLst>
              <a:ext uri="{FF2B5EF4-FFF2-40B4-BE49-F238E27FC236}">
                <a16:creationId xmlns:a16="http://schemas.microsoft.com/office/drawing/2014/main" id="{15F06D13-9F36-4381-92C9-226E71EBA8B4}"/>
              </a:ext>
            </a:extLst>
          </p:cNvPr>
          <p:cNvGrpSpPr/>
          <p:nvPr/>
        </p:nvGrpSpPr>
        <p:grpSpPr>
          <a:xfrm>
            <a:off x="1220816" y="2514502"/>
            <a:ext cx="9565923" cy="2789957"/>
            <a:chOff x="1288193" y="2657942"/>
            <a:chExt cx="9565923" cy="2789957"/>
          </a:xfrm>
        </p:grpSpPr>
        <p:sp>
          <p:nvSpPr>
            <p:cNvPr id="99" name="圆角矩形 41">
              <a:extLst>
                <a:ext uri="{FF2B5EF4-FFF2-40B4-BE49-F238E27FC236}">
                  <a16:creationId xmlns:a16="http://schemas.microsoft.com/office/drawing/2014/main" id="{3A45F17A-6E70-4DF2-BE80-F87238C0D4DF}"/>
                </a:ext>
              </a:extLst>
            </p:cNvPr>
            <p:cNvSpPr/>
            <p:nvPr/>
          </p:nvSpPr>
          <p:spPr>
            <a:xfrm>
              <a:off x="1288193" y="2657942"/>
              <a:ext cx="9559194" cy="2789957"/>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100" name="矩形 99">
              <a:extLst>
                <a:ext uri="{FF2B5EF4-FFF2-40B4-BE49-F238E27FC236}">
                  <a16:creationId xmlns:a16="http://schemas.microsoft.com/office/drawing/2014/main" id="{EC16CDCB-9FF6-45D6-A7D5-560CECDDE04B}"/>
                </a:ext>
              </a:extLst>
            </p:cNvPr>
            <p:cNvSpPr/>
            <p:nvPr/>
          </p:nvSpPr>
          <p:spPr>
            <a:xfrm>
              <a:off x="1538666" y="2857257"/>
              <a:ext cx="9315450" cy="2308324"/>
            </a:xfrm>
            <a:prstGeom prst="rect">
              <a:avLst/>
            </a:prstGeom>
          </p:spPr>
          <p:txBody>
            <a:bodyPr wrap="square">
              <a:spAutoFit/>
            </a:bodyPr>
            <a:lstStyle/>
            <a:p>
              <a:pPr marL="342900" indent="-342900">
                <a:lnSpc>
                  <a:spcPct val="150000"/>
                </a:lnSpc>
                <a:buClr>
                  <a:schemeClr val="tx1">
                    <a:lumMod val="65000"/>
                    <a:lumOff val="35000"/>
                  </a:schemeClr>
                </a:buClr>
                <a:buFont typeface="Wingdings" panose="05000000000000000000" pitchFamily="2" charset="2"/>
                <a:buChar char="n"/>
                <a:tabLst>
                  <a:tab pos="911203" algn="l"/>
                  <a:tab pos="1825580" algn="l"/>
                  <a:tab pos="2739957" algn="l"/>
                  <a:tab pos="3654334" algn="l"/>
                  <a:tab pos="4568711" algn="l"/>
                  <a:tab pos="5483088" algn="l"/>
                  <a:tab pos="6397465" algn="l"/>
                  <a:tab pos="7311843" algn="l"/>
                  <a:tab pos="8226220" algn="l"/>
                  <a:tab pos="9140597" algn="l"/>
                  <a:tab pos="10054974" algn="l"/>
                </a:tabLst>
              </a:pPr>
              <a:r>
                <a:rPr lang="en-US" altLang="zh-CN" sz="2400" b="1" dirty="0">
                  <a:solidFill>
                    <a:schemeClr val="tx1">
                      <a:lumMod val="85000"/>
                      <a:lumOff val="15000"/>
                    </a:schemeClr>
                  </a:solidFill>
                  <a:cs typeface="+mn-ea"/>
                  <a:sym typeface="+mn-lt"/>
                </a:rPr>
                <a:t>3.</a:t>
              </a:r>
              <a:r>
                <a:rPr lang="zh-CN" altLang="en-US" sz="2400" b="1" dirty="0">
                  <a:solidFill>
                    <a:schemeClr val="tx1">
                      <a:lumMod val="85000"/>
                      <a:lumOff val="15000"/>
                    </a:schemeClr>
                  </a:solidFill>
                  <a:cs typeface="+mn-ea"/>
                  <a:sym typeface="+mn-lt"/>
                </a:rPr>
                <a:t>指示性安全技术措施</a:t>
              </a:r>
            </a:p>
            <a:p>
              <a:pPr>
                <a:lnSpc>
                  <a:spcPct val="150000"/>
                </a:lnSpc>
                <a:buClr>
                  <a:schemeClr val="tx1">
                    <a:lumMod val="65000"/>
                    <a:lumOff val="35000"/>
                  </a:schemeClr>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tx1">
                      <a:lumMod val="85000"/>
                      <a:lumOff val="15000"/>
                    </a:schemeClr>
                  </a:solidFill>
                  <a:cs typeface="+mn-ea"/>
                  <a:sym typeface="+mn-lt"/>
                </a:rPr>
                <a:t>     如：报警装置、警示标志等。</a:t>
              </a:r>
            </a:p>
            <a:p>
              <a:pPr marL="342900" indent="-342900">
                <a:lnSpc>
                  <a:spcPct val="150000"/>
                </a:lnSpc>
                <a:buClr>
                  <a:schemeClr val="tx1">
                    <a:lumMod val="65000"/>
                    <a:lumOff val="35000"/>
                  </a:schemeClr>
                </a:buClr>
                <a:buFont typeface="Wingdings" panose="05000000000000000000" pitchFamily="2" charset="2"/>
                <a:buChar char="n"/>
                <a:tabLst>
                  <a:tab pos="911203" algn="l"/>
                  <a:tab pos="1825580" algn="l"/>
                  <a:tab pos="2739957" algn="l"/>
                  <a:tab pos="3654334" algn="l"/>
                  <a:tab pos="4568711" algn="l"/>
                  <a:tab pos="5483088" algn="l"/>
                  <a:tab pos="6397465" algn="l"/>
                  <a:tab pos="7311843" algn="l"/>
                  <a:tab pos="8226220" algn="l"/>
                  <a:tab pos="9140597" algn="l"/>
                  <a:tab pos="10054974" algn="l"/>
                </a:tabLst>
              </a:pPr>
              <a:r>
                <a:rPr lang="en-US" altLang="zh-CN" sz="2400" b="1" dirty="0">
                  <a:solidFill>
                    <a:schemeClr val="tx1">
                      <a:lumMod val="85000"/>
                      <a:lumOff val="15000"/>
                    </a:schemeClr>
                  </a:solidFill>
                  <a:cs typeface="+mn-ea"/>
                  <a:sym typeface="+mn-lt"/>
                </a:rPr>
                <a:t>4.</a:t>
              </a:r>
              <a:r>
                <a:rPr lang="zh-CN" altLang="en-US" sz="2400" b="1" dirty="0">
                  <a:solidFill>
                    <a:schemeClr val="tx1">
                      <a:lumMod val="85000"/>
                      <a:lumOff val="15000"/>
                    </a:schemeClr>
                  </a:solidFill>
                  <a:cs typeface="+mn-ea"/>
                  <a:sym typeface="+mn-lt"/>
                </a:rPr>
                <a:t>其它辅助安全技术措施</a:t>
              </a:r>
            </a:p>
            <a:p>
              <a:pPr>
                <a:lnSpc>
                  <a:spcPct val="150000"/>
                </a:lnSpc>
                <a:buClr>
                  <a:schemeClr val="tx1">
                    <a:lumMod val="65000"/>
                    <a:lumOff val="35000"/>
                  </a:schemeClr>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tx1">
                      <a:lumMod val="85000"/>
                      <a:lumOff val="15000"/>
                    </a:schemeClr>
                  </a:solidFill>
                  <a:cs typeface="+mn-ea"/>
                  <a:sym typeface="+mn-lt"/>
                </a:rPr>
                <a:t>     采用安全操作规程、安全教育、培训、个人防护等。</a:t>
              </a:r>
            </a:p>
          </p:txBody>
        </p:sp>
      </p:grpSp>
      <p:grpSp>
        <p:nvGrpSpPr>
          <p:cNvPr id="17" name="组合 16">
            <a:extLst>
              <a:ext uri="{FF2B5EF4-FFF2-40B4-BE49-F238E27FC236}">
                <a16:creationId xmlns:a16="http://schemas.microsoft.com/office/drawing/2014/main" id="{2EE0C49A-1779-4879-A4A0-8420229091E3}"/>
              </a:ext>
            </a:extLst>
          </p:cNvPr>
          <p:cNvGrpSpPr/>
          <p:nvPr/>
        </p:nvGrpSpPr>
        <p:grpSpPr>
          <a:xfrm>
            <a:off x="-134560" y="143741"/>
            <a:ext cx="3869278" cy="879734"/>
            <a:chOff x="-125456" y="522490"/>
            <a:chExt cx="3869278" cy="879734"/>
          </a:xfrm>
        </p:grpSpPr>
        <p:grpSp>
          <p:nvGrpSpPr>
            <p:cNvPr id="18" name="组合 17"/>
            <p:cNvGrpSpPr/>
            <p:nvPr/>
          </p:nvGrpSpPr>
          <p:grpSpPr>
            <a:xfrm>
              <a:off x="0" y="660355"/>
              <a:ext cx="3743822" cy="592923"/>
              <a:chOff x="0" y="660355"/>
              <a:chExt cx="3743822" cy="592923"/>
            </a:xfrm>
          </p:grpSpPr>
          <p:sp>
            <p:nvSpPr>
              <p:cNvPr id="22" name="圆角矩形 2"/>
              <p:cNvSpPr/>
              <p:nvPr/>
            </p:nvSpPr>
            <p:spPr>
              <a:xfrm>
                <a:off x="0" y="660355"/>
                <a:ext cx="3743822"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3" name="矩形 22"/>
              <p:cNvSpPr/>
              <p:nvPr/>
            </p:nvSpPr>
            <p:spPr>
              <a:xfrm>
                <a:off x="644387" y="712279"/>
                <a:ext cx="2954655"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预防事故的对策措施</a:t>
                </a:r>
              </a:p>
            </p:txBody>
          </p:sp>
        </p:grpSp>
        <p:pic>
          <p:nvPicPr>
            <p:cNvPr id="21" name="图片 20">
              <a:extLst>
                <a:ext uri="{FF2B5EF4-FFF2-40B4-BE49-F238E27FC236}">
                  <a16:creationId xmlns:a16="http://schemas.microsoft.com/office/drawing/2014/main" id="{792866A7-87AC-4C52-A7B5-BA71E1BA863A}"/>
                </a:ext>
              </a:extLst>
            </p:cNvPr>
            <p:cNvPicPr>
              <a:picLocks noChangeAspect="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522490"/>
              <a:ext cx="879734" cy="879734"/>
            </a:xfrm>
            <a:prstGeom prst="rect">
              <a:avLst/>
            </a:prstGeom>
          </p:spPr>
        </p:pic>
      </p:grpSp>
    </p:spTree>
    <p:extLst>
      <p:ext uri="{BB962C8B-B14F-4D97-AF65-F5344CB8AC3E}">
        <p14:creationId xmlns:p14="http://schemas.microsoft.com/office/powerpoint/2010/main" val="1174464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500" fill="hold"/>
                                        <p:tgtEl>
                                          <p:spTgt spid="45"/>
                                        </p:tgtEl>
                                        <p:attrNameLst>
                                          <p:attrName>ppt_x</p:attrName>
                                        </p:attrNameLst>
                                      </p:cBhvr>
                                      <p:tavLst>
                                        <p:tav tm="0">
                                          <p:val>
                                            <p:strVal val="0-#ppt_w/2"/>
                                          </p:val>
                                        </p:tav>
                                        <p:tav tm="100000">
                                          <p:val>
                                            <p:strVal val="#ppt_x"/>
                                          </p:val>
                                        </p:tav>
                                      </p:tavLst>
                                    </p:anim>
                                    <p:anim calcmode="lin" valueType="num">
                                      <p:cBhvr additive="base">
                                        <p:cTn id="13" dur="500" fill="hold"/>
                                        <p:tgtEl>
                                          <p:spTgt spid="45"/>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86"/>
                                        </p:tgtEl>
                                        <p:attrNameLst>
                                          <p:attrName>style.visibility</p:attrName>
                                        </p:attrNameLst>
                                      </p:cBhvr>
                                      <p:to>
                                        <p:strVal val="visible"/>
                                      </p:to>
                                    </p:set>
                                    <p:anim calcmode="lin" valueType="num">
                                      <p:cBhvr additive="base">
                                        <p:cTn id="16" dur="500" fill="hold"/>
                                        <p:tgtEl>
                                          <p:spTgt spid="86"/>
                                        </p:tgtEl>
                                        <p:attrNameLst>
                                          <p:attrName>ppt_x</p:attrName>
                                        </p:attrNameLst>
                                      </p:cBhvr>
                                      <p:tavLst>
                                        <p:tav tm="0">
                                          <p:val>
                                            <p:strVal val="1+#ppt_w/2"/>
                                          </p:val>
                                        </p:tav>
                                        <p:tav tm="100000">
                                          <p:val>
                                            <p:strVal val="#ppt_x"/>
                                          </p:val>
                                        </p:tav>
                                      </p:tavLst>
                                    </p:anim>
                                    <p:anim calcmode="lin" valueType="num">
                                      <p:cBhvr additive="base">
                                        <p:cTn id="17" dur="500" fill="hold"/>
                                        <p:tgtEl>
                                          <p:spTgt spid="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a:extLst>
              <a:ext uri="{FF2B5EF4-FFF2-40B4-BE49-F238E27FC236}">
                <a16:creationId xmlns:a16="http://schemas.microsoft.com/office/drawing/2014/main" id="{BE438B1A-AAA6-4628-9D82-D6625D9CEC70}"/>
              </a:ext>
            </a:extLst>
          </p:cNvPr>
          <p:cNvGrpSpPr/>
          <p:nvPr/>
        </p:nvGrpSpPr>
        <p:grpSpPr>
          <a:xfrm>
            <a:off x="341451" y="1449848"/>
            <a:ext cx="5292752" cy="1036638"/>
            <a:chOff x="1804988" y="1620839"/>
            <a:chExt cx="5292752" cy="1036638"/>
          </a:xfrm>
          <a:effectLst>
            <a:outerShdw blurRad="50800" dist="38100" dir="2700000" algn="tl" rotWithShape="0">
              <a:prstClr val="black">
                <a:alpha val="40000"/>
              </a:prstClr>
            </a:outerShdw>
          </a:effectLst>
        </p:grpSpPr>
        <p:grpSp>
          <p:nvGrpSpPr>
            <p:cNvPr id="46" name="Group 4">
              <a:extLst>
                <a:ext uri="{FF2B5EF4-FFF2-40B4-BE49-F238E27FC236}">
                  <a16:creationId xmlns:a16="http://schemas.microsoft.com/office/drawing/2014/main" id="{255CBDE4-ADC9-4D14-9E31-1D48F10C64C3}"/>
                </a:ext>
              </a:extLst>
            </p:cNvPr>
            <p:cNvGrpSpPr>
              <a:grpSpLocks noChangeAspect="1"/>
            </p:cNvGrpSpPr>
            <p:nvPr/>
          </p:nvGrpSpPr>
          <p:grpSpPr bwMode="auto">
            <a:xfrm>
              <a:off x="1804988" y="1620839"/>
              <a:ext cx="5292752" cy="1036638"/>
              <a:chOff x="1137" y="1021"/>
              <a:chExt cx="3334" cy="653"/>
            </a:xfrm>
          </p:grpSpPr>
          <p:sp>
            <p:nvSpPr>
              <p:cNvPr id="48" name="AutoShape 3">
                <a:extLst>
                  <a:ext uri="{FF2B5EF4-FFF2-40B4-BE49-F238E27FC236}">
                    <a16:creationId xmlns:a16="http://schemas.microsoft.com/office/drawing/2014/main" id="{F24438A3-1D9E-467F-AC6F-5DE3AB61B939}"/>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Freeform 20">
                <a:extLst>
                  <a:ext uri="{FF2B5EF4-FFF2-40B4-BE49-F238E27FC236}">
                    <a16:creationId xmlns:a16="http://schemas.microsoft.com/office/drawing/2014/main" id="{64A13613-EAA9-4F78-803E-2EEABB10B13F}"/>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 name="Rectangle 21">
                <a:extLst>
                  <a:ext uri="{FF2B5EF4-FFF2-40B4-BE49-F238E27FC236}">
                    <a16:creationId xmlns:a16="http://schemas.microsoft.com/office/drawing/2014/main" id="{BEC57394-39A2-4C9E-9E7F-DE360437FBD5}"/>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 name="Freeform 23">
                <a:extLst>
                  <a:ext uri="{FF2B5EF4-FFF2-40B4-BE49-F238E27FC236}">
                    <a16:creationId xmlns:a16="http://schemas.microsoft.com/office/drawing/2014/main" id="{A629F684-A48A-4AD9-BEC6-653DB6E20B02}"/>
                  </a:ext>
                </a:extLst>
              </p:cNvPr>
              <p:cNvSpPr>
                <a:spLocks/>
              </p:cNvSpPr>
              <p:nvPr/>
            </p:nvSpPr>
            <p:spPr bwMode="auto">
              <a:xfrm flipV="1">
                <a:off x="1160" y="1475"/>
                <a:ext cx="3311"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7" name="矩形 46">
              <a:extLst>
                <a:ext uri="{FF2B5EF4-FFF2-40B4-BE49-F238E27FC236}">
                  <a16:creationId xmlns:a16="http://schemas.microsoft.com/office/drawing/2014/main" id="{556F125C-0FED-4F87-B454-9F2CD19440C0}"/>
                </a:ext>
              </a:extLst>
            </p:cNvPr>
            <p:cNvSpPr/>
            <p:nvPr/>
          </p:nvSpPr>
          <p:spPr>
            <a:xfrm>
              <a:off x="2048935" y="1844360"/>
              <a:ext cx="4801314"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根据安全技术措施等级顺序的要求</a:t>
              </a:r>
            </a:p>
          </p:txBody>
        </p:sp>
      </p:grpSp>
      <p:grpSp>
        <p:nvGrpSpPr>
          <p:cNvPr id="34" name="组合 33">
            <a:extLst>
              <a:ext uri="{FF2B5EF4-FFF2-40B4-BE49-F238E27FC236}">
                <a16:creationId xmlns:a16="http://schemas.microsoft.com/office/drawing/2014/main" id="{FE6862F3-BD24-4D40-988A-F5BD5A8DC457}"/>
              </a:ext>
            </a:extLst>
          </p:cNvPr>
          <p:cNvGrpSpPr/>
          <p:nvPr/>
        </p:nvGrpSpPr>
        <p:grpSpPr>
          <a:xfrm>
            <a:off x="1262264" y="2476573"/>
            <a:ext cx="9801012" cy="3669147"/>
            <a:chOff x="4019549" y="2095499"/>
            <a:chExt cx="9801012" cy="4195846"/>
          </a:xfrm>
        </p:grpSpPr>
        <p:sp>
          <p:nvSpPr>
            <p:cNvPr id="35" name="矩形: 圆角 4">
              <a:extLst>
                <a:ext uri="{FF2B5EF4-FFF2-40B4-BE49-F238E27FC236}">
                  <a16:creationId xmlns:a16="http://schemas.microsoft.com/office/drawing/2014/main" id="{C55492D4-75BA-420D-A187-1BDB049265F4}"/>
                </a:ext>
              </a:extLst>
            </p:cNvPr>
            <p:cNvSpPr/>
            <p:nvPr/>
          </p:nvSpPr>
          <p:spPr>
            <a:xfrm>
              <a:off x="4019549" y="2095499"/>
              <a:ext cx="9801012" cy="4195846"/>
            </a:xfrm>
            <a:prstGeom prst="roundRect">
              <a:avLst>
                <a:gd name="adj" fmla="val 4052"/>
              </a:avLst>
            </a:prstGeom>
            <a:solidFill>
              <a:schemeClr val="bg1">
                <a:lumMod val="95000"/>
              </a:schemeClr>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圆角 125">
              <a:extLst>
                <a:ext uri="{FF2B5EF4-FFF2-40B4-BE49-F238E27FC236}">
                  <a16:creationId xmlns:a16="http://schemas.microsoft.com/office/drawing/2014/main" id="{7E2A68AA-FB60-4425-83DE-51D94F6424E8}"/>
                </a:ext>
              </a:extLst>
            </p:cNvPr>
            <p:cNvSpPr/>
            <p:nvPr/>
          </p:nvSpPr>
          <p:spPr>
            <a:xfrm>
              <a:off x="4142471" y="2220866"/>
              <a:ext cx="9533711" cy="3960613"/>
            </a:xfrm>
            <a:prstGeom prst="roundRect">
              <a:avLst>
                <a:gd name="adj" fmla="val 4052"/>
              </a:avLst>
            </a:prstGeom>
            <a:solidFill>
              <a:srgbClr val="3289A4"/>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Rectangle 2">
              <a:extLst>
                <a:ext uri="{FF2B5EF4-FFF2-40B4-BE49-F238E27FC236}">
                  <a16:creationId xmlns:a16="http://schemas.microsoft.com/office/drawing/2014/main" id="{F2C4C9FB-94E2-49F6-9B7D-071B7AF1411A}"/>
                </a:ext>
              </a:extLst>
            </p:cNvPr>
            <p:cNvSpPr txBox="1">
              <a:spLocks noChangeArrowheads="1"/>
            </p:cNvSpPr>
            <p:nvPr/>
          </p:nvSpPr>
          <p:spPr bwMode="auto">
            <a:xfrm>
              <a:off x="4438673" y="2480856"/>
              <a:ext cx="9125425" cy="527936"/>
            </a:xfrm>
            <a:prstGeom prst="rect">
              <a:avLst/>
            </a:prstGeom>
            <a:noFill/>
            <a:ln w="9525">
              <a:noFill/>
              <a:miter lim="800000"/>
              <a:headEnd/>
              <a:tailEnd/>
            </a:ln>
          </p:spPr>
          <p:txBody>
            <a:bodyPr wrap="square">
              <a:spAutoFit/>
            </a:bodyPr>
            <a:lstStyle/>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制定安全对策措施应遵循的具体原则</a:t>
              </a:r>
            </a:p>
          </p:txBody>
        </p:sp>
        <p:sp>
          <p:nvSpPr>
            <p:cNvPr id="39" name="Rectangle 2">
              <a:extLst>
                <a:ext uri="{FF2B5EF4-FFF2-40B4-BE49-F238E27FC236}">
                  <a16:creationId xmlns:a16="http://schemas.microsoft.com/office/drawing/2014/main" id="{0BD9ED57-D5E9-4229-96BF-23E1ADAB7ED9}"/>
                </a:ext>
              </a:extLst>
            </p:cNvPr>
            <p:cNvSpPr txBox="1">
              <a:spLocks noChangeArrowheads="1"/>
            </p:cNvSpPr>
            <p:nvPr/>
          </p:nvSpPr>
          <p:spPr bwMode="auto">
            <a:xfrm>
              <a:off x="4438673" y="3271068"/>
              <a:ext cx="9125425" cy="527936"/>
            </a:xfrm>
            <a:prstGeom prst="rect">
              <a:avLst/>
            </a:prstGeom>
            <a:noFill/>
            <a:ln w="9525">
              <a:noFill/>
              <a:miter lim="800000"/>
              <a:headEnd/>
              <a:tailEnd/>
            </a:ln>
          </p:spPr>
          <p:txBody>
            <a:bodyPr wrap="square">
              <a:spAutoFit/>
            </a:bodyPr>
            <a:lstStyle/>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首先找出危险性   对待危险性</a:t>
              </a:r>
            </a:p>
          </p:txBody>
        </p:sp>
        <p:sp>
          <p:nvSpPr>
            <p:cNvPr id="40" name="Rectangle 2">
              <a:extLst>
                <a:ext uri="{FF2B5EF4-FFF2-40B4-BE49-F238E27FC236}">
                  <a16:creationId xmlns:a16="http://schemas.microsoft.com/office/drawing/2014/main" id="{3FE17D5C-5888-462B-90DB-DB18EC19E192}"/>
                </a:ext>
              </a:extLst>
            </p:cNvPr>
            <p:cNvSpPr txBox="1">
              <a:spLocks noChangeArrowheads="1"/>
            </p:cNvSpPr>
            <p:nvPr/>
          </p:nvSpPr>
          <p:spPr bwMode="auto">
            <a:xfrm>
              <a:off x="4438674" y="3751132"/>
              <a:ext cx="9125425" cy="527936"/>
            </a:xfrm>
            <a:prstGeom prst="rect">
              <a:avLst/>
            </a:prstGeom>
            <a:noFill/>
            <a:ln w="9525">
              <a:noFill/>
              <a:miter lim="800000"/>
              <a:headEnd/>
              <a:tailEnd/>
            </a:ln>
          </p:spPr>
          <p:txBody>
            <a:bodyPr wrap="square">
              <a:spAutoFit/>
            </a:bodyPr>
            <a:lstStyle/>
            <a:p>
              <a:pPr marL="475060" indent="-475060" algn="just">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①</a:t>
              </a:r>
              <a:r>
                <a:rPr lang="zh-CN" altLang="en-US" sz="2400" dirty="0">
                  <a:solidFill>
                    <a:srgbClr val="FFFF00"/>
                  </a:solidFill>
                  <a:effectLst>
                    <a:outerShdw blurRad="38100" dist="38100" dir="2700000" algn="tl">
                      <a:srgbClr val="000000">
                        <a:alpha val="43137"/>
                      </a:srgbClr>
                    </a:outerShdw>
                  </a:effectLst>
                  <a:cs typeface="+mn-ea"/>
                  <a:sym typeface="+mn-lt"/>
                </a:rPr>
                <a:t>消</a:t>
              </a:r>
              <a:r>
                <a:rPr lang="zh-CN" altLang="en-US" sz="2400" dirty="0">
                  <a:solidFill>
                    <a:schemeClr val="bg1"/>
                  </a:solidFill>
                  <a:effectLst>
                    <a:outerShdw blurRad="38100" dist="38100" dir="2700000" algn="tl">
                      <a:srgbClr val="000000">
                        <a:alpha val="43137"/>
                      </a:srgbClr>
                    </a:outerShdw>
                  </a:effectLst>
                  <a:cs typeface="+mn-ea"/>
                  <a:sym typeface="+mn-lt"/>
                </a:rPr>
                <a:t>除 ▶ ②预</a:t>
              </a:r>
              <a:r>
                <a:rPr lang="zh-CN" altLang="en-US" sz="2400" dirty="0">
                  <a:solidFill>
                    <a:srgbClr val="FFFF00"/>
                  </a:solidFill>
                  <a:effectLst>
                    <a:outerShdw blurRad="38100" dist="38100" dir="2700000" algn="tl">
                      <a:srgbClr val="000000">
                        <a:alpha val="43137"/>
                      </a:srgbClr>
                    </a:outerShdw>
                  </a:effectLst>
                  <a:cs typeface="+mn-ea"/>
                  <a:sym typeface="+mn-lt"/>
                </a:rPr>
                <a:t>防</a:t>
              </a:r>
              <a:r>
                <a:rPr lang="zh-CN" altLang="en-US" sz="2400" dirty="0">
                  <a:solidFill>
                    <a:schemeClr val="bg1"/>
                  </a:solidFill>
                  <a:effectLst>
                    <a:outerShdw blurRad="38100" dist="38100" dir="2700000" algn="tl">
                      <a:srgbClr val="000000">
                        <a:alpha val="43137"/>
                      </a:srgbClr>
                    </a:outerShdw>
                  </a:effectLst>
                  <a:cs typeface="+mn-ea"/>
                  <a:sym typeface="+mn-lt"/>
                </a:rPr>
                <a:t> ▶ ③</a:t>
              </a:r>
              <a:r>
                <a:rPr lang="zh-CN" altLang="en-US" sz="2400" dirty="0">
                  <a:solidFill>
                    <a:srgbClr val="FFFF00"/>
                  </a:solidFill>
                  <a:effectLst>
                    <a:outerShdw blurRad="38100" dist="38100" dir="2700000" algn="tl">
                      <a:srgbClr val="000000">
                        <a:alpha val="43137"/>
                      </a:srgbClr>
                    </a:outerShdw>
                  </a:effectLst>
                  <a:cs typeface="+mn-ea"/>
                  <a:sym typeface="+mn-lt"/>
                </a:rPr>
                <a:t>减</a:t>
              </a:r>
              <a:r>
                <a:rPr lang="zh-CN" altLang="en-US" sz="2400" dirty="0">
                  <a:solidFill>
                    <a:schemeClr val="bg1"/>
                  </a:solidFill>
                  <a:effectLst>
                    <a:outerShdw blurRad="38100" dist="38100" dir="2700000" algn="tl">
                      <a:srgbClr val="000000">
                        <a:alpha val="43137"/>
                      </a:srgbClr>
                    </a:outerShdw>
                  </a:effectLst>
                  <a:cs typeface="+mn-ea"/>
                  <a:sym typeface="+mn-lt"/>
                </a:rPr>
                <a:t>弱 ▶ ④隔</a:t>
              </a:r>
              <a:r>
                <a:rPr lang="zh-CN" altLang="en-US" sz="2400" dirty="0">
                  <a:solidFill>
                    <a:srgbClr val="FFFF00"/>
                  </a:solidFill>
                  <a:effectLst>
                    <a:outerShdw blurRad="38100" dist="38100" dir="2700000" algn="tl">
                      <a:srgbClr val="000000">
                        <a:alpha val="43137"/>
                      </a:srgbClr>
                    </a:outerShdw>
                  </a:effectLst>
                  <a:cs typeface="+mn-ea"/>
                  <a:sym typeface="+mn-lt"/>
                </a:rPr>
                <a:t>离</a:t>
              </a:r>
              <a:r>
                <a:rPr lang="zh-CN" altLang="en-US" sz="2400" dirty="0">
                  <a:solidFill>
                    <a:schemeClr val="bg1"/>
                  </a:solidFill>
                  <a:effectLst>
                    <a:outerShdw blurRad="38100" dist="38100" dir="2700000" algn="tl">
                      <a:srgbClr val="000000">
                        <a:alpha val="43137"/>
                      </a:srgbClr>
                    </a:outerShdw>
                  </a:effectLst>
                  <a:cs typeface="+mn-ea"/>
                  <a:sym typeface="+mn-lt"/>
                </a:rPr>
                <a:t> ▶⑤连</a:t>
              </a:r>
              <a:r>
                <a:rPr lang="zh-CN" altLang="en-US" sz="2400" dirty="0">
                  <a:solidFill>
                    <a:srgbClr val="FFFF00"/>
                  </a:solidFill>
                  <a:effectLst>
                    <a:outerShdw blurRad="38100" dist="38100" dir="2700000" algn="tl">
                      <a:srgbClr val="000000">
                        <a:alpha val="43137"/>
                      </a:srgbClr>
                    </a:outerShdw>
                  </a:effectLst>
                  <a:cs typeface="+mn-ea"/>
                  <a:sym typeface="+mn-lt"/>
                </a:rPr>
                <a:t>锁 </a:t>
              </a:r>
              <a:r>
                <a:rPr lang="zh-CN" altLang="en-US" sz="2400" dirty="0">
                  <a:solidFill>
                    <a:schemeClr val="bg1"/>
                  </a:solidFill>
                  <a:effectLst>
                    <a:outerShdw blurRad="38100" dist="38100" dir="2700000" algn="tl">
                      <a:srgbClr val="000000">
                        <a:alpha val="43137"/>
                      </a:srgbClr>
                    </a:outerShdw>
                  </a:effectLst>
                  <a:cs typeface="+mn-ea"/>
                  <a:sym typeface="+mn-lt"/>
                </a:rPr>
                <a:t>▶  ⑥</a:t>
              </a:r>
              <a:r>
                <a:rPr lang="zh-CN" altLang="en-US" sz="2400" dirty="0">
                  <a:solidFill>
                    <a:srgbClr val="FFFF00"/>
                  </a:solidFill>
                  <a:effectLst>
                    <a:outerShdw blurRad="38100" dist="38100" dir="2700000" algn="tl">
                      <a:srgbClr val="000000">
                        <a:alpha val="43137"/>
                      </a:srgbClr>
                    </a:outerShdw>
                  </a:effectLst>
                  <a:cs typeface="+mn-ea"/>
                  <a:sym typeface="+mn-lt"/>
                </a:rPr>
                <a:t>警</a:t>
              </a:r>
              <a:r>
                <a:rPr lang="zh-CN" altLang="en-US" sz="2400" dirty="0">
                  <a:solidFill>
                    <a:schemeClr val="bg1"/>
                  </a:solidFill>
                  <a:effectLst>
                    <a:outerShdw blurRad="38100" dist="38100" dir="2700000" algn="tl">
                      <a:srgbClr val="000000">
                        <a:alpha val="43137"/>
                      </a:srgbClr>
                    </a:outerShdw>
                  </a:effectLst>
                  <a:cs typeface="+mn-ea"/>
                  <a:sym typeface="+mn-lt"/>
                </a:rPr>
                <a:t>告▶</a:t>
              </a:r>
            </a:p>
          </p:txBody>
        </p:sp>
        <p:sp>
          <p:nvSpPr>
            <p:cNvPr id="41" name="Rectangle 2">
              <a:extLst>
                <a:ext uri="{FF2B5EF4-FFF2-40B4-BE49-F238E27FC236}">
                  <a16:creationId xmlns:a16="http://schemas.microsoft.com/office/drawing/2014/main" id="{0AEA2529-4DAE-4D79-B88F-B48C5F902E53}"/>
                </a:ext>
              </a:extLst>
            </p:cNvPr>
            <p:cNvSpPr txBox="1">
              <a:spLocks noChangeArrowheads="1"/>
            </p:cNvSpPr>
            <p:nvPr/>
          </p:nvSpPr>
          <p:spPr bwMode="auto">
            <a:xfrm>
              <a:off x="4494513" y="4684280"/>
              <a:ext cx="9304591" cy="1034754"/>
            </a:xfrm>
            <a:prstGeom prst="rect">
              <a:avLst/>
            </a:prstGeom>
            <a:noFill/>
            <a:ln w="9525">
              <a:noFill/>
              <a:miter lim="800000"/>
              <a:headEnd/>
              <a:tailEnd/>
            </a:ln>
          </p:spPr>
          <p:txBody>
            <a:bodyPr wrap="square">
              <a:spAutoFit/>
            </a:bodyPr>
            <a:lstStyle/>
            <a:p>
              <a:pPr marL="475060" indent="-475060">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对于任何危险首选是消除；当危险无法消除时可采取预防；连预防</a:t>
              </a:r>
              <a:endParaRPr lang="en-US" altLang="zh-CN" sz="2400" dirty="0">
                <a:solidFill>
                  <a:schemeClr val="bg1"/>
                </a:solidFill>
                <a:effectLst>
                  <a:outerShdw blurRad="38100" dist="38100" dir="2700000" algn="tl">
                    <a:srgbClr val="000000">
                      <a:alpha val="43137"/>
                    </a:srgbClr>
                  </a:outerShdw>
                </a:effectLst>
                <a:cs typeface="+mn-ea"/>
                <a:sym typeface="+mn-lt"/>
              </a:endParaRPr>
            </a:p>
            <a:p>
              <a:pPr marL="475060" indent="-475060">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也无法办到，就应想办法减弱危险产生的后果</a:t>
              </a:r>
              <a:r>
                <a:rPr lang="en-US" altLang="zh-CN" sz="2400" dirty="0">
                  <a:solidFill>
                    <a:schemeClr val="bg1"/>
                  </a:solidFill>
                  <a:effectLst>
                    <a:outerShdw blurRad="38100" dist="38100" dir="2700000" algn="tl">
                      <a:srgbClr val="000000">
                        <a:alpha val="43137"/>
                      </a:srgbClr>
                    </a:outerShdw>
                  </a:effectLst>
                  <a:cs typeface="+mn-ea"/>
                  <a:sym typeface="+mn-lt"/>
                </a:rPr>
                <a:t>……</a:t>
              </a:r>
            </a:p>
          </p:txBody>
        </p:sp>
      </p:grpSp>
      <p:grpSp>
        <p:nvGrpSpPr>
          <p:cNvPr id="21" name="组合 20">
            <a:extLst>
              <a:ext uri="{FF2B5EF4-FFF2-40B4-BE49-F238E27FC236}">
                <a16:creationId xmlns:a16="http://schemas.microsoft.com/office/drawing/2014/main" id="{2EE0C49A-1779-4879-A4A0-8420229091E3}"/>
              </a:ext>
            </a:extLst>
          </p:cNvPr>
          <p:cNvGrpSpPr/>
          <p:nvPr/>
        </p:nvGrpSpPr>
        <p:grpSpPr>
          <a:xfrm>
            <a:off x="-134560" y="143741"/>
            <a:ext cx="3869278" cy="879734"/>
            <a:chOff x="-125456" y="522490"/>
            <a:chExt cx="3869278" cy="879734"/>
          </a:xfrm>
        </p:grpSpPr>
        <p:grpSp>
          <p:nvGrpSpPr>
            <p:cNvPr id="22" name="组合 21"/>
            <p:cNvGrpSpPr/>
            <p:nvPr/>
          </p:nvGrpSpPr>
          <p:grpSpPr>
            <a:xfrm>
              <a:off x="0" y="660355"/>
              <a:ext cx="3743822" cy="592923"/>
              <a:chOff x="0" y="660355"/>
              <a:chExt cx="3743822" cy="592923"/>
            </a:xfrm>
          </p:grpSpPr>
          <p:sp>
            <p:nvSpPr>
              <p:cNvPr id="24" name="圆角矩形 2"/>
              <p:cNvSpPr/>
              <p:nvPr/>
            </p:nvSpPr>
            <p:spPr>
              <a:xfrm>
                <a:off x="0" y="660355"/>
                <a:ext cx="3743822"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5" name="矩形 24"/>
              <p:cNvSpPr/>
              <p:nvPr/>
            </p:nvSpPr>
            <p:spPr>
              <a:xfrm>
                <a:off x="644387" y="712279"/>
                <a:ext cx="2954655"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预防事故的对策措施</a:t>
                </a:r>
              </a:p>
            </p:txBody>
          </p:sp>
        </p:grpSp>
        <p:pic>
          <p:nvPicPr>
            <p:cNvPr id="23" name="图片 22">
              <a:extLst>
                <a:ext uri="{FF2B5EF4-FFF2-40B4-BE49-F238E27FC236}">
                  <a16:creationId xmlns:a16="http://schemas.microsoft.com/office/drawing/2014/main" id="{792866A7-87AC-4C52-A7B5-BA71E1BA863A}"/>
                </a:ext>
              </a:extLst>
            </p:cNvPr>
            <p:cNvPicPr>
              <a:picLocks noChangeAspect="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522490"/>
              <a:ext cx="879734" cy="879734"/>
            </a:xfrm>
            <a:prstGeom prst="rect">
              <a:avLst/>
            </a:prstGeom>
          </p:spPr>
        </p:pic>
      </p:gr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3390840" y="3397320"/>
              <a:ext cx="3327840" cy="571680"/>
            </p14:xfrm>
          </p:contentPart>
        </mc:Choice>
        <mc:Fallback xmlns="">
          <p:pic>
            <p:nvPicPr>
              <p:cNvPr id="2" name="墨迹 1"/>
              <p:cNvPicPr/>
              <p:nvPr/>
            </p:nvPicPr>
            <p:blipFill>
              <a:blip r:embed="rId4"/>
              <a:stretch>
                <a:fillRect/>
              </a:stretch>
            </p:blipFill>
            <p:spPr>
              <a:xfrm>
                <a:off x="3381480" y="3387960"/>
                <a:ext cx="3346560" cy="590400"/>
              </a:xfrm>
              <a:prstGeom prst="rect">
                <a:avLst/>
              </a:prstGeom>
            </p:spPr>
          </p:pic>
        </mc:Fallback>
      </mc:AlternateContent>
    </p:spTree>
    <p:extLst>
      <p:ext uri="{BB962C8B-B14F-4D97-AF65-F5344CB8AC3E}">
        <p14:creationId xmlns:p14="http://schemas.microsoft.com/office/powerpoint/2010/main" val="1364003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500" fill="hold"/>
                                        <p:tgtEl>
                                          <p:spTgt spid="45"/>
                                        </p:tgtEl>
                                        <p:attrNameLst>
                                          <p:attrName>ppt_x</p:attrName>
                                        </p:attrNameLst>
                                      </p:cBhvr>
                                      <p:tavLst>
                                        <p:tav tm="0">
                                          <p:val>
                                            <p:strVal val="0-#ppt_w/2"/>
                                          </p:val>
                                        </p:tav>
                                        <p:tav tm="100000">
                                          <p:val>
                                            <p:strVal val="#ppt_x"/>
                                          </p:val>
                                        </p:tav>
                                      </p:tavLst>
                                    </p:anim>
                                    <p:anim calcmode="lin" valueType="num">
                                      <p:cBhvr additive="base">
                                        <p:cTn id="13" dur="500" fill="hold"/>
                                        <p:tgtEl>
                                          <p:spTgt spid="4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0-#ppt_w/2"/>
                                          </p:val>
                                        </p:tav>
                                        <p:tav tm="100000">
                                          <p:val>
                                            <p:strVal val="#ppt_x"/>
                                          </p:val>
                                        </p:tav>
                                      </p:tavLst>
                                    </p:anim>
                                    <p:anim calcmode="lin" valueType="num">
                                      <p:cBhvr additive="base">
                                        <p:cTn id="18"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a:extLst>
              <a:ext uri="{FF2B5EF4-FFF2-40B4-BE49-F238E27FC236}">
                <a16:creationId xmlns:a16="http://schemas.microsoft.com/office/drawing/2014/main" id="{41A7A22E-DDBA-4957-9A19-EA53B677AFC7}"/>
              </a:ext>
            </a:extLst>
          </p:cNvPr>
          <p:cNvGrpSpPr/>
          <p:nvPr/>
        </p:nvGrpSpPr>
        <p:grpSpPr>
          <a:xfrm>
            <a:off x="810769" y="2433688"/>
            <a:ext cx="4100674" cy="2954577"/>
            <a:chOff x="1492088" y="2788312"/>
            <a:chExt cx="4100674" cy="2954577"/>
          </a:xfrm>
        </p:grpSpPr>
        <p:sp>
          <p:nvSpPr>
            <p:cNvPr id="42" name="等腰三角形 41">
              <a:extLst>
                <a:ext uri="{FF2B5EF4-FFF2-40B4-BE49-F238E27FC236}">
                  <a16:creationId xmlns:a16="http://schemas.microsoft.com/office/drawing/2014/main" id="{CEDC46EB-CA5C-457F-ADB3-46F11234BC27}"/>
                </a:ext>
              </a:extLst>
            </p:cNvPr>
            <p:cNvSpPr/>
            <p:nvPr/>
          </p:nvSpPr>
          <p:spPr bwMode="auto">
            <a:xfrm>
              <a:off x="2860210" y="2788312"/>
              <a:ext cx="1753574" cy="1511701"/>
            </a:xfrm>
            <a:prstGeom prst="triangle">
              <a:avLst/>
            </a:prstGeom>
            <a:solidFill>
              <a:srgbClr val="3DA4C3"/>
            </a:solidFill>
            <a:ln w="12700">
              <a:solidFill>
                <a:srgbClr val="FFC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43" name="TextBox 6">
              <a:extLst>
                <a:ext uri="{FF2B5EF4-FFF2-40B4-BE49-F238E27FC236}">
                  <a16:creationId xmlns:a16="http://schemas.microsoft.com/office/drawing/2014/main" id="{D292EC12-4C87-47DE-9911-BB4EC009D6FE}"/>
                </a:ext>
              </a:extLst>
            </p:cNvPr>
            <p:cNvSpPr txBox="1"/>
            <p:nvPr/>
          </p:nvSpPr>
          <p:spPr>
            <a:xfrm>
              <a:off x="3436203" y="3527933"/>
              <a:ext cx="768702" cy="400110"/>
            </a:xfrm>
            <a:prstGeom prst="rect">
              <a:avLst/>
            </a:prstGeom>
            <a:noFill/>
          </p:spPr>
          <p:txBody>
            <a:bodyPr wrap="square" rtlCol="0">
              <a:spAutoFit/>
            </a:bodyPr>
            <a:lstStyle/>
            <a:p>
              <a:r>
                <a:rPr lang="zh-CN" altLang="en-US" sz="2000" dirty="0">
                  <a:solidFill>
                    <a:schemeClr val="bg1"/>
                  </a:solidFill>
                  <a:effectLst>
                    <a:outerShdw blurRad="38100" dist="38100" dir="2700000" algn="tl">
                      <a:srgbClr val="000000">
                        <a:alpha val="43137"/>
                      </a:srgbClr>
                    </a:outerShdw>
                  </a:effectLst>
                  <a:cs typeface="+mn-ea"/>
                  <a:sym typeface="+mn-lt"/>
                </a:rPr>
                <a:t>消除</a:t>
              </a:r>
            </a:p>
          </p:txBody>
        </p:sp>
        <p:grpSp>
          <p:nvGrpSpPr>
            <p:cNvPr id="44" name="组合 43">
              <a:extLst>
                <a:ext uri="{FF2B5EF4-FFF2-40B4-BE49-F238E27FC236}">
                  <a16:creationId xmlns:a16="http://schemas.microsoft.com/office/drawing/2014/main" id="{463260D9-9B2D-4F54-A497-93CD36E293E7}"/>
                </a:ext>
              </a:extLst>
            </p:cNvPr>
            <p:cNvGrpSpPr/>
            <p:nvPr/>
          </p:nvGrpSpPr>
          <p:grpSpPr>
            <a:xfrm>
              <a:off x="1492088" y="4235819"/>
              <a:ext cx="4100674" cy="1507070"/>
              <a:chOff x="1540737" y="4242438"/>
              <a:chExt cx="4100674" cy="1507070"/>
            </a:xfrm>
          </p:grpSpPr>
          <p:grpSp>
            <p:nvGrpSpPr>
              <p:cNvPr id="69" name="组合 68">
                <a:extLst>
                  <a:ext uri="{FF2B5EF4-FFF2-40B4-BE49-F238E27FC236}">
                    <a16:creationId xmlns:a16="http://schemas.microsoft.com/office/drawing/2014/main" id="{33445F90-DC62-481F-81ED-A77D7FC0A630}"/>
                  </a:ext>
                </a:extLst>
              </p:cNvPr>
              <p:cNvGrpSpPr/>
              <p:nvPr/>
            </p:nvGrpSpPr>
            <p:grpSpPr>
              <a:xfrm>
                <a:off x="2795354" y="4242438"/>
                <a:ext cx="1053541" cy="650506"/>
                <a:chOff x="2709629" y="4235819"/>
                <a:chExt cx="1053541" cy="650506"/>
              </a:xfrm>
            </p:grpSpPr>
            <p:sp>
              <p:nvSpPr>
                <p:cNvPr id="71" name="任意多边形: 形状 70">
                  <a:extLst>
                    <a:ext uri="{FF2B5EF4-FFF2-40B4-BE49-F238E27FC236}">
                      <a16:creationId xmlns:a16="http://schemas.microsoft.com/office/drawing/2014/main" id="{9086F0C3-CF79-42AC-BBD9-185F7166D10E}"/>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a:extLst>
                    <a:ext uri="{FF2B5EF4-FFF2-40B4-BE49-F238E27FC236}">
                      <a16:creationId xmlns:a16="http://schemas.microsoft.com/office/drawing/2014/main" id="{0B8B1117-F57A-4459-A96D-1DE9F7ADCAE1}"/>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0" name="Rectangle 2">
                <a:extLst>
                  <a:ext uri="{FF2B5EF4-FFF2-40B4-BE49-F238E27FC236}">
                    <a16:creationId xmlns:a16="http://schemas.microsoft.com/office/drawing/2014/main" id="{67366BD8-6283-4710-84C7-5A7FCF58F860}"/>
                  </a:ext>
                </a:extLst>
              </p:cNvPr>
              <p:cNvSpPr txBox="1">
                <a:spLocks noChangeArrowheads="1"/>
              </p:cNvSpPr>
              <p:nvPr/>
            </p:nvSpPr>
            <p:spPr bwMode="auto">
              <a:xfrm>
                <a:off x="1540737" y="4949994"/>
                <a:ext cx="4100674" cy="799514"/>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如采用无害化工艺技术，以无害代替有害物质等。</a:t>
                </a:r>
                <a:endParaRPr lang="en-US" sz="2000" dirty="0">
                  <a:solidFill>
                    <a:schemeClr val="bg1"/>
                  </a:solidFill>
                  <a:effectLst>
                    <a:outerShdw blurRad="38100" dist="38100" dir="2700000" algn="tl">
                      <a:srgbClr val="000000">
                        <a:alpha val="43137"/>
                      </a:srgbClr>
                    </a:outerShdw>
                  </a:effectLst>
                  <a:cs typeface="+mn-ea"/>
                  <a:sym typeface="+mn-lt"/>
                </a:endParaRPr>
              </a:p>
            </p:txBody>
          </p:sp>
        </p:grpSp>
      </p:grpSp>
      <p:grpSp>
        <p:nvGrpSpPr>
          <p:cNvPr id="73" name="组合 72">
            <a:extLst>
              <a:ext uri="{FF2B5EF4-FFF2-40B4-BE49-F238E27FC236}">
                <a16:creationId xmlns:a16="http://schemas.microsoft.com/office/drawing/2014/main" id="{E85A34DA-B393-4CCA-9CBE-BD7553642079}"/>
              </a:ext>
            </a:extLst>
          </p:cNvPr>
          <p:cNvGrpSpPr/>
          <p:nvPr/>
        </p:nvGrpSpPr>
        <p:grpSpPr>
          <a:xfrm>
            <a:off x="5914066" y="1383201"/>
            <a:ext cx="5433153" cy="3293653"/>
            <a:chOff x="2091574" y="984688"/>
            <a:chExt cx="5433153" cy="3293653"/>
          </a:xfrm>
        </p:grpSpPr>
        <p:grpSp>
          <p:nvGrpSpPr>
            <p:cNvPr id="74" name="组合 73">
              <a:extLst>
                <a:ext uri="{FF2B5EF4-FFF2-40B4-BE49-F238E27FC236}">
                  <a16:creationId xmlns:a16="http://schemas.microsoft.com/office/drawing/2014/main" id="{06462FE0-A4AD-404B-9C3C-53545CA6F337}"/>
                </a:ext>
              </a:extLst>
            </p:cNvPr>
            <p:cNvGrpSpPr/>
            <p:nvPr/>
          </p:nvGrpSpPr>
          <p:grpSpPr>
            <a:xfrm>
              <a:off x="3868011" y="2167270"/>
              <a:ext cx="1875409" cy="2111071"/>
              <a:chOff x="3868011" y="2167270"/>
              <a:chExt cx="1875409" cy="2111071"/>
            </a:xfrm>
          </p:grpSpPr>
          <p:sp>
            <p:nvSpPr>
              <p:cNvPr id="76" name="等腰三角形 75">
                <a:extLst>
                  <a:ext uri="{FF2B5EF4-FFF2-40B4-BE49-F238E27FC236}">
                    <a16:creationId xmlns:a16="http://schemas.microsoft.com/office/drawing/2014/main" id="{5DBFCB23-36F6-48CB-B6BB-702A22535619}"/>
                  </a:ext>
                </a:extLst>
              </p:cNvPr>
              <p:cNvSpPr/>
              <p:nvPr/>
            </p:nvSpPr>
            <p:spPr bwMode="auto">
              <a:xfrm rot="10800000">
                <a:off x="3868011" y="2766640"/>
                <a:ext cx="1753574" cy="1511701"/>
              </a:xfrm>
              <a:prstGeom prst="triangle">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77" name="TextBox 6">
                <a:extLst>
                  <a:ext uri="{FF2B5EF4-FFF2-40B4-BE49-F238E27FC236}">
                    <a16:creationId xmlns:a16="http://schemas.microsoft.com/office/drawing/2014/main" id="{907C4BCB-FC0F-49F2-94F4-5CA11ED8050F}"/>
                  </a:ext>
                </a:extLst>
              </p:cNvPr>
              <p:cNvSpPr txBox="1"/>
              <p:nvPr/>
            </p:nvSpPr>
            <p:spPr>
              <a:xfrm>
                <a:off x="4390685" y="3200844"/>
                <a:ext cx="1079787" cy="400110"/>
              </a:xfrm>
              <a:prstGeom prst="rect">
                <a:avLst/>
              </a:prstGeom>
              <a:noFill/>
            </p:spPr>
            <p:txBody>
              <a:bodyPr wrap="square" rtlCol="0">
                <a:spAutoFit/>
              </a:bodyPr>
              <a:lstStyle/>
              <a:p>
                <a:r>
                  <a:rPr lang="zh-CN" altLang="en-US" sz="2000" dirty="0">
                    <a:solidFill>
                      <a:srgbClr val="3DA4C3"/>
                    </a:solidFill>
                    <a:cs typeface="+mn-ea"/>
                    <a:sym typeface="+mn-lt"/>
                  </a:rPr>
                  <a:t>预防</a:t>
                </a:r>
              </a:p>
            </p:txBody>
          </p:sp>
          <p:grpSp>
            <p:nvGrpSpPr>
              <p:cNvPr id="78" name="组合 77">
                <a:extLst>
                  <a:ext uri="{FF2B5EF4-FFF2-40B4-BE49-F238E27FC236}">
                    <a16:creationId xmlns:a16="http://schemas.microsoft.com/office/drawing/2014/main" id="{83477873-0853-43E4-B9C2-EAEE4704AC29}"/>
                  </a:ext>
                </a:extLst>
              </p:cNvPr>
              <p:cNvGrpSpPr/>
              <p:nvPr/>
            </p:nvGrpSpPr>
            <p:grpSpPr>
              <a:xfrm rot="10800000">
                <a:off x="4689879" y="2167270"/>
                <a:ext cx="1053541" cy="650506"/>
                <a:chOff x="2709629" y="4235819"/>
                <a:chExt cx="1053541" cy="650506"/>
              </a:xfrm>
            </p:grpSpPr>
            <p:sp>
              <p:nvSpPr>
                <p:cNvPr id="79" name="任意多边形: 形状 78">
                  <a:extLst>
                    <a:ext uri="{FF2B5EF4-FFF2-40B4-BE49-F238E27FC236}">
                      <a16:creationId xmlns:a16="http://schemas.microsoft.com/office/drawing/2014/main" id="{0FD16D6B-88D1-4353-B71D-372689A8E185}"/>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椭圆 79">
                  <a:extLst>
                    <a:ext uri="{FF2B5EF4-FFF2-40B4-BE49-F238E27FC236}">
                      <a16:creationId xmlns:a16="http://schemas.microsoft.com/office/drawing/2014/main" id="{4BBEEFEB-5FC1-44C4-A8BB-9BE7E53BB1BC}"/>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sp>
          <p:nvSpPr>
            <p:cNvPr id="75" name="Rectangle 2">
              <a:extLst>
                <a:ext uri="{FF2B5EF4-FFF2-40B4-BE49-F238E27FC236}">
                  <a16:creationId xmlns:a16="http://schemas.microsoft.com/office/drawing/2014/main" id="{DF2C2A3A-882C-470C-BDD5-374D3B4E8A53}"/>
                </a:ext>
              </a:extLst>
            </p:cNvPr>
            <p:cNvSpPr txBox="1">
              <a:spLocks noChangeArrowheads="1"/>
            </p:cNvSpPr>
            <p:nvPr/>
          </p:nvSpPr>
          <p:spPr bwMode="auto">
            <a:xfrm>
              <a:off x="2091574" y="984688"/>
              <a:ext cx="5433153" cy="799514"/>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如使用安全阀、漏电保护装置、安全电压、熔断器、防爆膜、事故排放装置等。</a:t>
              </a:r>
              <a:endParaRPr lang="en-US" altLang="zh-CN" sz="2000" dirty="0">
                <a:solidFill>
                  <a:schemeClr val="bg1"/>
                </a:solidFill>
                <a:effectLst>
                  <a:outerShdw blurRad="38100" dist="38100" dir="2700000" algn="tl">
                    <a:srgbClr val="000000">
                      <a:alpha val="43137"/>
                    </a:srgbClr>
                  </a:outerShdw>
                </a:effectLst>
                <a:cs typeface="+mn-ea"/>
                <a:sym typeface="+mn-lt"/>
              </a:endParaRPr>
            </a:p>
          </p:txBody>
        </p:sp>
      </p:grpSp>
      <p:grpSp>
        <p:nvGrpSpPr>
          <p:cNvPr id="23" name="组合 22">
            <a:extLst>
              <a:ext uri="{FF2B5EF4-FFF2-40B4-BE49-F238E27FC236}">
                <a16:creationId xmlns:a16="http://schemas.microsoft.com/office/drawing/2014/main" id="{2EE0C49A-1779-4879-A4A0-8420229091E3}"/>
              </a:ext>
            </a:extLst>
          </p:cNvPr>
          <p:cNvGrpSpPr/>
          <p:nvPr/>
        </p:nvGrpSpPr>
        <p:grpSpPr>
          <a:xfrm>
            <a:off x="-134560" y="143741"/>
            <a:ext cx="3869278" cy="879734"/>
            <a:chOff x="-125456" y="522490"/>
            <a:chExt cx="3869278" cy="879734"/>
          </a:xfrm>
        </p:grpSpPr>
        <p:grpSp>
          <p:nvGrpSpPr>
            <p:cNvPr id="24" name="组合 23"/>
            <p:cNvGrpSpPr/>
            <p:nvPr/>
          </p:nvGrpSpPr>
          <p:grpSpPr>
            <a:xfrm>
              <a:off x="0" y="660355"/>
              <a:ext cx="3743822" cy="592923"/>
              <a:chOff x="0" y="660355"/>
              <a:chExt cx="3743822" cy="592923"/>
            </a:xfrm>
          </p:grpSpPr>
          <p:sp>
            <p:nvSpPr>
              <p:cNvPr id="26" name="圆角矩形 2"/>
              <p:cNvSpPr/>
              <p:nvPr/>
            </p:nvSpPr>
            <p:spPr>
              <a:xfrm>
                <a:off x="0" y="660355"/>
                <a:ext cx="3743822"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7" name="矩形 26"/>
              <p:cNvSpPr/>
              <p:nvPr/>
            </p:nvSpPr>
            <p:spPr>
              <a:xfrm>
                <a:off x="644387" y="712279"/>
                <a:ext cx="2954655"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预防事故的对策措施</a:t>
                </a:r>
              </a:p>
            </p:txBody>
          </p:sp>
        </p:grpSp>
        <p:pic>
          <p:nvPicPr>
            <p:cNvPr id="25" name="图片 24">
              <a:extLst>
                <a:ext uri="{FF2B5EF4-FFF2-40B4-BE49-F238E27FC236}">
                  <a16:creationId xmlns:a16="http://schemas.microsoft.com/office/drawing/2014/main" id="{792866A7-87AC-4C52-A7B5-BA71E1BA863A}"/>
                </a:ext>
              </a:extLst>
            </p:cNvPr>
            <p:cNvPicPr>
              <a:picLocks noChangeAspect="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522490"/>
              <a:ext cx="879734" cy="879734"/>
            </a:xfrm>
            <a:prstGeom prst="rect">
              <a:avLst/>
            </a:prstGeom>
          </p:spPr>
        </p:pic>
      </p:gr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11049120" y="1797120"/>
              <a:ext cx="25560" cy="6480"/>
            </p14:xfrm>
          </p:contentPart>
        </mc:Choice>
        <mc:Fallback xmlns="">
          <p:pic>
            <p:nvPicPr>
              <p:cNvPr id="2" name="墨迹 1"/>
              <p:cNvPicPr/>
              <p:nvPr/>
            </p:nvPicPr>
            <p:blipFill>
              <a:blip r:embed="rId4"/>
              <a:stretch>
                <a:fillRect/>
              </a:stretch>
            </p:blipFill>
            <p:spPr>
              <a:xfrm>
                <a:off x="11039760" y="1787760"/>
                <a:ext cx="44280" cy="25200"/>
              </a:xfrm>
              <a:prstGeom prst="rect">
                <a:avLst/>
              </a:prstGeom>
            </p:spPr>
          </p:pic>
        </mc:Fallback>
      </mc:AlternateContent>
    </p:spTree>
    <p:extLst>
      <p:ext uri="{BB962C8B-B14F-4D97-AF65-F5344CB8AC3E}">
        <p14:creationId xmlns:p14="http://schemas.microsoft.com/office/powerpoint/2010/main" val="3415287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500" fill="hold"/>
                                        <p:tgtEl>
                                          <p:spTgt spid="38"/>
                                        </p:tgtEl>
                                        <p:attrNameLst>
                                          <p:attrName>ppt_x</p:attrName>
                                        </p:attrNameLst>
                                      </p:cBhvr>
                                      <p:tavLst>
                                        <p:tav tm="0">
                                          <p:val>
                                            <p:strVal val="#ppt_x"/>
                                          </p:val>
                                        </p:tav>
                                        <p:tav tm="100000">
                                          <p:val>
                                            <p:strVal val="#ppt_x"/>
                                          </p:val>
                                        </p:tav>
                                      </p:tavLst>
                                    </p:anim>
                                    <p:anim calcmode="lin" valueType="num">
                                      <p:cBhvr additive="base">
                                        <p:cTn id="12" dur="50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fill="hold"/>
                                        <p:tgtEl>
                                          <p:spTgt spid="73"/>
                                        </p:tgtEl>
                                        <p:attrNameLst>
                                          <p:attrName>ppt_x</p:attrName>
                                        </p:attrNameLst>
                                      </p:cBhvr>
                                      <p:tavLst>
                                        <p:tav tm="0">
                                          <p:val>
                                            <p:strVal val="#ppt_x"/>
                                          </p:val>
                                        </p:tav>
                                        <p:tav tm="100000">
                                          <p:val>
                                            <p:strVal val="#ppt_x"/>
                                          </p:val>
                                        </p:tav>
                                      </p:tavLst>
                                    </p:anim>
                                    <p:anim calcmode="lin" valueType="num">
                                      <p:cBhvr additive="base">
                                        <p:cTn id="16" dur="500" fill="hold"/>
                                        <p:tgtEl>
                                          <p:spTgt spid="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a:extLst>
              <a:ext uri="{FF2B5EF4-FFF2-40B4-BE49-F238E27FC236}">
                <a16:creationId xmlns:a16="http://schemas.microsoft.com/office/drawing/2014/main" id="{41A7A22E-DDBA-4957-9A19-EA53B677AFC7}"/>
              </a:ext>
            </a:extLst>
          </p:cNvPr>
          <p:cNvGrpSpPr/>
          <p:nvPr/>
        </p:nvGrpSpPr>
        <p:grpSpPr>
          <a:xfrm>
            <a:off x="810768" y="2433688"/>
            <a:ext cx="5285231" cy="3323909"/>
            <a:chOff x="1492087" y="2788312"/>
            <a:chExt cx="5285231" cy="3323909"/>
          </a:xfrm>
        </p:grpSpPr>
        <p:sp>
          <p:nvSpPr>
            <p:cNvPr id="42" name="等腰三角形 41">
              <a:extLst>
                <a:ext uri="{FF2B5EF4-FFF2-40B4-BE49-F238E27FC236}">
                  <a16:creationId xmlns:a16="http://schemas.microsoft.com/office/drawing/2014/main" id="{CEDC46EB-CA5C-457F-ADB3-46F11234BC27}"/>
                </a:ext>
              </a:extLst>
            </p:cNvPr>
            <p:cNvSpPr/>
            <p:nvPr/>
          </p:nvSpPr>
          <p:spPr bwMode="auto">
            <a:xfrm>
              <a:off x="2860210" y="2788312"/>
              <a:ext cx="1753574" cy="1511701"/>
            </a:xfrm>
            <a:prstGeom prst="triangle">
              <a:avLst/>
            </a:prstGeom>
            <a:solidFill>
              <a:srgbClr val="3DA4C3"/>
            </a:solidFill>
            <a:ln w="12700">
              <a:solidFill>
                <a:srgbClr val="FFC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43" name="TextBox 6">
              <a:extLst>
                <a:ext uri="{FF2B5EF4-FFF2-40B4-BE49-F238E27FC236}">
                  <a16:creationId xmlns:a16="http://schemas.microsoft.com/office/drawing/2014/main" id="{D292EC12-4C87-47DE-9911-BB4EC009D6FE}"/>
                </a:ext>
              </a:extLst>
            </p:cNvPr>
            <p:cNvSpPr txBox="1"/>
            <p:nvPr/>
          </p:nvSpPr>
          <p:spPr>
            <a:xfrm>
              <a:off x="3436203" y="3527933"/>
              <a:ext cx="768702" cy="400110"/>
            </a:xfrm>
            <a:prstGeom prst="rect">
              <a:avLst/>
            </a:prstGeom>
            <a:noFill/>
          </p:spPr>
          <p:txBody>
            <a:bodyPr wrap="square" rtlCol="0">
              <a:spAutoFit/>
            </a:bodyPr>
            <a:lstStyle/>
            <a:p>
              <a:r>
                <a:rPr lang="zh-CN" altLang="en-US" sz="2000" dirty="0">
                  <a:solidFill>
                    <a:schemeClr val="bg1"/>
                  </a:solidFill>
                  <a:effectLst>
                    <a:outerShdw blurRad="38100" dist="38100" dir="2700000" algn="tl">
                      <a:srgbClr val="000000">
                        <a:alpha val="43137"/>
                      </a:srgbClr>
                    </a:outerShdw>
                  </a:effectLst>
                  <a:cs typeface="+mn-ea"/>
                  <a:sym typeface="+mn-lt"/>
                </a:rPr>
                <a:t>减弱</a:t>
              </a:r>
            </a:p>
          </p:txBody>
        </p:sp>
        <p:grpSp>
          <p:nvGrpSpPr>
            <p:cNvPr id="44" name="组合 43">
              <a:extLst>
                <a:ext uri="{FF2B5EF4-FFF2-40B4-BE49-F238E27FC236}">
                  <a16:creationId xmlns:a16="http://schemas.microsoft.com/office/drawing/2014/main" id="{463260D9-9B2D-4F54-A497-93CD36E293E7}"/>
                </a:ext>
              </a:extLst>
            </p:cNvPr>
            <p:cNvGrpSpPr/>
            <p:nvPr/>
          </p:nvGrpSpPr>
          <p:grpSpPr>
            <a:xfrm>
              <a:off x="1492087" y="4235819"/>
              <a:ext cx="5285231" cy="1876402"/>
              <a:chOff x="1540736" y="4242438"/>
              <a:chExt cx="5285231" cy="1876402"/>
            </a:xfrm>
          </p:grpSpPr>
          <p:grpSp>
            <p:nvGrpSpPr>
              <p:cNvPr id="69" name="组合 68">
                <a:extLst>
                  <a:ext uri="{FF2B5EF4-FFF2-40B4-BE49-F238E27FC236}">
                    <a16:creationId xmlns:a16="http://schemas.microsoft.com/office/drawing/2014/main" id="{33445F90-DC62-481F-81ED-A77D7FC0A630}"/>
                  </a:ext>
                </a:extLst>
              </p:cNvPr>
              <p:cNvGrpSpPr/>
              <p:nvPr/>
            </p:nvGrpSpPr>
            <p:grpSpPr>
              <a:xfrm>
                <a:off x="2795354" y="4242438"/>
                <a:ext cx="1053541" cy="650506"/>
                <a:chOff x="2709629" y="4235819"/>
                <a:chExt cx="1053541" cy="650506"/>
              </a:xfrm>
            </p:grpSpPr>
            <p:sp>
              <p:nvSpPr>
                <p:cNvPr id="71" name="任意多边形: 形状 70">
                  <a:extLst>
                    <a:ext uri="{FF2B5EF4-FFF2-40B4-BE49-F238E27FC236}">
                      <a16:creationId xmlns:a16="http://schemas.microsoft.com/office/drawing/2014/main" id="{9086F0C3-CF79-42AC-BBD9-185F7166D10E}"/>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a:extLst>
                    <a:ext uri="{FF2B5EF4-FFF2-40B4-BE49-F238E27FC236}">
                      <a16:creationId xmlns:a16="http://schemas.microsoft.com/office/drawing/2014/main" id="{0B8B1117-F57A-4459-A96D-1DE9F7ADCAE1}"/>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0" name="Rectangle 2">
                <a:extLst>
                  <a:ext uri="{FF2B5EF4-FFF2-40B4-BE49-F238E27FC236}">
                    <a16:creationId xmlns:a16="http://schemas.microsoft.com/office/drawing/2014/main" id="{67366BD8-6283-4710-84C7-5A7FCF58F860}"/>
                  </a:ext>
                </a:extLst>
              </p:cNvPr>
              <p:cNvSpPr txBox="1">
                <a:spLocks noChangeArrowheads="1"/>
              </p:cNvSpPr>
              <p:nvPr/>
            </p:nvSpPr>
            <p:spPr bwMode="auto">
              <a:xfrm>
                <a:off x="1540736" y="4949994"/>
                <a:ext cx="5285231" cy="1168846"/>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如采用局部通风排毒装置、生产中以低毒性代替高毒性物质、降温措施、避雷装置、消除静电装置、减振装置、消声装置等。</a:t>
                </a:r>
                <a:endParaRPr lang="en-US" sz="2000" dirty="0">
                  <a:solidFill>
                    <a:schemeClr val="bg1"/>
                  </a:solidFill>
                  <a:effectLst>
                    <a:outerShdw blurRad="38100" dist="38100" dir="2700000" algn="tl">
                      <a:srgbClr val="000000">
                        <a:alpha val="43137"/>
                      </a:srgbClr>
                    </a:outerShdw>
                  </a:effectLst>
                  <a:cs typeface="+mn-ea"/>
                  <a:sym typeface="+mn-lt"/>
                </a:endParaRPr>
              </a:p>
            </p:txBody>
          </p:sp>
        </p:grpSp>
      </p:grpSp>
      <p:grpSp>
        <p:nvGrpSpPr>
          <p:cNvPr id="73" name="组合 72">
            <a:extLst>
              <a:ext uri="{FF2B5EF4-FFF2-40B4-BE49-F238E27FC236}">
                <a16:creationId xmlns:a16="http://schemas.microsoft.com/office/drawing/2014/main" id="{E85A34DA-B393-4CCA-9CBE-BD7553642079}"/>
              </a:ext>
            </a:extLst>
          </p:cNvPr>
          <p:cNvGrpSpPr/>
          <p:nvPr/>
        </p:nvGrpSpPr>
        <p:grpSpPr>
          <a:xfrm>
            <a:off x="5841454" y="2033931"/>
            <a:ext cx="5823232" cy="3258659"/>
            <a:chOff x="2018962" y="1019682"/>
            <a:chExt cx="5823232" cy="3258659"/>
          </a:xfrm>
        </p:grpSpPr>
        <p:grpSp>
          <p:nvGrpSpPr>
            <p:cNvPr id="74" name="组合 73">
              <a:extLst>
                <a:ext uri="{FF2B5EF4-FFF2-40B4-BE49-F238E27FC236}">
                  <a16:creationId xmlns:a16="http://schemas.microsoft.com/office/drawing/2014/main" id="{06462FE0-A4AD-404B-9C3C-53545CA6F337}"/>
                </a:ext>
              </a:extLst>
            </p:cNvPr>
            <p:cNvGrpSpPr/>
            <p:nvPr/>
          </p:nvGrpSpPr>
          <p:grpSpPr>
            <a:xfrm>
              <a:off x="3868011" y="2167270"/>
              <a:ext cx="1875409" cy="2111071"/>
              <a:chOff x="3868011" y="2167270"/>
              <a:chExt cx="1875409" cy="2111071"/>
            </a:xfrm>
          </p:grpSpPr>
          <p:sp>
            <p:nvSpPr>
              <p:cNvPr id="76" name="等腰三角形 75">
                <a:extLst>
                  <a:ext uri="{FF2B5EF4-FFF2-40B4-BE49-F238E27FC236}">
                    <a16:creationId xmlns:a16="http://schemas.microsoft.com/office/drawing/2014/main" id="{5DBFCB23-36F6-48CB-B6BB-702A22535619}"/>
                  </a:ext>
                </a:extLst>
              </p:cNvPr>
              <p:cNvSpPr/>
              <p:nvPr/>
            </p:nvSpPr>
            <p:spPr bwMode="auto">
              <a:xfrm rot="10800000">
                <a:off x="3868011" y="2766640"/>
                <a:ext cx="1753574" cy="1511701"/>
              </a:xfrm>
              <a:prstGeom prst="triangle">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77" name="TextBox 6">
                <a:extLst>
                  <a:ext uri="{FF2B5EF4-FFF2-40B4-BE49-F238E27FC236}">
                    <a16:creationId xmlns:a16="http://schemas.microsoft.com/office/drawing/2014/main" id="{907C4BCB-FC0F-49F2-94F4-5CA11ED8050F}"/>
                  </a:ext>
                </a:extLst>
              </p:cNvPr>
              <p:cNvSpPr txBox="1"/>
              <p:nvPr/>
            </p:nvSpPr>
            <p:spPr>
              <a:xfrm>
                <a:off x="4390685" y="3200844"/>
                <a:ext cx="1079787" cy="400110"/>
              </a:xfrm>
              <a:prstGeom prst="rect">
                <a:avLst/>
              </a:prstGeom>
              <a:noFill/>
            </p:spPr>
            <p:txBody>
              <a:bodyPr wrap="square" rtlCol="0">
                <a:spAutoFit/>
              </a:bodyPr>
              <a:lstStyle/>
              <a:p>
                <a:r>
                  <a:rPr lang="zh-CN" altLang="en-US" sz="2000" dirty="0">
                    <a:solidFill>
                      <a:srgbClr val="3DA4C3"/>
                    </a:solidFill>
                    <a:cs typeface="+mn-ea"/>
                    <a:sym typeface="+mn-lt"/>
                  </a:rPr>
                  <a:t>隔离</a:t>
                </a:r>
              </a:p>
            </p:txBody>
          </p:sp>
          <p:grpSp>
            <p:nvGrpSpPr>
              <p:cNvPr id="78" name="组合 77">
                <a:extLst>
                  <a:ext uri="{FF2B5EF4-FFF2-40B4-BE49-F238E27FC236}">
                    <a16:creationId xmlns:a16="http://schemas.microsoft.com/office/drawing/2014/main" id="{83477873-0853-43E4-B9C2-EAEE4704AC29}"/>
                  </a:ext>
                </a:extLst>
              </p:cNvPr>
              <p:cNvGrpSpPr/>
              <p:nvPr/>
            </p:nvGrpSpPr>
            <p:grpSpPr>
              <a:xfrm rot="10800000">
                <a:off x="4689879" y="2167270"/>
                <a:ext cx="1053541" cy="650506"/>
                <a:chOff x="2709629" y="4235819"/>
                <a:chExt cx="1053541" cy="650506"/>
              </a:xfrm>
            </p:grpSpPr>
            <p:sp>
              <p:nvSpPr>
                <p:cNvPr id="79" name="任意多边形: 形状 78">
                  <a:extLst>
                    <a:ext uri="{FF2B5EF4-FFF2-40B4-BE49-F238E27FC236}">
                      <a16:creationId xmlns:a16="http://schemas.microsoft.com/office/drawing/2014/main" id="{0FD16D6B-88D1-4353-B71D-372689A8E185}"/>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椭圆 79">
                  <a:extLst>
                    <a:ext uri="{FF2B5EF4-FFF2-40B4-BE49-F238E27FC236}">
                      <a16:creationId xmlns:a16="http://schemas.microsoft.com/office/drawing/2014/main" id="{4BBEEFEB-5FC1-44C4-A8BB-9BE7E53BB1BC}"/>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sp>
          <p:nvSpPr>
            <p:cNvPr id="75" name="Rectangle 2">
              <a:extLst>
                <a:ext uri="{FF2B5EF4-FFF2-40B4-BE49-F238E27FC236}">
                  <a16:creationId xmlns:a16="http://schemas.microsoft.com/office/drawing/2014/main" id="{DF2C2A3A-882C-470C-BDD5-374D3B4E8A53}"/>
                </a:ext>
              </a:extLst>
            </p:cNvPr>
            <p:cNvSpPr txBox="1">
              <a:spLocks noChangeArrowheads="1"/>
            </p:cNvSpPr>
            <p:nvPr/>
          </p:nvSpPr>
          <p:spPr bwMode="auto">
            <a:xfrm>
              <a:off x="2018962" y="1019682"/>
              <a:ext cx="5823232" cy="799514"/>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将人员与危险、有害因素隔开，如遥控作业、安全罩、防护屏、隔离操作室、安全距离等。</a:t>
              </a:r>
              <a:endParaRPr lang="en-US" altLang="zh-CN" sz="2000" dirty="0">
                <a:solidFill>
                  <a:schemeClr val="bg1"/>
                </a:solidFill>
                <a:effectLst>
                  <a:outerShdw blurRad="38100" dist="38100" dir="2700000" algn="tl">
                    <a:srgbClr val="000000">
                      <a:alpha val="43137"/>
                    </a:srgbClr>
                  </a:outerShdw>
                </a:effectLst>
                <a:cs typeface="+mn-ea"/>
                <a:sym typeface="+mn-lt"/>
              </a:endParaRPr>
            </a:p>
          </p:txBody>
        </p:sp>
      </p:grpSp>
      <p:grpSp>
        <p:nvGrpSpPr>
          <p:cNvPr id="24" name="组合 23">
            <a:extLst>
              <a:ext uri="{FF2B5EF4-FFF2-40B4-BE49-F238E27FC236}">
                <a16:creationId xmlns:a16="http://schemas.microsoft.com/office/drawing/2014/main" id="{2EE0C49A-1779-4879-A4A0-8420229091E3}"/>
              </a:ext>
            </a:extLst>
          </p:cNvPr>
          <p:cNvGrpSpPr/>
          <p:nvPr/>
        </p:nvGrpSpPr>
        <p:grpSpPr>
          <a:xfrm>
            <a:off x="-134560" y="143741"/>
            <a:ext cx="3869278" cy="879734"/>
            <a:chOff x="-125456" y="522490"/>
            <a:chExt cx="3869278" cy="879734"/>
          </a:xfrm>
        </p:grpSpPr>
        <p:grpSp>
          <p:nvGrpSpPr>
            <p:cNvPr id="25" name="组合 24"/>
            <p:cNvGrpSpPr/>
            <p:nvPr/>
          </p:nvGrpSpPr>
          <p:grpSpPr>
            <a:xfrm>
              <a:off x="0" y="660355"/>
              <a:ext cx="3743822" cy="592923"/>
              <a:chOff x="0" y="660355"/>
              <a:chExt cx="3743822" cy="592923"/>
            </a:xfrm>
          </p:grpSpPr>
          <p:sp>
            <p:nvSpPr>
              <p:cNvPr id="27" name="圆角矩形 2"/>
              <p:cNvSpPr/>
              <p:nvPr/>
            </p:nvSpPr>
            <p:spPr>
              <a:xfrm>
                <a:off x="0" y="660355"/>
                <a:ext cx="3743822"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8" name="矩形 27"/>
              <p:cNvSpPr/>
              <p:nvPr/>
            </p:nvSpPr>
            <p:spPr>
              <a:xfrm>
                <a:off x="644387" y="712279"/>
                <a:ext cx="2954655"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预防事故的对策措施</a:t>
                </a:r>
              </a:p>
            </p:txBody>
          </p:sp>
        </p:grpSp>
        <p:pic>
          <p:nvPicPr>
            <p:cNvPr id="26" name="图片 25">
              <a:extLst>
                <a:ext uri="{FF2B5EF4-FFF2-40B4-BE49-F238E27FC236}">
                  <a16:creationId xmlns:a16="http://schemas.microsoft.com/office/drawing/2014/main" id="{792866A7-87AC-4C52-A7B5-BA71E1BA863A}"/>
                </a:ext>
              </a:extLst>
            </p:cNvPr>
            <p:cNvPicPr>
              <a:picLocks noChangeAspect="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522490"/>
              <a:ext cx="879734" cy="879734"/>
            </a:xfrm>
            <a:prstGeom prst="rect">
              <a:avLst/>
            </a:prstGeom>
          </p:spPr>
        </p:pic>
      </p:grpSp>
    </p:spTree>
    <p:extLst>
      <p:ext uri="{BB962C8B-B14F-4D97-AF65-F5344CB8AC3E}">
        <p14:creationId xmlns:p14="http://schemas.microsoft.com/office/powerpoint/2010/main" val="4021843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500" fill="hold"/>
                                        <p:tgtEl>
                                          <p:spTgt spid="38"/>
                                        </p:tgtEl>
                                        <p:attrNameLst>
                                          <p:attrName>ppt_x</p:attrName>
                                        </p:attrNameLst>
                                      </p:cBhvr>
                                      <p:tavLst>
                                        <p:tav tm="0">
                                          <p:val>
                                            <p:strVal val="#ppt_x"/>
                                          </p:val>
                                        </p:tav>
                                        <p:tav tm="100000">
                                          <p:val>
                                            <p:strVal val="#ppt_x"/>
                                          </p:val>
                                        </p:tav>
                                      </p:tavLst>
                                    </p:anim>
                                    <p:anim calcmode="lin" valueType="num">
                                      <p:cBhvr additive="base">
                                        <p:cTn id="12" dur="50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fill="hold"/>
                                        <p:tgtEl>
                                          <p:spTgt spid="73"/>
                                        </p:tgtEl>
                                        <p:attrNameLst>
                                          <p:attrName>ppt_x</p:attrName>
                                        </p:attrNameLst>
                                      </p:cBhvr>
                                      <p:tavLst>
                                        <p:tav tm="0">
                                          <p:val>
                                            <p:strVal val="#ppt_x"/>
                                          </p:val>
                                        </p:tav>
                                        <p:tav tm="100000">
                                          <p:val>
                                            <p:strVal val="#ppt_x"/>
                                          </p:val>
                                        </p:tav>
                                      </p:tavLst>
                                    </p:anim>
                                    <p:anim calcmode="lin" valueType="num">
                                      <p:cBhvr additive="base">
                                        <p:cTn id="16" dur="500" fill="hold"/>
                                        <p:tgtEl>
                                          <p:spTgt spid="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a:extLst>
              <a:ext uri="{FF2B5EF4-FFF2-40B4-BE49-F238E27FC236}">
                <a16:creationId xmlns:a16="http://schemas.microsoft.com/office/drawing/2014/main" id="{41A7A22E-DDBA-4957-9A19-EA53B677AFC7}"/>
              </a:ext>
            </a:extLst>
          </p:cNvPr>
          <p:cNvGrpSpPr/>
          <p:nvPr/>
        </p:nvGrpSpPr>
        <p:grpSpPr>
          <a:xfrm>
            <a:off x="810768" y="2433688"/>
            <a:ext cx="5285231" cy="2986060"/>
            <a:chOff x="1492087" y="2788312"/>
            <a:chExt cx="5285231" cy="2986060"/>
          </a:xfrm>
        </p:grpSpPr>
        <p:sp>
          <p:nvSpPr>
            <p:cNvPr id="42" name="等腰三角形 41">
              <a:extLst>
                <a:ext uri="{FF2B5EF4-FFF2-40B4-BE49-F238E27FC236}">
                  <a16:creationId xmlns:a16="http://schemas.microsoft.com/office/drawing/2014/main" id="{CEDC46EB-CA5C-457F-ADB3-46F11234BC27}"/>
                </a:ext>
              </a:extLst>
            </p:cNvPr>
            <p:cNvSpPr/>
            <p:nvPr/>
          </p:nvSpPr>
          <p:spPr bwMode="auto">
            <a:xfrm>
              <a:off x="2860210" y="2788312"/>
              <a:ext cx="1753574" cy="1511701"/>
            </a:xfrm>
            <a:prstGeom prst="triangle">
              <a:avLst/>
            </a:prstGeom>
            <a:solidFill>
              <a:srgbClr val="3DA4C3"/>
            </a:solidFill>
            <a:ln w="12700">
              <a:solidFill>
                <a:srgbClr val="FFC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43" name="TextBox 6">
              <a:extLst>
                <a:ext uri="{FF2B5EF4-FFF2-40B4-BE49-F238E27FC236}">
                  <a16:creationId xmlns:a16="http://schemas.microsoft.com/office/drawing/2014/main" id="{D292EC12-4C87-47DE-9911-BB4EC009D6FE}"/>
                </a:ext>
              </a:extLst>
            </p:cNvPr>
            <p:cNvSpPr txBox="1"/>
            <p:nvPr/>
          </p:nvSpPr>
          <p:spPr>
            <a:xfrm>
              <a:off x="3436203" y="3527933"/>
              <a:ext cx="768702" cy="400110"/>
            </a:xfrm>
            <a:prstGeom prst="rect">
              <a:avLst/>
            </a:prstGeom>
            <a:noFill/>
          </p:spPr>
          <p:txBody>
            <a:bodyPr wrap="square" rtlCol="0">
              <a:spAutoFit/>
            </a:bodyPr>
            <a:lstStyle/>
            <a:p>
              <a:r>
                <a:rPr lang="zh-CN" altLang="en-US" sz="2000" dirty="0">
                  <a:solidFill>
                    <a:schemeClr val="bg1"/>
                  </a:solidFill>
                  <a:effectLst>
                    <a:outerShdw blurRad="38100" dist="38100" dir="2700000" algn="tl">
                      <a:srgbClr val="000000">
                        <a:alpha val="43137"/>
                      </a:srgbClr>
                    </a:outerShdw>
                  </a:effectLst>
                  <a:cs typeface="+mn-ea"/>
                  <a:sym typeface="+mn-lt"/>
                </a:rPr>
                <a:t>连锁</a:t>
              </a:r>
            </a:p>
          </p:txBody>
        </p:sp>
        <p:grpSp>
          <p:nvGrpSpPr>
            <p:cNvPr id="44" name="组合 43">
              <a:extLst>
                <a:ext uri="{FF2B5EF4-FFF2-40B4-BE49-F238E27FC236}">
                  <a16:creationId xmlns:a16="http://schemas.microsoft.com/office/drawing/2014/main" id="{463260D9-9B2D-4F54-A497-93CD36E293E7}"/>
                </a:ext>
              </a:extLst>
            </p:cNvPr>
            <p:cNvGrpSpPr/>
            <p:nvPr/>
          </p:nvGrpSpPr>
          <p:grpSpPr>
            <a:xfrm>
              <a:off x="1492087" y="4235819"/>
              <a:ext cx="5285231" cy="1538553"/>
              <a:chOff x="1540736" y="4242438"/>
              <a:chExt cx="5285231" cy="1538553"/>
            </a:xfrm>
          </p:grpSpPr>
          <p:grpSp>
            <p:nvGrpSpPr>
              <p:cNvPr id="69" name="组合 68">
                <a:extLst>
                  <a:ext uri="{FF2B5EF4-FFF2-40B4-BE49-F238E27FC236}">
                    <a16:creationId xmlns:a16="http://schemas.microsoft.com/office/drawing/2014/main" id="{33445F90-DC62-481F-81ED-A77D7FC0A630}"/>
                  </a:ext>
                </a:extLst>
              </p:cNvPr>
              <p:cNvGrpSpPr/>
              <p:nvPr/>
            </p:nvGrpSpPr>
            <p:grpSpPr>
              <a:xfrm>
                <a:off x="2795354" y="4242438"/>
                <a:ext cx="1053541" cy="650506"/>
                <a:chOff x="2709629" y="4235819"/>
                <a:chExt cx="1053541" cy="650506"/>
              </a:xfrm>
            </p:grpSpPr>
            <p:sp>
              <p:nvSpPr>
                <p:cNvPr id="71" name="任意多边形: 形状 70">
                  <a:extLst>
                    <a:ext uri="{FF2B5EF4-FFF2-40B4-BE49-F238E27FC236}">
                      <a16:creationId xmlns:a16="http://schemas.microsoft.com/office/drawing/2014/main" id="{9086F0C3-CF79-42AC-BBD9-185F7166D10E}"/>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a:extLst>
                    <a:ext uri="{FF2B5EF4-FFF2-40B4-BE49-F238E27FC236}">
                      <a16:creationId xmlns:a16="http://schemas.microsoft.com/office/drawing/2014/main" id="{0B8B1117-F57A-4459-A96D-1DE9F7ADCAE1}"/>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0" name="Rectangle 2">
                <a:extLst>
                  <a:ext uri="{FF2B5EF4-FFF2-40B4-BE49-F238E27FC236}">
                    <a16:creationId xmlns:a16="http://schemas.microsoft.com/office/drawing/2014/main" id="{67366BD8-6283-4710-84C7-5A7FCF58F860}"/>
                  </a:ext>
                </a:extLst>
              </p:cNvPr>
              <p:cNvSpPr txBox="1">
                <a:spLocks noChangeArrowheads="1"/>
              </p:cNvSpPr>
              <p:nvPr/>
            </p:nvSpPr>
            <p:spPr bwMode="auto">
              <a:xfrm>
                <a:off x="1540736" y="4949994"/>
                <a:ext cx="5285231" cy="830997"/>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当操作者失误或设备运行一旦达到危险状态时，应通过连锁装置终止危险、危害发生。</a:t>
                </a:r>
                <a:endParaRPr lang="en-US" sz="2000" dirty="0">
                  <a:solidFill>
                    <a:schemeClr val="bg1"/>
                  </a:solidFill>
                  <a:effectLst>
                    <a:outerShdw blurRad="38100" dist="38100" dir="2700000" algn="tl">
                      <a:srgbClr val="000000">
                        <a:alpha val="43137"/>
                      </a:srgbClr>
                    </a:outerShdw>
                  </a:effectLst>
                  <a:cs typeface="+mn-ea"/>
                  <a:sym typeface="+mn-lt"/>
                </a:endParaRPr>
              </a:p>
            </p:txBody>
          </p:sp>
        </p:grpSp>
      </p:grpSp>
      <p:grpSp>
        <p:nvGrpSpPr>
          <p:cNvPr id="73" name="组合 72">
            <a:extLst>
              <a:ext uri="{FF2B5EF4-FFF2-40B4-BE49-F238E27FC236}">
                <a16:creationId xmlns:a16="http://schemas.microsoft.com/office/drawing/2014/main" id="{E85A34DA-B393-4CCA-9CBE-BD7553642079}"/>
              </a:ext>
            </a:extLst>
          </p:cNvPr>
          <p:cNvGrpSpPr/>
          <p:nvPr/>
        </p:nvGrpSpPr>
        <p:grpSpPr>
          <a:xfrm>
            <a:off x="5914066" y="1810230"/>
            <a:ext cx="5823232" cy="3482360"/>
            <a:chOff x="2091574" y="795981"/>
            <a:chExt cx="5823232" cy="3482360"/>
          </a:xfrm>
        </p:grpSpPr>
        <p:grpSp>
          <p:nvGrpSpPr>
            <p:cNvPr id="74" name="组合 73">
              <a:extLst>
                <a:ext uri="{FF2B5EF4-FFF2-40B4-BE49-F238E27FC236}">
                  <a16:creationId xmlns:a16="http://schemas.microsoft.com/office/drawing/2014/main" id="{06462FE0-A4AD-404B-9C3C-53545CA6F337}"/>
                </a:ext>
              </a:extLst>
            </p:cNvPr>
            <p:cNvGrpSpPr/>
            <p:nvPr/>
          </p:nvGrpSpPr>
          <p:grpSpPr>
            <a:xfrm>
              <a:off x="3868011" y="2167270"/>
              <a:ext cx="1875409" cy="2111071"/>
              <a:chOff x="3868011" y="2167270"/>
              <a:chExt cx="1875409" cy="2111071"/>
            </a:xfrm>
          </p:grpSpPr>
          <p:sp>
            <p:nvSpPr>
              <p:cNvPr id="76" name="等腰三角形 75">
                <a:extLst>
                  <a:ext uri="{FF2B5EF4-FFF2-40B4-BE49-F238E27FC236}">
                    <a16:creationId xmlns:a16="http://schemas.microsoft.com/office/drawing/2014/main" id="{5DBFCB23-36F6-48CB-B6BB-702A22535619}"/>
                  </a:ext>
                </a:extLst>
              </p:cNvPr>
              <p:cNvSpPr/>
              <p:nvPr/>
            </p:nvSpPr>
            <p:spPr bwMode="auto">
              <a:xfrm rot="10800000">
                <a:off x="3868011" y="2766640"/>
                <a:ext cx="1753574" cy="1511701"/>
              </a:xfrm>
              <a:prstGeom prst="triangle">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77" name="TextBox 6">
                <a:extLst>
                  <a:ext uri="{FF2B5EF4-FFF2-40B4-BE49-F238E27FC236}">
                    <a16:creationId xmlns:a16="http://schemas.microsoft.com/office/drawing/2014/main" id="{907C4BCB-FC0F-49F2-94F4-5CA11ED8050F}"/>
                  </a:ext>
                </a:extLst>
              </p:cNvPr>
              <p:cNvSpPr txBox="1"/>
              <p:nvPr/>
            </p:nvSpPr>
            <p:spPr>
              <a:xfrm>
                <a:off x="4390685" y="3200844"/>
                <a:ext cx="1079787" cy="400110"/>
              </a:xfrm>
              <a:prstGeom prst="rect">
                <a:avLst/>
              </a:prstGeom>
              <a:noFill/>
            </p:spPr>
            <p:txBody>
              <a:bodyPr wrap="square" rtlCol="0">
                <a:spAutoFit/>
              </a:bodyPr>
              <a:lstStyle/>
              <a:p>
                <a:r>
                  <a:rPr lang="zh-CN" altLang="en-US" sz="2000" dirty="0">
                    <a:solidFill>
                      <a:srgbClr val="3DA4C3"/>
                    </a:solidFill>
                    <a:cs typeface="+mn-ea"/>
                    <a:sym typeface="+mn-lt"/>
                  </a:rPr>
                  <a:t>警告</a:t>
                </a:r>
              </a:p>
            </p:txBody>
          </p:sp>
          <p:grpSp>
            <p:nvGrpSpPr>
              <p:cNvPr id="78" name="组合 77">
                <a:extLst>
                  <a:ext uri="{FF2B5EF4-FFF2-40B4-BE49-F238E27FC236}">
                    <a16:creationId xmlns:a16="http://schemas.microsoft.com/office/drawing/2014/main" id="{83477873-0853-43E4-B9C2-EAEE4704AC29}"/>
                  </a:ext>
                </a:extLst>
              </p:cNvPr>
              <p:cNvGrpSpPr/>
              <p:nvPr/>
            </p:nvGrpSpPr>
            <p:grpSpPr>
              <a:xfrm rot="10800000">
                <a:off x="4689879" y="2167270"/>
                <a:ext cx="1053541" cy="650506"/>
                <a:chOff x="2709629" y="4235819"/>
                <a:chExt cx="1053541" cy="650506"/>
              </a:xfrm>
            </p:grpSpPr>
            <p:sp>
              <p:nvSpPr>
                <p:cNvPr id="79" name="任意多边形: 形状 78">
                  <a:extLst>
                    <a:ext uri="{FF2B5EF4-FFF2-40B4-BE49-F238E27FC236}">
                      <a16:creationId xmlns:a16="http://schemas.microsoft.com/office/drawing/2014/main" id="{0FD16D6B-88D1-4353-B71D-372689A8E185}"/>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椭圆 79">
                  <a:extLst>
                    <a:ext uri="{FF2B5EF4-FFF2-40B4-BE49-F238E27FC236}">
                      <a16:creationId xmlns:a16="http://schemas.microsoft.com/office/drawing/2014/main" id="{4BBEEFEB-5FC1-44C4-A8BB-9BE7E53BB1BC}"/>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sp>
          <p:nvSpPr>
            <p:cNvPr id="75" name="Rectangle 2">
              <a:extLst>
                <a:ext uri="{FF2B5EF4-FFF2-40B4-BE49-F238E27FC236}">
                  <a16:creationId xmlns:a16="http://schemas.microsoft.com/office/drawing/2014/main" id="{DF2C2A3A-882C-470C-BDD5-374D3B4E8A53}"/>
                </a:ext>
              </a:extLst>
            </p:cNvPr>
            <p:cNvSpPr txBox="1">
              <a:spLocks noChangeArrowheads="1"/>
            </p:cNvSpPr>
            <p:nvPr/>
          </p:nvSpPr>
          <p:spPr bwMode="auto">
            <a:xfrm>
              <a:off x="2091574" y="795981"/>
              <a:ext cx="5823232" cy="1200329"/>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在易发生故障和危险性较大的地方，配置醒目的安全色、安全标志，必要时设置声、光或声光组合报警装置。</a:t>
              </a:r>
              <a:endParaRPr lang="en-US" altLang="zh-CN" sz="2000" dirty="0">
                <a:solidFill>
                  <a:schemeClr val="bg1"/>
                </a:solidFill>
                <a:effectLst>
                  <a:outerShdw blurRad="38100" dist="38100" dir="2700000" algn="tl">
                    <a:srgbClr val="000000">
                      <a:alpha val="43137"/>
                    </a:srgbClr>
                  </a:outerShdw>
                </a:effectLst>
                <a:cs typeface="+mn-ea"/>
                <a:sym typeface="+mn-lt"/>
              </a:endParaRPr>
            </a:p>
          </p:txBody>
        </p:sp>
      </p:grpSp>
      <p:grpSp>
        <p:nvGrpSpPr>
          <p:cNvPr id="23" name="组合 22">
            <a:extLst>
              <a:ext uri="{FF2B5EF4-FFF2-40B4-BE49-F238E27FC236}">
                <a16:creationId xmlns:a16="http://schemas.microsoft.com/office/drawing/2014/main" id="{2EE0C49A-1779-4879-A4A0-8420229091E3}"/>
              </a:ext>
            </a:extLst>
          </p:cNvPr>
          <p:cNvGrpSpPr/>
          <p:nvPr/>
        </p:nvGrpSpPr>
        <p:grpSpPr>
          <a:xfrm>
            <a:off x="-134560" y="143741"/>
            <a:ext cx="3869278" cy="879734"/>
            <a:chOff x="-125456" y="522490"/>
            <a:chExt cx="3869278" cy="879734"/>
          </a:xfrm>
        </p:grpSpPr>
        <p:grpSp>
          <p:nvGrpSpPr>
            <p:cNvPr id="29" name="组合 28"/>
            <p:cNvGrpSpPr/>
            <p:nvPr/>
          </p:nvGrpSpPr>
          <p:grpSpPr>
            <a:xfrm>
              <a:off x="0" y="660355"/>
              <a:ext cx="3743822" cy="592923"/>
              <a:chOff x="0" y="660355"/>
              <a:chExt cx="3743822" cy="592923"/>
            </a:xfrm>
          </p:grpSpPr>
          <p:sp>
            <p:nvSpPr>
              <p:cNvPr id="31" name="圆角矩形 2"/>
              <p:cNvSpPr/>
              <p:nvPr/>
            </p:nvSpPr>
            <p:spPr>
              <a:xfrm>
                <a:off x="0" y="660355"/>
                <a:ext cx="3743822"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2" name="矩形 31"/>
              <p:cNvSpPr/>
              <p:nvPr/>
            </p:nvSpPr>
            <p:spPr>
              <a:xfrm>
                <a:off x="644387" y="712279"/>
                <a:ext cx="2954655"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预防事故的对策措施</a:t>
                </a:r>
              </a:p>
            </p:txBody>
          </p:sp>
        </p:grpSp>
        <p:pic>
          <p:nvPicPr>
            <p:cNvPr id="30" name="图片 29">
              <a:extLst>
                <a:ext uri="{FF2B5EF4-FFF2-40B4-BE49-F238E27FC236}">
                  <a16:creationId xmlns:a16="http://schemas.microsoft.com/office/drawing/2014/main" id="{792866A7-87AC-4C52-A7B5-BA71E1BA863A}"/>
                </a:ext>
              </a:extLst>
            </p:cNvPr>
            <p:cNvPicPr>
              <a:picLocks noChangeAspect="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25456" y="522490"/>
              <a:ext cx="879734" cy="879734"/>
            </a:xfrm>
            <a:prstGeom prst="rect">
              <a:avLst/>
            </a:prstGeom>
          </p:spPr>
        </p:pic>
      </p:grpSp>
      <mc:AlternateContent xmlns:mc="http://schemas.openxmlformats.org/markup-compatibility/2006" xmlns:p14="http://schemas.microsoft.com/office/powerpoint/2010/main">
        <mc:Choice Requires="p14">
          <p:contentPart p14:bwMode="auto" r:id="rId3">
            <p14:nvContentPartPr>
              <p14:cNvPr id="2" name="墨迹 1"/>
              <p14:cNvContentPartPr/>
              <p14:nvPr/>
            </p14:nvContentPartPr>
            <p14:xfrm>
              <a:off x="9823320" y="2349360"/>
              <a:ext cx="178200" cy="248040"/>
            </p14:xfrm>
          </p:contentPart>
        </mc:Choice>
        <mc:Fallback xmlns="">
          <p:pic>
            <p:nvPicPr>
              <p:cNvPr id="2" name="墨迹 1"/>
              <p:cNvPicPr/>
              <p:nvPr/>
            </p:nvPicPr>
            <p:blipFill>
              <a:blip r:embed="rId4"/>
              <a:stretch>
                <a:fillRect/>
              </a:stretch>
            </p:blipFill>
            <p:spPr>
              <a:xfrm>
                <a:off x="9813960" y="2340000"/>
                <a:ext cx="196920" cy="266760"/>
              </a:xfrm>
              <a:prstGeom prst="rect">
                <a:avLst/>
              </a:prstGeom>
            </p:spPr>
          </p:pic>
        </mc:Fallback>
      </mc:AlternateContent>
    </p:spTree>
    <p:extLst>
      <p:ext uri="{BB962C8B-B14F-4D97-AF65-F5344CB8AC3E}">
        <p14:creationId xmlns:p14="http://schemas.microsoft.com/office/powerpoint/2010/main" val="428604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500" fill="hold"/>
                                        <p:tgtEl>
                                          <p:spTgt spid="38"/>
                                        </p:tgtEl>
                                        <p:attrNameLst>
                                          <p:attrName>ppt_x</p:attrName>
                                        </p:attrNameLst>
                                      </p:cBhvr>
                                      <p:tavLst>
                                        <p:tav tm="0">
                                          <p:val>
                                            <p:strVal val="#ppt_x"/>
                                          </p:val>
                                        </p:tav>
                                        <p:tav tm="100000">
                                          <p:val>
                                            <p:strVal val="#ppt_x"/>
                                          </p:val>
                                        </p:tav>
                                      </p:tavLst>
                                    </p:anim>
                                    <p:anim calcmode="lin" valueType="num">
                                      <p:cBhvr additive="base">
                                        <p:cTn id="12" dur="50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fill="hold"/>
                                        <p:tgtEl>
                                          <p:spTgt spid="73"/>
                                        </p:tgtEl>
                                        <p:attrNameLst>
                                          <p:attrName>ppt_x</p:attrName>
                                        </p:attrNameLst>
                                      </p:cBhvr>
                                      <p:tavLst>
                                        <p:tav tm="0">
                                          <p:val>
                                            <p:strVal val="#ppt_x"/>
                                          </p:val>
                                        </p:tav>
                                        <p:tav tm="100000">
                                          <p:val>
                                            <p:strVal val="#ppt_x"/>
                                          </p:val>
                                        </p:tav>
                                      </p:tavLst>
                                    </p:anim>
                                    <p:anim calcmode="lin" valueType="num">
                                      <p:cBhvr additive="base">
                                        <p:cTn id="16" dur="500" fill="hold"/>
                                        <p:tgtEl>
                                          <p:spTgt spid="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H" val="20181104084621"/>
  <p:tag name="MH_LIBRARY" val="GRAPHIC"/>
  <p:tag name="MH_TYPE" val="Desc"/>
  <p:tag name="MH_ORDER" val="1"/>
</p:tagLst>
</file>

<file path=ppt/tags/tag2.xml><?xml version="1.0" encoding="utf-8"?>
<p:tagLst xmlns:a="http://schemas.openxmlformats.org/drawingml/2006/main" xmlns:r="http://schemas.openxmlformats.org/officeDocument/2006/relationships" xmlns:p="http://schemas.openxmlformats.org/presentationml/2006/main">
  <p:tag name="MH" val="20181104084621"/>
  <p:tag name="MH_LIBRARY" val="GRAPHIC"/>
  <p:tag name="MH_TYPE" val="Desc"/>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81104084621"/>
  <p:tag name="MH_LIBRARY" val="GRAPHIC"/>
  <p:tag name="MH_TYPE" val="Desc"/>
  <p:tag name="MH_ORDER"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p">
      <a:majorFont>
        <a:latin typeface="Times New Roman"/>
        <a:ea typeface="微软雅黑"/>
        <a:cs typeface=""/>
      </a:majorFont>
      <a:minorFont>
        <a:latin typeface="Times New Roman"/>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1837</TotalTime>
  <Words>3697</Words>
  <Application>Microsoft Office PowerPoint</Application>
  <PresentationFormat>宽屏</PresentationFormat>
  <Paragraphs>371</Paragraphs>
  <Slides>36</Slides>
  <Notes>16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36</vt:i4>
      </vt:variant>
    </vt:vector>
  </HeadingPairs>
  <TitlesOfParts>
    <vt:vector size="43" baseType="lpstr">
      <vt:lpstr>等线</vt:lpstr>
      <vt:lpstr>宋体</vt:lpstr>
      <vt:lpstr>微软雅黑</vt:lpstr>
      <vt:lpstr>Arial</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cp:lastModifiedBy>
  <cp:revision>221</cp:revision>
  <dcterms:created xsi:type="dcterms:W3CDTF">2018-11-01T06:23:00Z</dcterms:created>
  <dcterms:modified xsi:type="dcterms:W3CDTF">2022-02-10T06:21:24Z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2052-10.1.0.7616</vt:lpwstr>
  </property>
</Properties>
</file>