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533" r:id="rId2"/>
    <p:sldId id="532" r:id="rId3"/>
    <p:sldId id="534" r:id="rId4"/>
    <p:sldId id="535" r:id="rId5"/>
    <p:sldId id="536" r:id="rId6"/>
    <p:sldId id="537" r:id="rId7"/>
    <p:sldId id="538" r:id="rId8"/>
    <p:sldId id="539" r:id="rId9"/>
    <p:sldId id="540" r:id="rId10"/>
    <p:sldId id="541" r:id="rId11"/>
    <p:sldId id="542" r:id="rId12"/>
    <p:sldId id="543" r:id="rId13"/>
    <p:sldId id="544" r:id="rId14"/>
    <p:sldId id="545" r:id="rId15"/>
    <p:sldId id="546" r:id="rId16"/>
    <p:sldId id="547" r:id="rId17"/>
    <p:sldId id="548" r:id="rId18"/>
    <p:sldId id="549" r:id="rId1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DA4C3"/>
    <a:srgbClr val="BF3C95"/>
    <a:srgbClr val="262626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浅色样式 3 - 强调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5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372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84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6.72083" units="1/cm"/>
          <inkml:channelProperty channel="Y" name="resolution" value="28.34646" units="1/cm"/>
          <inkml:channelProperty channel="T" name="resolution" value="1" units="1/dev"/>
        </inkml:channelProperties>
      </inkml:inkSource>
      <inkml:timestamp xml:id="ts0" timeString="2018-11-05T02:21:35.56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1982 18910 0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84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6.72083" units="1/cm"/>
          <inkml:channelProperty channel="Y" name="resolution" value="28.34646" units="1/cm"/>
          <inkml:channelProperty channel="T" name="resolution" value="1" units="1/dev"/>
        </inkml:channelProperties>
      </inkml:inkSource>
      <inkml:timestamp xml:id="ts0" timeString="2018-12-04T03:26:02.35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2038 18882 0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C1620B-05E5-4DC9-9784-4DD5C88A8091}" type="datetimeFigureOut">
              <a:rPr lang="zh-CN" altLang="en-US" smtClean="0"/>
              <a:t>2018/12/4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3C1472-54BC-47A5-A72D-F0DEA1D4BB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46489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F8510D6-D509-4D08-AD5C-A7E1ECC133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B0539B88-8247-43B8-8058-C565BC3F08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7CDCB3E-BE29-45C4-8E36-455CCA3A27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CEBA7-6F4B-4DA5-9E43-A057589C2C2A}" type="datetimeFigureOut">
              <a:rPr lang="zh-CN" altLang="en-US" smtClean="0"/>
              <a:t>2018/12/4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6D089C1-7915-4F85-9E44-C8D530003B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E0ECBDC-E632-4A59-8337-357EC284A5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E77FC-26EF-4140-AA01-F3D1B805BD9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95193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2D61AD2-E0EF-40DD-8D68-B8D2950DE9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18C99D7-049B-45AA-A915-E9A7FA89DB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3AC205E-556F-4551-A115-45ED35B785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CEBA7-6F4B-4DA5-9E43-A057589C2C2A}" type="datetimeFigureOut">
              <a:rPr lang="zh-CN" altLang="en-US" smtClean="0"/>
              <a:t>2018/12/4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0DC9A38-995E-4D99-B625-6EA85CBBE2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0DFD0DD-CE89-4AE2-B887-541952C5B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E77FC-26EF-4140-AA01-F3D1B805BD9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10470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B9B4F5A-3346-45AE-9512-C995E4EF61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D13B353-ACCF-4616-B7C9-965B6C5CCB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D677D6B-C989-44B8-AA23-D4D4CD925F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CEBA7-6F4B-4DA5-9E43-A057589C2C2A}" type="datetimeFigureOut">
              <a:rPr lang="zh-CN" altLang="en-US" smtClean="0"/>
              <a:t>2018/12/4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1025755-91CB-44E6-BD7A-BA4510194B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930C1AD-E07E-4960-AFFC-8214F3475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E77FC-26EF-4140-AA01-F3D1B805BD9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431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E26A52F-AE75-4B87-8B4D-9D82AAD92F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485A5BE-9501-4923-A894-67A148B2A2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2137C0C1-8A9E-4B73-9E0A-D51D42C198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4265673-EE8A-4185-96F4-C286AF527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CEBA7-6F4B-4DA5-9E43-A057589C2C2A}" type="datetimeFigureOut">
              <a:rPr lang="zh-CN" altLang="en-US" smtClean="0"/>
              <a:t>2018/12/4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0C2BAB9-63CF-4CE7-BC4E-432A980A97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914DD06-E114-4FDD-B09A-C34A4172D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E77FC-26EF-4140-AA01-F3D1B805BD9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4730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03964A9-26FE-40BE-B83F-0115354F46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A8F9922-7AB5-4C10-8EAE-E37F7BD6D8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3992304D-99AD-479B-8BE1-EA24764A4D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922D9C73-FB1E-4CFF-8BD1-230A63B25B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93F5467C-0882-43E3-9A67-324ECA1F64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523F166F-D010-45C2-AD54-1118C5AC47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CEBA7-6F4B-4DA5-9E43-A057589C2C2A}" type="datetimeFigureOut">
              <a:rPr lang="zh-CN" altLang="en-US" smtClean="0"/>
              <a:t>2018/12/4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B1F0ABBC-BA23-4E86-9A4C-4B51BE737A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6821AF4E-0C13-47CA-B9B6-24DBFBCA3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E77FC-26EF-4140-AA01-F3D1B805BD9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83001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F106099-557A-443E-9E8D-FA51C7A3FE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2FE16FCD-E5BC-40D5-92DE-AA45A3DB6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CEBA7-6F4B-4DA5-9E43-A057589C2C2A}" type="datetimeFigureOut">
              <a:rPr lang="zh-CN" altLang="en-US" smtClean="0"/>
              <a:t>2018/12/4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E125F9C2-B68E-4C15-A559-38646357F2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9F208F27-D587-4C2E-879C-55FB72B3CF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E77FC-26EF-4140-AA01-F3D1B805BD9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2567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B700F4EB-F14A-41A0-9A8B-CA870DE749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CEBA7-6F4B-4DA5-9E43-A057589C2C2A}" type="datetimeFigureOut">
              <a:rPr lang="zh-CN" altLang="en-US" smtClean="0"/>
              <a:t>2018/12/4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D0C5ADE2-5CDF-4921-901B-9D81D637A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72092AC-21F4-4209-8A87-5401F1E07B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E77FC-26EF-4140-AA01-F3D1B805BD9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3439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FC5BDEF-AE31-4A7E-ACD3-EB2F67367B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9B1981A-7D2D-44D9-8115-7C07061B45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AF56654-79CB-4D24-BD00-54905E4DF7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A89DBD9-FB50-479C-97E7-6049B1F7F3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CEBA7-6F4B-4DA5-9E43-A057589C2C2A}" type="datetimeFigureOut">
              <a:rPr lang="zh-CN" altLang="en-US" smtClean="0"/>
              <a:t>2018/12/4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D097E3B-3838-4BB7-8AC4-88F402C33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21F29C4-4DDE-4E9C-8613-5E40FDA7FE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E77FC-26EF-4140-AA01-F3D1B805BD9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2228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43F40D9-A81A-45EC-BCDE-477C4740FB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11F4B995-3CD4-42F4-9435-164B02D94F2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774E788D-AD97-45D8-957A-679B4D077F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0DD93C3-37AB-41AB-B545-512FA31F21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CEBA7-6F4B-4DA5-9E43-A057589C2C2A}" type="datetimeFigureOut">
              <a:rPr lang="zh-CN" altLang="en-US" smtClean="0"/>
              <a:t>2018/12/4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AFA1F9F-DB1F-40D6-9BC2-768D91BB5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CE4D78E-A7CE-48E7-BCDC-72DA30E148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E77FC-26EF-4140-AA01-F3D1B805BD9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14322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A48DFB7-0856-414C-94B7-4FDFD16183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4CA838D2-5C3A-4296-A61B-4429A7A2BD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37D5A20-9239-47DF-86F5-98301C484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CEBA7-6F4B-4DA5-9E43-A057589C2C2A}" type="datetimeFigureOut">
              <a:rPr lang="zh-CN" altLang="en-US" smtClean="0"/>
              <a:t>2018/12/4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86B0D0B-3C9F-4C9E-BCDC-F96B5D11DD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2A04E5D-0A5B-481A-AC2C-2A02E65A3B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E77FC-26EF-4140-AA01-F3D1B805BD9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53162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0635653F-9AF3-4977-AA68-68A611213F8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D623B80F-358C-47B0-95B2-2DF90F7F71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42C8BC5-DF9B-4D17-A6C4-D6096A86C5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CEBA7-6F4B-4DA5-9E43-A057589C2C2A}" type="datetimeFigureOut">
              <a:rPr lang="zh-CN" altLang="en-US" smtClean="0"/>
              <a:t>2018/12/4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9448D7E-D3C9-4681-BCD5-269E9991B0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2721893-93AC-4183-BBFA-0C6E0FC8B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E77FC-26EF-4140-AA01-F3D1B805BD9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79907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9285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59233BD0-9544-4FFF-B8F2-90AE496A37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1DBACB9-8FA0-4407-ADDC-46CD197A55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B435DC2-BCE7-4BF0-9D8D-E430998B19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ACEBA7-6F4B-4DA5-9E43-A057589C2C2A}" type="datetimeFigureOut">
              <a:rPr lang="zh-CN" altLang="en-US" smtClean="0"/>
              <a:t>2018/12/4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16C79F0-759E-4695-A202-C771D336F0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E37655A-CBDB-4167-9506-08066EFAD3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8E77FC-26EF-4140-AA01-F3D1B805BD9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03213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emf"/><Relationship Id="rId5" Type="http://schemas.openxmlformats.org/officeDocument/2006/relationships/customXml" Target="../ink/ink2.xml"/><Relationship Id="rId4" Type="http://schemas.openxmlformats.org/officeDocument/2006/relationships/image" Target="../media/image4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e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3801104" y="2254001"/>
            <a:ext cx="5209545" cy="1744793"/>
            <a:chOff x="3801104" y="2254001"/>
            <a:chExt cx="5209545" cy="1744793"/>
          </a:xfrm>
        </p:grpSpPr>
        <p:sp>
          <p:nvSpPr>
            <p:cNvPr id="6" name="圆角矩形 4"/>
            <p:cNvSpPr/>
            <p:nvPr/>
          </p:nvSpPr>
          <p:spPr>
            <a:xfrm>
              <a:off x="3801104" y="2254001"/>
              <a:ext cx="5209545" cy="1744793"/>
            </a:xfrm>
            <a:prstGeom prst="roundRect">
              <a:avLst>
                <a:gd name="adj" fmla="val 10535"/>
              </a:avLst>
            </a:prstGeom>
            <a:solidFill>
              <a:srgbClr val="F7F7F7"/>
            </a:soli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glow rad="63500">
                <a:schemeClr val="accent3">
                  <a:satMod val="175000"/>
                  <a:alpha val="40000"/>
                </a:schemeClr>
              </a:glow>
              <a:outerShdw blurRad="50800" dist="50800" dir="1200000" algn="tl" rotWithShape="0">
                <a:schemeClr val="bg1">
                  <a:lumMod val="95000"/>
                  <a:alpha val="4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3955394" y="2760570"/>
              <a:ext cx="4836181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spcBef>
                  <a:spcPct val="20000"/>
                </a:spcBef>
              </a:pPr>
              <a:r>
                <a:rPr kumimoji="1" lang="zh-CN" altLang="en-US" sz="4000" b="1" dirty="0">
                  <a:solidFill>
                    <a:srgbClr val="3DA4C3"/>
                  </a:solidFill>
                  <a:cs typeface="+mn-ea"/>
                  <a:sym typeface="+mn-lt"/>
                </a:rPr>
                <a:t>常用化学品安全</a:t>
              </a:r>
              <a:r>
                <a:rPr kumimoji="1" lang="zh-CN" altLang="en-US" sz="4000" b="1" dirty="0" smtClean="0">
                  <a:solidFill>
                    <a:srgbClr val="3DA4C3"/>
                  </a:solidFill>
                  <a:cs typeface="+mn-ea"/>
                  <a:sym typeface="+mn-lt"/>
                </a:rPr>
                <a:t>使用</a:t>
              </a:r>
              <a:endParaRPr kumimoji="1" lang="zh-CN" altLang="en-US" sz="4000" b="1" dirty="0">
                <a:solidFill>
                  <a:srgbClr val="3DA4C3"/>
                </a:solidFill>
                <a:cs typeface="+mn-ea"/>
                <a:sym typeface="+mn-lt"/>
              </a:endParaRPr>
            </a:p>
          </p:txBody>
        </p:sp>
      </p:grpSp>
      <p:pic>
        <p:nvPicPr>
          <p:cNvPr id="13" name="图片 12">
            <a:extLst>
              <a:ext uri="{FF2B5EF4-FFF2-40B4-BE49-F238E27FC236}">
                <a16:creationId xmlns:a16="http://schemas.microsoft.com/office/drawing/2014/main" id="{08736488-F7FF-4070-993D-4AEC145E71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8218" y="1431385"/>
            <a:ext cx="1479976" cy="2714625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墨迹 1"/>
              <p14:cNvContentPartPr/>
              <p14:nvPr/>
            </p14:nvContentPartPr>
            <p14:xfrm>
              <a:off x="713520" y="6807600"/>
              <a:ext cx="360" cy="360"/>
            </p14:xfrm>
          </p:contentPart>
        </mc:Choice>
        <mc:Fallback xmlns="">
          <p:pic>
            <p:nvPicPr>
              <p:cNvPr id="2" name="墨迹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04160" y="6798240"/>
                <a:ext cx="19080" cy="19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3" name="墨迹 2"/>
              <p14:cNvContentPartPr/>
              <p14:nvPr/>
            </p14:nvContentPartPr>
            <p14:xfrm>
              <a:off x="733680" y="6797520"/>
              <a:ext cx="360" cy="360"/>
            </p14:xfrm>
          </p:contentPart>
        </mc:Choice>
        <mc:Fallback>
          <p:pic>
            <p:nvPicPr>
              <p:cNvPr id="3" name="墨迹 2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24320" y="6788160"/>
                <a:ext cx="19080" cy="19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241931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B30FCA6D-8096-403F-9A94-703697452578}"/>
              </a:ext>
            </a:extLst>
          </p:cNvPr>
          <p:cNvGrpSpPr/>
          <p:nvPr/>
        </p:nvGrpSpPr>
        <p:grpSpPr>
          <a:xfrm>
            <a:off x="0" y="-1757"/>
            <a:ext cx="6477000" cy="641444"/>
            <a:chOff x="0" y="0"/>
            <a:chExt cx="6477000" cy="641444"/>
          </a:xfrm>
        </p:grpSpPr>
        <p:sp>
          <p:nvSpPr>
            <p:cNvPr id="3" name="圆角矩形 2">
              <a:extLst>
                <a:ext uri="{FF2B5EF4-FFF2-40B4-BE49-F238E27FC236}">
                  <a16:creationId xmlns:a16="http://schemas.microsoft.com/office/drawing/2014/main" id="{ACDC0110-4E96-4A05-A7EC-A7B19E22E6E0}"/>
                </a:ext>
              </a:extLst>
            </p:cNvPr>
            <p:cNvSpPr/>
            <p:nvPr/>
          </p:nvSpPr>
          <p:spPr>
            <a:xfrm>
              <a:off x="0" y="169035"/>
              <a:ext cx="5791200" cy="472409"/>
            </a:xfrm>
            <a:prstGeom prst="roundRect">
              <a:avLst>
                <a:gd name="adj" fmla="val 7843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2700000" scaled="1"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436DF331-0C24-4D19-8651-30D1BE2EF470}"/>
                </a:ext>
              </a:extLst>
            </p:cNvPr>
            <p:cNvSpPr/>
            <p:nvPr/>
          </p:nvSpPr>
          <p:spPr>
            <a:xfrm>
              <a:off x="540800" y="166370"/>
              <a:ext cx="59362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20000"/>
                </a:spcBef>
              </a:pPr>
              <a:r>
                <a:rPr kumimoji="1" lang="zh-CN" altLang="en-US" sz="2400" b="1" dirty="0">
                  <a:solidFill>
                    <a:srgbClr val="3DA4C3"/>
                  </a:solidFill>
                  <a:cs typeface="+mn-ea"/>
                  <a:sym typeface="+mn-lt"/>
                </a:rPr>
                <a:t>常用化学品安全使用之汞的安全使用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4D1AEE90-7D24-4D1A-8B5A-04F94EC69B4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482342" cy="534245"/>
            </a:xfrm>
            <a:prstGeom prst="rect">
              <a:avLst/>
            </a:prstGeom>
          </p:spPr>
        </p:pic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id="{95DA0D88-6ED8-4914-A885-293866D2C4CB}"/>
              </a:ext>
            </a:extLst>
          </p:cNvPr>
          <p:cNvGrpSpPr/>
          <p:nvPr/>
        </p:nvGrpSpPr>
        <p:grpSpPr>
          <a:xfrm>
            <a:off x="482342" y="929475"/>
            <a:ext cx="9771898" cy="1038226"/>
            <a:chOff x="1804988" y="1619252"/>
            <a:chExt cx="9771898" cy="103822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7" name="Group 4">
              <a:extLst>
                <a:ext uri="{FF2B5EF4-FFF2-40B4-BE49-F238E27FC236}">
                  <a16:creationId xmlns:a16="http://schemas.microsoft.com/office/drawing/2014/main" id="{112485B3-10DE-47EB-88F6-B08BC8EB615F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804988" y="1619252"/>
              <a:ext cx="2632077" cy="1038226"/>
              <a:chOff x="1137" y="1020"/>
              <a:chExt cx="1658" cy="654"/>
            </a:xfrm>
          </p:grpSpPr>
          <p:sp>
            <p:nvSpPr>
              <p:cNvPr id="9" name="AutoShape 3">
                <a:extLst>
                  <a:ext uri="{FF2B5EF4-FFF2-40B4-BE49-F238E27FC236}">
                    <a16:creationId xmlns:a16="http://schemas.microsoft.com/office/drawing/2014/main" id="{BBB8021E-E6BC-4E5F-9308-6DBBBD0FEFBF}"/>
                  </a:ext>
                </a:extLst>
              </p:cNvPr>
              <p:cNvSpPr>
                <a:spLocks noChangeAspect="1" noChangeArrowheads="1" noTextEdit="1"/>
              </p:cNvSpPr>
              <p:nvPr/>
            </p:nvSpPr>
            <p:spPr bwMode="auto">
              <a:xfrm>
                <a:off x="1138" y="1021"/>
                <a:ext cx="380" cy="5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" name="Freeform 5">
                <a:extLst>
                  <a:ext uri="{FF2B5EF4-FFF2-40B4-BE49-F238E27FC236}">
                    <a16:creationId xmlns:a16="http://schemas.microsoft.com/office/drawing/2014/main" id="{AA88DEAC-96AC-4947-A20F-87617BAD72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79" y="1037"/>
                <a:ext cx="180" cy="191"/>
              </a:xfrm>
              <a:custGeom>
                <a:avLst/>
                <a:gdLst>
                  <a:gd name="T0" fmla="*/ 180 w 180"/>
                  <a:gd name="T1" fmla="*/ 191 h 191"/>
                  <a:gd name="T2" fmla="*/ 0 w 180"/>
                  <a:gd name="T3" fmla="*/ 191 h 191"/>
                  <a:gd name="T4" fmla="*/ 47 w 180"/>
                  <a:gd name="T5" fmla="*/ 134 h 191"/>
                  <a:gd name="T6" fmla="*/ 47 w 180"/>
                  <a:gd name="T7" fmla="*/ 0 h 191"/>
                  <a:gd name="T8" fmla="*/ 133 w 180"/>
                  <a:gd name="T9" fmla="*/ 0 h 191"/>
                  <a:gd name="T10" fmla="*/ 133 w 180"/>
                  <a:gd name="T11" fmla="*/ 134 h 191"/>
                  <a:gd name="T12" fmla="*/ 180 w 180"/>
                  <a:gd name="T13" fmla="*/ 191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0" h="191">
                    <a:moveTo>
                      <a:pt x="180" y="191"/>
                    </a:moveTo>
                    <a:lnTo>
                      <a:pt x="0" y="191"/>
                    </a:lnTo>
                    <a:lnTo>
                      <a:pt x="47" y="134"/>
                    </a:lnTo>
                    <a:lnTo>
                      <a:pt x="47" y="0"/>
                    </a:lnTo>
                    <a:lnTo>
                      <a:pt x="133" y="0"/>
                    </a:lnTo>
                    <a:lnTo>
                      <a:pt x="133" y="134"/>
                    </a:lnTo>
                    <a:lnTo>
                      <a:pt x="180" y="191"/>
                    </a:lnTo>
                    <a:close/>
                  </a:path>
                </a:pathLst>
              </a:custGeom>
              <a:solidFill>
                <a:srgbClr val="B2E0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" name="Freeform 6">
                <a:extLst>
                  <a:ext uri="{FF2B5EF4-FFF2-40B4-BE49-F238E27FC236}">
                    <a16:creationId xmlns:a16="http://schemas.microsoft.com/office/drawing/2014/main" id="{2AC986B4-0D79-4B07-9488-B627442B4D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18" y="1228"/>
                <a:ext cx="303" cy="117"/>
              </a:xfrm>
              <a:custGeom>
                <a:avLst/>
                <a:gdLst>
                  <a:gd name="T0" fmla="*/ 214 w 232"/>
                  <a:gd name="T1" fmla="*/ 36 h 90"/>
                  <a:gd name="T2" fmla="*/ 185 w 232"/>
                  <a:gd name="T3" fmla="*/ 0 h 90"/>
                  <a:gd name="T4" fmla="*/ 47 w 232"/>
                  <a:gd name="T5" fmla="*/ 0 h 90"/>
                  <a:gd name="T6" fmla="*/ 18 w 232"/>
                  <a:gd name="T7" fmla="*/ 36 h 90"/>
                  <a:gd name="T8" fmla="*/ 43 w 232"/>
                  <a:gd name="T9" fmla="*/ 90 h 90"/>
                  <a:gd name="T10" fmla="*/ 190 w 232"/>
                  <a:gd name="T11" fmla="*/ 90 h 90"/>
                  <a:gd name="T12" fmla="*/ 214 w 232"/>
                  <a:gd name="T13" fmla="*/ 36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2" h="90">
                    <a:moveTo>
                      <a:pt x="214" y="36"/>
                    </a:moveTo>
                    <a:cubicBezTo>
                      <a:pt x="185" y="0"/>
                      <a:pt x="185" y="0"/>
                      <a:pt x="185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18" y="36"/>
                      <a:pt x="18" y="36"/>
                      <a:pt x="18" y="36"/>
                    </a:cubicBezTo>
                    <a:cubicBezTo>
                      <a:pt x="0" y="57"/>
                      <a:pt x="15" y="90"/>
                      <a:pt x="43" y="90"/>
                    </a:cubicBezTo>
                    <a:cubicBezTo>
                      <a:pt x="190" y="90"/>
                      <a:pt x="190" y="90"/>
                      <a:pt x="190" y="90"/>
                    </a:cubicBezTo>
                    <a:cubicBezTo>
                      <a:pt x="217" y="90"/>
                      <a:pt x="232" y="57"/>
                      <a:pt x="214" y="36"/>
                    </a:cubicBezTo>
                  </a:path>
                </a:pathLst>
              </a:cu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" name="Rectangle 7">
                <a:extLst>
                  <a:ext uri="{FF2B5EF4-FFF2-40B4-BE49-F238E27FC236}">
                    <a16:creationId xmlns:a16="http://schemas.microsoft.com/office/drawing/2014/main" id="{EE4723FB-6C5C-4DF5-A7F5-63A90D91DE0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287"/>
                <a:ext cx="44" cy="8"/>
              </a:xfrm>
              <a:prstGeom prst="rect">
                <a:avLst/>
              </a:prstGeom>
              <a:solidFill>
                <a:srgbClr val="494A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" name="Rectangle 8">
                <a:extLst>
                  <a:ext uri="{FF2B5EF4-FFF2-40B4-BE49-F238E27FC236}">
                    <a16:creationId xmlns:a16="http://schemas.microsoft.com/office/drawing/2014/main" id="{DA8C2E39-FFA9-4BFB-B933-65D8D18B53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232"/>
                <a:ext cx="44" cy="8"/>
              </a:xfrm>
              <a:prstGeom prst="rect">
                <a:avLst/>
              </a:prstGeom>
              <a:solidFill>
                <a:srgbClr val="494A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4" name="Rectangle 9">
                <a:extLst>
                  <a:ext uri="{FF2B5EF4-FFF2-40B4-BE49-F238E27FC236}">
                    <a16:creationId xmlns:a16="http://schemas.microsoft.com/office/drawing/2014/main" id="{6988C1F9-3496-4FE6-8F25-36227255CE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179"/>
                <a:ext cx="44" cy="7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Rectangle 10">
                <a:extLst>
                  <a:ext uri="{FF2B5EF4-FFF2-40B4-BE49-F238E27FC236}">
                    <a16:creationId xmlns:a16="http://schemas.microsoft.com/office/drawing/2014/main" id="{2641FE2E-B92B-4624-80AC-1215E572B4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125"/>
                <a:ext cx="44" cy="8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6" name="Rectangle 11">
                <a:extLst>
                  <a:ext uri="{FF2B5EF4-FFF2-40B4-BE49-F238E27FC236}">
                    <a16:creationId xmlns:a16="http://schemas.microsoft.com/office/drawing/2014/main" id="{CFDCF704-7450-4F3F-89DA-EC5379C47E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071"/>
                <a:ext cx="44" cy="7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7" name="Oval 12">
                <a:extLst>
                  <a:ext uri="{FF2B5EF4-FFF2-40B4-BE49-F238E27FC236}">
                    <a16:creationId xmlns:a16="http://schemas.microsoft.com/office/drawing/2014/main" id="{0BBBC22F-B351-4660-AEEC-942C0E5B08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97" y="1215"/>
                <a:ext cx="42" cy="43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8" name="Oval 13">
                <a:extLst>
                  <a:ext uri="{FF2B5EF4-FFF2-40B4-BE49-F238E27FC236}">
                    <a16:creationId xmlns:a16="http://schemas.microsoft.com/office/drawing/2014/main" id="{34F0DB71-9455-4C1A-97DC-21515FDB1EC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01" y="1220"/>
                <a:ext cx="33" cy="3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9" name="Oval 14">
                <a:extLst>
                  <a:ext uri="{FF2B5EF4-FFF2-40B4-BE49-F238E27FC236}">
                    <a16:creationId xmlns:a16="http://schemas.microsoft.com/office/drawing/2014/main" id="{0ABD753A-A6D4-4C43-9745-94D91CC5633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10" y="1232"/>
                <a:ext cx="31" cy="31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0" name="Oval 15">
                <a:extLst>
                  <a:ext uri="{FF2B5EF4-FFF2-40B4-BE49-F238E27FC236}">
                    <a16:creationId xmlns:a16="http://schemas.microsoft.com/office/drawing/2014/main" id="{1B4CBFF9-3279-4765-9568-723189B4B2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27" y="1304"/>
                <a:ext cx="19" cy="1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1" name="Oval 16">
                <a:extLst>
                  <a:ext uri="{FF2B5EF4-FFF2-40B4-BE49-F238E27FC236}">
                    <a16:creationId xmlns:a16="http://schemas.microsoft.com/office/drawing/2014/main" id="{A41352E4-862F-4F33-819F-048A42C4E86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91" y="1196"/>
                <a:ext cx="15" cy="14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2" name="Oval 17">
                <a:extLst>
                  <a:ext uri="{FF2B5EF4-FFF2-40B4-BE49-F238E27FC236}">
                    <a16:creationId xmlns:a16="http://schemas.microsoft.com/office/drawing/2014/main" id="{ED2B7773-91CB-4657-8F2A-C3A1E1802A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61" y="1147"/>
                <a:ext cx="21" cy="21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3" name="Freeform 18">
                <a:extLst>
                  <a:ext uri="{FF2B5EF4-FFF2-40B4-BE49-F238E27FC236}">
                    <a16:creationId xmlns:a16="http://schemas.microsoft.com/office/drawing/2014/main" id="{C232F125-5686-4EC6-94BE-96BED49062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17" y="1020"/>
                <a:ext cx="104" cy="17"/>
              </a:xfrm>
              <a:custGeom>
                <a:avLst/>
                <a:gdLst>
                  <a:gd name="T0" fmla="*/ 80 w 80"/>
                  <a:gd name="T1" fmla="*/ 3 h 13"/>
                  <a:gd name="T2" fmla="*/ 80 w 80"/>
                  <a:gd name="T3" fmla="*/ 9 h 13"/>
                  <a:gd name="T4" fmla="*/ 77 w 80"/>
                  <a:gd name="T5" fmla="*/ 13 h 13"/>
                  <a:gd name="T6" fmla="*/ 4 w 80"/>
                  <a:gd name="T7" fmla="*/ 13 h 13"/>
                  <a:gd name="T8" fmla="*/ 0 w 80"/>
                  <a:gd name="T9" fmla="*/ 9 h 13"/>
                  <a:gd name="T10" fmla="*/ 0 w 80"/>
                  <a:gd name="T11" fmla="*/ 3 h 13"/>
                  <a:gd name="T12" fmla="*/ 4 w 80"/>
                  <a:gd name="T13" fmla="*/ 0 h 13"/>
                  <a:gd name="T14" fmla="*/ 77 w 80"/>
                  <a:gd name="T15" fmla="*/ 0 h 13"/>
                  <a:gd name="T16" fmla="*/ 80 w 80"/>
                  <a:gd name="T17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0" h="13">
                    <a:moveTo>
                      <a:pt x="80" y="3"/>
                    </a:moveTo>
                    <a:cubicBezTo>
                      <a:pt x="80" y="9"/>
                      <a:pt x="80" y="9"/>
                      <a:pt x="80" y="9"/>
                    </a:cubicBezTo>
                    <a:cubicBezTo>
                      <a:pt x="80" y="11"/>
                      <a:pt x="79" y="13"/>
                      <a:pt x="77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2" y="13"/>
                      <a:pt x="0" y="11"/>
                      <a:pt x="0" y="9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79" y="0"/>
                      <a:pt x="80" y="1"/>
                      <a:pt x="80" y="3"/>
                    </a:cubicBezTo>
                  </a:path>
                </a:pathLst>
              </a:custGeom>
              <a:solidFill>
                <a:srgbClr val="B2E0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4" name="Rectangle 19">
                <a:extLst>
                  <a:ext uri="{FF2B5EF4-FFF2-40B4-BE49-F238E27FC236}">
                    <a16:creationId xmlns:a16="http://schemas.microsoft.com/office/drawing/2014/main" id="{5D1C75B5-BE74-4081-8C5E-8B836143B6F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6" y="1037"/>
                <a:ext cx="86" cy="14"/>
              </a:xfrm>
              <a:prstGeom prst="rect">
                <a:avLst/>
              </a:prstGeom>
              <a:solidFill>
                <a:srgbClr val="89C5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5" name="Freeform 20">
                <a:extLst>
                  <a:ext uri="{FF2B5EF4-FFF2-40B4-BE49-F238E27FC236}">
                    <a16:creationId xmlns:a16="http://schemas.microsoft.com/office/drawing/2014/main" id="{F2D3E74F-BE3F-404F-948B-1CB7D9DADE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85" y="1038"/>
                <a:ext cx="29" cy="636"/>
              </a:xfrm>
              <a:custGeom>
                <a:avLst/>
                <a:gdLst>
                  <a:gd name="T0" fmla="*/ 16 w 16"/>
                  <a:gd name="T1" fmla="*/ 358 h 358"/>
                  <a:gd name="T2" fmla="*/ 0 w 16"/>
                  <a:gd name="T3" fmla="*/ 358 h 358"/>
                  <a:gd name="T4" fmla="*/ 0 w 16"/>
                  <a:gd name="T5" fmla="*/ 8 h 358"/>
                  <a:gd name="T6" fmla="*/ 8 w 16"/>
                  <a:gd name="T7" fmla="*/ 0 h 358"/>
                  <a:gd name="T8" fmla="*/ 16 w 16"/>
                  <a:gd name="T9" fmla="*/ 8 h 358"/>
                  <a:gd name="T10" fmla="*/ 16 w 16"/>
                  <a:gd name="T11" fmla="*/ 358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358">
                    <a:moveTo>
                      <a:pt x="16" y="358"/>
                    </a:moveTo>
                    <a:cubicBezTo>
                      <a:pt x="0" y="358"/>
                      <a:pt x="0" y="358"/>
                      <a:pt x="0" y="35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12" y="0"/>
                      <a:pt x="16" y="4"/>
                      <a:pt x="16" y="8"/>
                    </a:cubicBezTo>
                    <a:lnTo>
                      <a:pt x="16" y="3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6" name="Rectangle 21">
                <a:extLst>
                  <a:ext uri="{FF2B5EF4-FFF2-40B4-BE49-F238E27FC236}">
                    <a16:creationId xmlns:a16="http://schemas.microsoft.com/office/drawing/2014/main" id="{226C369C-3C75-42DE-A4AD-7BCAA93FE0E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37" y="1078"/>
                <a:ext cx="189" cy="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7" name="Freeform 22">
                <a:extLst>
                  <a:ext uri="{FF2B5EF4-FFF2-40B4-BE49-F238E27FC236}">
                    <a16:creationId xmlns:a16="http://schemas.microsoft.com/office/drawing/2014/main" id="{969B7A7C-A6ED-4D08-BF6C-57CA05CD23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12" y="1078"/>
                <a:ext cx="39" cy="21"/>
              </a:xfrm>
              <a:custGeom>
                <a:avLst/>
                <a:gdLst>
                  <a:gd name="T0" fmla="*/ 30 w 30"/>
                  <a:gd name="T1" fmla="*/ 8 h 16"/>
                  <a:gd name="T2" fmla="*/ 30 w 30"/>
                  <a:gd name="T3" fmla="*/ 8 h 16"/>
                  <a:gd name="T4" fmla="*/ 22 w 30"/>
                  <a:gd name="T5" fmla="*/ 16 h 16"/>
                  <a:gd name="T6" fmla="*/ 0 w 30"/>
                  <a:gd name="T7" fmla="*/ 16 h 16"/>
                  <a:gd name="T8" fmla="*/ 0 w 30"/>
                  <a:gd name="T9" fmla="*/ 0 h 16"/>
                  <a:gd name="T10" fmla="*/ 22 w 30"/>
                  <a:gd name="T11" fmla="*/ 0 h 16"/>
                  <a:gd name="T12" fmla="*/ 30 w 30"/>
                  <a:gd name="T13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6">
                    <a:moveTo>
                      <a:pt x="30" y="8"/>
                    </a:moveTo>
                    <a:cubicBezTo>
                      <a:pt x="30" y="8"/>
                      <a:pt x="30" y="8"/>
                      <a:pt x="30" y="8"/>
                    </a:cubicBezTo>
                    <a:cubicBezTo>
                      <a:pt x="30" y="12"/>
                      <a:pt x="26" y="16"/>
                      <a:pt x="22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6" y="0"/>
                      <a:pt x="30" y="3"/>
                      <a:pt x="30" y="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8" name="Freeform 23">
                <a:extLst>
                  <a:ext uri="{FF2B5EF4-FFF2-40B4-BE49-F238E27FC236}">
                    <a16:creationId xmlns:a16="http://schemas.microsoft.com/office/drawing/2014/main" id="{87AF778C-2D15-44B9-B70D-D905CA2C7D48}"/>
                  </a:ext>
                </a:extLst>
              </p:cNvPr>
              <p:cNvSpPr>
                <a:spLocks/>
              </p:cNvSpPr>
              <p:nvPr/>
            </p:nvSpPr>
            <p:spPr bwMode="auto">
              <a:xfrm flipV="1">
                <a:off x="1185" y="1479"/>
                <a:ext cx="1610" cy="29"/>
              </a:xfrm>
              <a:custGeom>
                <a:avLst/>
                <a:gdLst>
                  <a:gd name="T0" fmla="*/ 273 w 273"/>
                  <a:gd name="T1" fmla="*/ 20 h 20"/>
                  <a:gd name="T2" fmla="*/ 0 w 273"/>
                  <a:gd name="T3" fmla="*/ 20 h 20"/>
                  <a:gd name="T4" fmla="*/ 0 w 273"/>
                  <a:gd name="T5" fmla="*/ 3 h 20"/>
                  <a:gd name="T6" fmla="*/ 3 w 273"/>
                  <a:gd name="T7" fmla="*/ 0 h 20"/>
                  <a:gd name="T8" fmla="*/ 270 w 273"/>
                  <a:gd name="T9" fmla="*/ 0 h 20"/>
                  <a:gd name="T10" fmla="*/ 273 w 273"/>
                  <a:gd name="T11" fmla="*/ 3 h 20"/>
                  <a:gd name="T12" fmla="*/ 273 w 273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3" h="20">
                    <a:moveTo>
                      <a:pt x="273" y="20"/>
                    </a:moveTo>
                    <a:cubicBezTo>
                      <a:pt x="0" y="20"/>
                      <a:pt x="0" y="20"/>
                      <a:pt x="0" y="2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270" y="0"/>
                      <a:pt x="270" y="0"/>
                      <a:pt x="270" y="0"/>
                    </a:cubicBezTo>
                    <a:cubicBezTo>
                      <a:pt x="272" y="0"/>
                      <a:pt x="273" y="1"/>
                      <a:pt x="273" y="3"/>
                    </a:cubicBezTo>
                    <a:lnTo>
                      <a:pt x="273" y="2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9" name="Rectangle 24">
                <a:extLst>
                  <a:ext uri="{FF2B5EF4-FFF2-40B4-BE49-F238E27FC236}">
                    <a16:creationId xmlns:a16="http://schemas.microsoft.com/office/drawing/2014/main" id="{23F3E399-DCCC-443E-895D-4198962AEF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6" y="1081"/>
                <a:ext cx="86" cy="1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3F1A776D-55C1-4EEC-8402-EA1A63CDF3BC}"/>
                </a:ext>
              </a:extLst>
            </p:cNvPr>
            <p:cNvSpPr/>
            <p:nvPr/>
          </p:nvSpPr>
          <p:spPr>
            <a:xfrm>
              <a:off x="2394217" y="1844360"/>
              <a:ext cx="9182669" cy="51161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  <a:buClr>
                  <a:srgbClr val="FF0000"/>
                </a:buClr>
                <a:tabLst>
                  <a:tab pos="911203" algn="l"/>
                  <a:tab pos="1825580" algn="l"/>
                  <a:tab pos="2739957" algn="l"/>
                  <a:tab pos="3654334" algn="l"/>
                  <a:tab pos="4568711" algn="l"/>
                  <a:tab pos="5483088" algn="l"/>
                  <a:tab pos="6397465" algn="l"/>
                  <a:tab pos="7311843" algn="l"/>
                  <a:tab pos="8226220" algn="l"/>
                  <a:tab pos="9140597" algn="l"/>
                  <a:tab pos="10054974" algn="l"/>
                </a:tabLst>
              </a:pPr>
              <a:r>
                <a:rPr lang="zh-CN" alt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关于汞中毒</a:t>
              </a: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id="{3B46E449-6DD6-474A-B1FD-A4828B430B28}"/>
              </a:ext>
            </a:extLst>
          </p:cNvPr>
          <p:cNvGrpSpPr/>
          <p:nvPr/>
        </p:nvGrpSpPr>
        <p:grpSpPr>
          <a:xfrm>
            <a:off x="5886840" y="2311179"/>
            <a:ext cx="5286373" cy="3695802"/>
            <a:chOff x="6275539" y="1748830"/>
            <a:chExt cx="4839501" cy="3383385"/>
          </a:xfrm>
        </p:grpSpPr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id="{D233C0D1-48A3-4A10-9FF6-408A4DDB12CF}"/>
                </a:ext>
              </a:extLst>
            </p:cNvPr>
            <p:cNvGrpSpPr/>
            <p:nvPr/>
          </p:nvGrpSpPr>
          <p:grpSpPr>
            <a:xfrm>
              <a:off x="6474165" y="1748830"/>
              <a:ext cx="4640875" cy="3316479"/>
              <a:chOff x="6537665" y="1698030"/>
              <a:chExt cx="4640875" cy="3316479"/>
            </a:xfrm>
          </p:grpSpPr>
          <p:grpSp>
            <p:nvGrpSpPr>
              <p:cNvPr id="33" name="组合 32">
                <a:extLst>
                  <a:ext uri="{FF2B5EF4-FFF2-40B4-BE49-F238E27FC236}">
                    <a16:creationId xmlns:a16="http://schemas.microsoft.com/office/drawing/2014/main" id="{A900ED3C-6BF8-49FC-8BF9-64743D800B66}"/>
                  </a:ext>
                </a:extLst>
              </p:cNvPr>
              <p:cNvGrpSpPr/>
              <p:nvPr/>
            </p:nvGrpSpPr>
            <p:grpSpPr>
              <a:xfrm>
                <a:off x="6537665" y="1698030"/>
                <a:ext cx="4640875" cy="3316479"/>
                <a:chOff x="6537665" y="1698030"/>
                <a:chExt cx="4640875" cy="3316479"/>
              </a:xfrm>
            </p:grpSpPr>
            <p:sp>
              <p:nvSpPr>
                <p:cNvPr id="35" name="圆角矩形 41">
                  <a:extLst>
                    <a:ext uri="{FF2B5EF4-FFF2-40B4-BE49-F238E27FC236}">
                      <a16:creationId xmlns:a16="http://schemas.microsoft.com/office/drawing/2014/main" id="{F6B9B7C4-9A95-4D82-BF2F-336048DA157F}"/>
                    </a:ext>
                  </a:extLst>
                </p:cNvPr>
                <p:cNvSpPr/>
                <p:nvPr/>
              </p:nvSpPr>
              <p:spPr>
                <a:xfrm>
                  <a:off x="6537665" y="1698030"/>
                  <a:ext cx="4640875" cy="3316479"/>
                </a:xfrm>
                <a:prstGeom prst="roundRect">
                  <a:avLst>
                    <a:gd name="adj" fmla="val 6094"/>
                  </a:avLst>
                </a:prstGeom>
                <a:gradFill>
                  <a:gsLst>
                    <a:gs pos="100000">
                      <a:schemeClr val="bg1"/>
                    </a:gs>
                    <a:gs pos="0">
                      <a:schemeClr val="bg1">
                        <a:lumMod val="85000"/>
                      </a:schemeClr>
                    </a:gs>
                  </a:gsLst>
                  <a:lin ang="2700000" scaled="1"/>
                </a:gradFill>
                <a:ln w="22225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  <a:tileRect/>
                  </a:gra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68580" tIns="34290" rIns="68580" bIns="34290"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grpSp>
              <p:nvGrpSpPr>
                <p:cNvPr id="36" name="组合 26">
                  <a:extLst>
                    <a:ext uri="{FF2B5EF4-FFF2-40B4-BE49-F238E27FC236}">
                      <a16:creationId xmlns:a16="http://schemas.microsoft.com/office/drawing/2014/main" id="{BDEDC738-2D0E-4608-BB42-EAE245CAE211}"/>
                    </a:ext>
                  </a:extLst>
                </p:cNvPr>
                <p:cNvGrpSpPr/>
                <p:nvPr/>
              </p:nvGrpSpPr>
              <p:grpSpPr>
                <a:xfrm>
                  <a:off x="6752008" y="1845919"/>
                  <a:ext cx="4298705" cy="3087470"/>
                  <a:chOff x="4559531" y="2133339"/>
                  <a:chExt cx="3126277" cy="2245390"/>
                </a:xfrm>
              </p:grpSpPr>
              <p:grpSp>
                <p:nvGrpSpPr>
                  <p:cNvPr id="37" name="组合 29">
                    <a:extLst>
                      <a:ext uri="{FF2B5EF4-FFF2-40B4-BE49-F238E27FC236}">
                        <a16:creationId xmlns:a16="http://schemas.microsoft.com/office/drawing/2014/main" id="{013F8F2C-DC5D-4040-B4ED-0FDAE416C2BC}"/>
                      </a:ext>
                    </a:extLst>
                  </p:cNvPr>
                  <p:cNvGrpSpPr/>
                  <p:nvPr/>
                </p:nvGrpSpPr>
                <p:grpSpPr>
                  <a:xfrm>
                    <a:off x="4559531" y="2133339"/>
                    <a:ext cx="207818" cy="207818"/>
                    <a:chOff x="4559531" y="2133339"/>
                    <a:chExt cx="207818" cy="207818"/>
                  </a:xfrm>
                </p:grpSpPr>
                <p:sp>
                  <p:nvSpPr>
                    <p:cNvPr id="47" name="椭圆 46">
                      <a:extLst>
                        <a:ext uri="{FF2B5EF4-FFF2-40B4-BE49-F238E27FC236}">
                          <a16:creationId xmlns:a16="http://schemas.microsoft.com/office/drawing/2014/main" id="{2629377B-85F3-4AD6-9571-6D9038AABB2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59531" y="2133339"/>
                      <a:ext cx="207818" cy="207818"/>
                    </a:xfrm>
                    <a:prstGeom prst="ellipse">
                      <a:avLst/>
                    </a:prstGeom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39700" dist="63500" dir="2700000" algn="tl" rotWithShape="0">
                        <a:prstClr val="black">
                          <a:alpha val="29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cs typeface="+mn-ea"/>
                        <a:sym typeface="+mn-lt"/>
                      </a:endParaRPr>
                    </a:p>
                  </p:txBody>
                </p:sp>
                <p:sp>
                  <p:nvSpPr>
                    <p:cNvPr id="48" name="六边形 47">
                      <a:extLst>
                        <a:ext uri="{FF2B5EF4-FFF2-40B4-BE49-F238E27FC236}">
                          <a16:creationId xmlns:a16="http://schemas.microsoft.com/office/drawing/2014/main" id="{4D5F5045-E657-4C30-BE53-77E31576287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605890" y="2178403"/>
                      <a:ext cx="115099" cy="117695"/>
                    </a:xfrm>
                    <a:prstGeom prst="hexagon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50800" dist="254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cs typeface="+mn-ea"/>
                        <a:sym typeface="+mn-lt"/>
                      </a:endParaRPr>
                    </a:p>
                  </p:txBody>
                </p:sp>
              </p:grpSp>
              <p:grpSp>
                <p:nvGrpSpPr>
                  <p:cNvPr id="38" name="组合 30">
                    <a:extLst>
                      <a:ext uri="{FF2B5EF4-FFF2-40B4-BE49-F238E27FC236}">
                        <a16:creationId xmlns:a16="http://schemas.microsoft.com/office/drawing/2014/main" id="{19B477CE-7CC9-4825-B42B-78B7E5E6DD2C}"/>
                      </a:ext>
                    </a:extLst>
                  </p:cNvPr>
                  <p:cNvGrpSpPr/>
                  <p:nvPr/>
                </p:nvGrpSpPr>
                <p:grpSpPr>
                  <a:xfrm>
                    <a:off x="7477989" y="2133342"/>
                    <a:ext cx="207818" cy="207818"/>
                    <a:chOff x="5487264" y="2133342"/>
                    <a:chExt cx="207818" cy="207818"/>
                  </a:xfrm>
                </p:grpSpPr>
                <p:sp>
                  <p:nvSpPr>
                    <p:cNvPr id="45" name="椭圆 44">
                      <a:extLst>
                        <a:ext uri="{FF2B5EF4-FFF2-40B4-BE49-F238E27FC236}">
                          <a16:creationId xmlns:a16="http://schemas.microsoft.com/office/drawing/2014/main" id="{BAD4967C-F9B2-4602-9FFF-60344B7CB03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87264" y="2133342"/>
                      <a:ext cx="207818" cy="207818"/>
                    </a:xfrm>
                    <a:prstGeom prst="ellipse">
                      <a:avLst/>
                    </a:prstGeom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39700" dist="63500" dir="2700000" algn="tl" rotWithShape="0">
                        <a:prstClr val="black">
                          <a:alpha val="29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cs typeface="+mn-ea"/>
                        <a:sym typeface="+mn-lt"/>
                      </a:endParaRPr>
                    </a:p>
                  </p:txBody>
                </p:sp>
                <p:sp>
                  <p:nvSpPr>
                    <p:cNvPr id="46" name="六边形 45">
                      <a:extLst>
                        <a:ext uri="{FF2B5EF4-FFF2-40B4-BE49-F238E27FC236}">
                          <a16:creationId xmlns:a16="http://schemas.microsoft.com/office/drawing/2014/main" id="{0896411D-E8E8-483C-A386-3B39373770E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533622" y="2178403"/>
                      <a:ext cx="115099" cy="117695"/>
                    </a:xfrm>
                    <a:prstGeom prst="hexagon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50800" dist="254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cs typeface="+mn-ea"/>
                        <a:sym typeface="+mn-lt"/>
                      </a:endParaRPr>
                    </a:p>
                  </p:txBody>
                </p:sp>
              </p:grpSp>
              <p:grpSp>
                <p:nvGrpSpPr>
                  <p:cNvPr id="39" name="组合 31">
                    <a:extLst>
                      <a:ext uri="{FF2B5EF4-FFF2-40B4-BE49-F238E27FC236}">
                        <a16:creationId xmlns:a16="http://schemas.microsoft.com/office/drawing/2014/main" id="{9598998F-2F98-46D9-954F-0CA47A3317ED}"/>
                      </a:ext>
                    </a:extLst>
                  </p:cNvPr>
                  <p:cNvGrpSpPr/>
                  <p:nvPr/>
                </p:nvGrpSpPr>
                <p:grpSpPr>
                  <a:xfrm>
                    <a:off x="4559531" y="4170911"/>
                    <a:ext cx="207818" cy="207818"/>
                    <a:chOff x="4559531" y="2227811"/>
                    <a:chExt cx="207818" cy="207818"/>
                  </a:xfrm>
                </p:grpSpPr>
                <p:sp>
                  <p:nvSpPr>
                    <p:cNvPr id="43" name="椭圆 42">
                      <a:extLst>
                        <a:ext uri="{FF2B5EF4-FFF2-40B4-BE49-F238E27FC236}">
                          <a16:creationId xmlns:a16="http://schemas.microsoft.com/office/drawing/2014/main" id="{20AAA466-0606-4D3F-9F68-4F6900CAFDE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59531" y="2227811"/>
                      <a:ext cx="207818" cy="207818"/>
                    </a:xfrm>
                    <a:prstGeom prst="ellipse">
                      <a:avLst/>
                    </a:prstGeom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39700" dist="63500" dir="2700000" algn="tl" rotWithShape="0">
                        <a:prstClr val="black">
                          <a:alpha val="29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cs typeface="+mn-ea"/>
                        <a:sym typeface="+mn-lt"/>
                      </a:endParaRPr>
                    </a:p>
                  </p:txBody>
                </p:sp>
                <p:sp>
                  <p:nvSpPr>
                    <p:cNvPr id="44" name="六边形 43">
                      <a:extLst>
                        <a:ext uri="{FF2B5EF4-FFF2-40B4-BE49-F238E27FC236}">
                          <a16:creationId xmlns:a16="http://schemas.microsoft.com/office/drawing/2014/main" id="{4AB44ABA-3C2E-48C7-8203-E095639A765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605890" y="2272872"/>
                      <a:ext cx="115099" cy="117695"/>
                    </a:xfrm>
                    <a:prstGeom prst="hexagon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50800" dist="254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cs typeface="+mn-ea"/>
                        <a:sym typeface="+mn-lt"/>
                      </a:endParaRPr>
                    </a:p>
                  </p:txBody>
                </p:sp>
              </p:grpSp>
              <p:grpSp>
                <p:nvGrpSpPr>
                  <p:cNvPr id="40" name="组合 32">
                    <a:extLst>
                      <a:ext uri="{FF2B5EF4-FFF2-40B4-BE49-F238E27FC236}">
                        <a16:creationId xmlns:a16="http://schemas.microsoft.com/office/drawing/2014/main" id="{5545CB96-BA20-4ECB-BEEA-78F956BEDC80}"/>
                      </a:ext>
                    </a:extLst>
                  </p:cNvPr>
                  <p:cNvGrpSpPr/>
                  <p:nvPr/>
                </p:nvGrpSpPr>
                <p:grpSpPr>
                  <a:xfrm>
                    <a:off x="7477989" y="4170911"/>
                    <a:ext cx="207819" cy="207818"/>
                    <a:chOff x="5487264" y="2227811"/>
                    <a:chExt cx="207819" cy="207818"/>
                  </a:xfrm>
                </p:grpSpPr>
                <p:sp>
                  <p:nvSpPr>
                    <p:cNvPr id="41" name="椭圆 40">
                      <a:extLst>
                        <a:ext uri="{FF2B5EF4-FFF2-40B4-BE49-F238E27FC236}">
                          <a16:creationId xmlns:a16="http://schemas.microsoft.com/office/drawing/2014/main" id="{0EA43FF1-3CF5-4FAC-8FE9-A995E4C8669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87264" y="2227811"/>
                      <a:ext cx="207819" cy="207818"/>
                    </a:xfrm>
                    <a:prstGeom prst="ellipse">
                      <a:avLst/>
                    </a:prstGeom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39700" dist="63500" dir="2700000" algn="tl" rotWithShape="0">
                        <a:prstClr val="black">
                          <a:alpha val="29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cs typeface="+mn-ea"/>
                        <a:sym typeface="+mn-lt"/>
                      </a:endParaRPr>
                    </a:p>
                  </p:txBody>
                </p:sp>
                <p:sp>
                  <p:nvSpPr>
                    <p:cNvPr id="42" name="六边形 41">
                      <a:extLst>
                        <a:ext uri="{FF2B5EF4-FFF2-40B4-BE49-F238E27FC236}">
                          <a16:creationId xmlns:a16="http://schemas.microsoft.com/office/drawing/2014/main" id="{92FE90B2-1A39-4D57-BBD4-D51E54B754F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533627" y="2272872"/>
                      <a:ext cx="115099" cy="117695"/>
                    </a:xfrm>
                    <a:prstGeom prst="hexagon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50800" dist="254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cs typeface="+mn-ea"/>
                        <a:sym typeface="+mn-lt"/>
                      </a:endParaRPr>
                    </a:p>
                  </p:txBody>
                </p:sp>
              </p:grpSp>
            </p:grpSp>
          </p:grpSp>
          <p:sp>
            <p:nvSpPr>
              <p:cNvPr id="34" name="矩形 33">
                <a:extLst>
                  <a:ext uri="{FF2B5EF4-FFF2-40B4-BE49-F238E27FC236}">
                    <a16:creationId xmlns:a16="http://schemas.microsoft.com/office/drawing/2014/main" id="{0564392B-7F6A-4B64-A9FA-4C050155D625}"/>
                  </a:ext>
                </a:extLst>
              </p:cNvPr>
              <p:cNvSpPr/>
              <p:nvPr/>
            </p:nvSpPr>
            <p:spPr>
              <a:xfrm>
                <a:off x="7076462" y="2066655"/>
                <a:ext cx="3892711" cy="292466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2400" dirty="0">
                    <a:solidFill>
                      <a:srgbClr val="BF3C95"/>
                    </a:solidFill>
                    <a:cs typeface="+mn-ea"/>
                    <a:sym typeface="+mn-lt"/>
                  </a:rPr>
                  <a:t>吸入汞蒸气</a:t>
                </a:r>
                <a:r>
                  <a:rPr lang="zh-CN" altLang="en-US" sz="2400" dirty="0">
                    <a:solidFill>
                      <a:srgbClr val="262626"/>
                    </a:solidFill>
                    <a:cs typeface="+mn-ea"/>
                    <a:sym typeface="+mn-lt"/>
                  </a:rPr>
                  <a:t>会引起慢性中毒，症状有</a:t>
                </a:r>
                <a:r>
                  <a:rPr lang="en-US" altLang="zh-CN" sz="2400" dirty="0">
                    <a:solidFill>
                      <a:srgbClr val="262626"/>
                    </a:solidFill>
                    <a:cs typeface="+mn-ea"/>
                    <a:sym typeface="+mn-lt"/>
                  </a:rPr>
                  <a:t>:</a:t>
                </a:r>
                <a:r>
                  <a:rPr lang="zh-CN" altLang="en-US" sz="2400" dirty="0">
                    <a:solidFill>
                      <a:srgbClr val="262626"/>
                    </a:solidFill>
                    <a:cs typeface="+mn-ea"/>
                    <a:sym typeface="+mn-lt"/>
                  </a:rPr>
                  <a:t>食欲不振、恶心、便秘、贫血、骨骼和关节疼、精神衰弱等。汞蒸气的最大安全浓度为</a:t>
                </a:r>
                <a:r>
                  <a:rPr lang="en-US" altLang="zh-CN" sz="2400" dirty="0" smtClean="0">
                    <a:solidFill>
                      <a:srgbClr val="262626"/>
                    </a:solidFill>
                    <a:cs typeface="+mn-ea"/>
                    <a:sym typeface="+mn-lt"/>
                  </a:rPr>
                  <a:t>0.1mg/m</a:t>
                </a:r>
                <a:r>
                  <a:rPr lang="en-US" altLang="zh-CN" sz="2400" baseline="30000" dirty="0" smtClean="0">
                    <a:solidFill>
                      <a:srgbClr val="262626"/>
                    </a:solidFill>
                    <a:cs typeface="+mn-ea"/>
                    <a:sym typeface="+mn-lt"/>
                  </a:rPr>
                  <a:t>3</a:t>
                </a:r>
                <a:r>
                  <a:rPr lang="zh-CN" altLang="en-US" sz="2400" dirty="0">
                    <a:solidFill>
                      <a:srgbClr val="262626"/>
                    </a:solidFill>
                    <a:cs typeface="+mn-ea"/>
                    <a:sym typeface="+mn-lt"/>
                  </a:rPr>
                  <a:t>，而</a:t>
                </a:r>
                <a:r>
                  <a:rPr lang="en-US" altLang="zh-CN" sz="2400" dirty="0">
                    <a:solidFill>
                      <a:srgbClr val="262626"/>
                    </a:solidFill>
                    <a:cs typeface="+mn-ea"/>
                    <a:sym typeface="+mn-lt"/>
                  </a:rPr>
                  <a:t>20</a:t>
                </a:r>
                <a:r>
                  <a:rPr lang="zh-CN" altLang="en-US" sz="2400" dirty="0">
                    <a:solidFill>
                      <a:srgbClr val="262626"/>
                    </a:solidFill>
                    <a:cs typeface="+mn-ea"/>
                    <a:sym typeface="+mn-lt"/>
                  </a:rPr>
                  <a:t>度时汞的饱和蒸气压为</a:t>
                </a:r>
                <a:r>
                  <a:rPr lang="en-US" altLang="zh-CN" sz="2400" dirty="0">
                    <a:solidFill>
                      <a:srgbClr val="262626"/>
                    </a:solidFill>
                    <a:cs typeface="+mn-ea"/>
                    <a:sym typeface="+mn-lt"/>
                  </a:rPr>
                  <a:t>0.0012mmHg</a:t>
                </a:r>
                <a:r>
                  <a:rPr lang="zh-CN" altLang="en-US" sz="2400" dirty="0">
                    <a:solidFill>
                      <a:srgbClr val="262626"/>
                    </a:solidFill>
                    <a:cs typeface="+mn-ea"/>
                    <a:sym typeface="+mn-lt"/>
                  </a:rPr>
                  <a:t>，超过安全浓度</a:t>
                </a:r>
                <a:r>
                  <a:rPr lang="en-US" altLang="zh-CN" sz="2400" dirty="0">
                    <a:solidFill>
                      <a:srgbClr val="262626"/>
                    </a:solidFill>
                    <a:cs typeface="+mn-ea"/>
                    <a:sym typeface="+mn-lt"/>
                  </a:rPr>
                  <a:t>100</a:t>
                </a:r>
                <a:r>
                  <a:rPr lang="zh-CN" altLang="en-US" sz="2400" dirty="0">
                    <a:solidFill>
                      <a:srgbClr val="262626"/>
                    </a:solidFill>
                    <a:cs typeface="+mn-ea"/>
                    <a:sym typeface="+mn-lt"/>
                  </a:rPr>
                  <a:t>倍。</a:t>
                </a:r>
              </a:p>
            </p:txBody>
          </p:sp>
        </p:grpSp>
        <p:pic>
          <p:nvPicPr>
            <p:cNvPr id="32" name="图片 31">
              <a:extLst>
                <a:ext uri="{FF2B5EF4-FFF2-40B4-BE49-F238E27FC236}">
                  <a16:creationId xmlns:a16="http://schemas.microsoft.com/office/drawing/2014/main" id="{52D737DE-4BF6-4C01-B6AB-8051D335E76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275539" y="4264667"/>
              <a:ext cx="438014" cy="867548"/>
            </a:xfrm>
            <a:prstGeom prst="rect">
              <a:avLst/>
            </a:prstGeom>
          </p:spPr>
        </p:pic>
      </p:grpSp>
      <p:grpSp>
        <p:nvGrpSpPr>
          <p:cNvPr id="49" name="组合 48">
            <a:extLst>
              <a:ext uri="{FF2B5EF4-FFF2-40B4-BE49-F238E27FC236}">
                <a16:creationId xmlns:a16="http://schemas.microsoft.com/office/drawing/2014/main" id="{9BFC551F-694C-4C8F-9686-FCA4E9ABAB64}"/>
              </a:ext>
            </a:extLst>
          </p:cNvPr>
          <p:cNvGrpSpPr/>
          <p:nvPr/>
        </p:nvGrpSpPr>
        <p:grpSpPr>
          <a:xfrm>
            <a:off x="707767" y="2307426"/>
            <a:ext cx="4547541" cy="3689110"/>
            <a:chOff x="1925076" y="1751892"/>
            <a:chExt cx="4163121" cy="3377259"/>
          </a:xfrm>
        </p:grpSpPr>
        <p:grpSp>
          <p:nvGrpSpPr>
            <p:cNvPr id="50" name="组合 49">
              <a:extLst>
                <a:ext uri="{FF2B5EF4-FFF2-40B4-BE49-F238E27FC236}">
                  <a16:creationId xmlns:a16="http://schemas.microsoft.com/office/drawing/2014/main" id="{EC03D0BA-8A15-48DF-9F5C-682D541C05EB}"/>
                </a:ext>
              </a:extLst>
            </p:cNvPr>
            <p:cNvGrpSpPr/>
            <p:nvPr/>
          </p:nvGrpSpPr>
          <p:grpSpPr>
            <a:xfrm>
              <a:off x="2261208" y="1751892"/>
              <a:ext cx="3826989" cy="3313415"/>
              <a:chOff x="2324708" y="1701092"/>
              <a:chExt cx="3826989" cy="3313415"/>
            </a:xfrm>
          </p:grpSpPr>
          <p:grpSp>
            <p:nvGrpSpPr>
              <p:cNvPr id="52" name="组合 51">
                <a:extLst>
                  <a:ext uri="{FF2B5EF4-FFF2-40B4-BE49-F238E27FC236}">
                    <a16:creationId xmlns:a16="http://schemas.microsoft.com/office/drawing/2014/main" id="{96C47AA1-A058-42E1-95DB-5560379BE920}"/>
                  </a:ext>
                </a:extLst>
              </p:cNvPr>
              <p:cNvGrpSpPr/>
              <p:nvPr/>
            </p:nvGrpSpPr>
            <p:grpSpPr>
              <a:xfrm>
                <a:off x="2324708" y="1701092"/>
                <a:ext cx="3620360" cy="3313415"/>
                <a:chOff x="6563826" y="1701093"/>
                <a:chExt cx="3620360" cy="3313415"/>
              </a:xfrm>
            </p:grpSpPr>
            <p:sp>
              <p:nvSpPr>
                <p:cNvPr id="54" name="圆角矩形 41">
                  <a:extLst>
                    <a:ext uri="{FF2B5EF4-FFF2-40B4-BE49-F238E27FC236}">
                      <a16:creationId xmlns:a16="http://schemas.microsoft.com/office/drawing/2014/main" id="{BC2985D2-1266-4F34-B864-9EF6004358F9}"/>
                    </a:ext>
                  </a:extLst>
                </p:cNvPr>
                <p:cNvSpPr/>
                <p:nvPr/>
              </p:nvSpPr>
              <p:spPr>
                <a:xfrm>
                  <a:off x="6563826" y="1701093"/>
                  <a:ext cx="3620360" cy="3313415"/>
                </a:xfrm>
                <a:prstGeom prst="roundRect">
                  <a:avLst>
                    <a:gd name="adj" fmla="val 6094"/>
                  </a:avLst>
                </a:prstGeom>
                <a:gradFill>
                  <a:gsLst>
                    <a:gs pos="100000">
                      <a:schemeClr val="bg1"/>
                    </a:gs>
                    <a:gs pos="0">
                      <a:schemeClr val="bg1">
                        <a:lumMod val="85000"/>
                      </a:schemeClr>
                    </a:gs>
                  </a:gsLst>
                  <a:lin ang="2700000" scaled="1"/>
                </a:gradFill>
                <a:ln w="22225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  <a:tileRect/>
                  </a:gra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68580" tIns="34290" rIns="68580" bIns="34290"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grpSp>
              <p:nvGrpSpPr>
                <p:cNvPr id="55" name="组合 26">
                  <a:extLst>
                    <a:ext uri="{FF2B5EF4-FFF2-40B4-BE49-F238E27FC236}">
                      <a16:creationId xmlns:a16="http://schemas.microsoft.com/office/drawing/2014/main" id="{2385DD25-E791-4B9E-A123-D7EF5D778A8A}"/>
                    </a:ext>
                  </a:extLst>
                </p:cNvPr>
                <p:cNvGrpSpPr/>
                <p:nvPr/>
              </p:nvGrpSpPr>
              <p:grpSpPr>
                <a:xfrm>
                  <a:off x="6752003" y="1783963"/>
                  <a:ext cx="3302101" cy="3149412"/>
                  <a:chOff x="4559531" y="2088287"/>
                  <a:chExt cx="2401492" cy="2290442"/>
                </a:xfrm>
              </p:grpSpPr>
              <p:grpSp>
                <p:nvGrpSpPr>
                  <p:cNvPr id="56" name="组合 29">
                    <a:extLst>
                      <a:ext uri="{FF2B5EF4-FFF2-40B4-BE49-F238E27FC236}">
                        <a16:creationId xmlns:a16="http://schemas.microsoft.com/office/drawing/2014/main" id="{5F1836C4-FCBE-4019-8E11-9DB1F408B03E}"/>
                      </a:ext>
                    </a:extLst>
                  </p:cNvPr>
                  <p:cNvGrpSpPr/>
                  <p:nvPr/>
                </p:nvGrpSpPr>
                <p:grpSpPr>
                  <a:xfrm>
                    <a:off x="4559531" y="2088287"/>
                    <a:ext cx="207818" cy="207818"/>
                    <a:chOff x="4559531" y="2088287"/>
                    <a:chExt cx="207818" cy="207818"/>
                  </a:xfrm>
                </p:grpSpPr>
                <p:sp>
                  <p:nvSpPr>
                    <p:cNvPr id="66" name="椭圆 65">
                      <a:extLst>
                        <a:ext uri="{FF2B5EF4-FFF2-40B4-BE49-F238E27FC236}">
                          <a16:creationId xmlns:a16="http://schemas.microsoft.com/office/drawing/2014/main" id="{F39F6669-3D4E-4D87-AE00-35A8E6CB126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59531" y="2088287"/>
                      <a:ext cx="207818" cy="207818"/>
                    </a:xfrm>
                    <a:prstGeom prst="ellipse">
                      <a:avLst/>
                    </a:prstGeom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39700" dist="63500" dir="2700000" algn="tl" rotWithShape="0">
                        <a:prstClr val="black">
                          <a:alpha val="29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cs typeface="+mn-ea"/>
                        <a:sym typeface="+mn-lt"/>
                      </a:endParaRPr>
                    </a:p>
                  </p:txBody>
                </p:sp>
                <p:sp>
                  <p:nvSpPr>
                    <p:cNvPr id="67" name="六边形 66">
                      <a:extLst>
                        <a:ext uri="{FF2B5EF4-FFF2-40B4-BE49-F238E27FC236}">
                          <a16:creationId xmlns:a16="http://schemas.microsoft.com/office/drawing/2014/main" id="{2A99734E-4895-4E5D-9B7F-39F6B416EE1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605890" y="2133348"/>
                      <a:ext cx="115099" cy="117695"/>
                    </a:xfrm>
                    <a:prstGeom prst="hexagon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50800" dist="254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cs typeface="+mn-ea"/>
                        <a:sym typeface="+mn-lt"/>
                      </a:endParaRPr>
                    </a:p>
                  </p:txBody>
                </p:sp>
              </p:grpSp>
              <p:grpSp>
                <p:nvGrpSpPr>
                  <p:cNvPr id="57" name="组合 30">
                    <a:extLst>
                      <a:ext uri="{FF2B5EF4-FFF2-40B4-BE49-F238E27FC236}">
                        <a16:creationId xmlns:a16="http://schemas.microsoft.com/office/drawing/2014/main" id="{C7135E3A-D3A3-421D-AADD-725A63D8269E}"/>
                      </a:ext>
                    </a:extLst>
                  </p:cNvPr>
                  <p:cNvGrpSpPr/>
                  <p:nvPr/>
                </p:nvGrpSpPr>
                <p:grpSpPr>
                  <a:xfrm>
                    <a:off x="6753205" y="2088299"/>
                    <a:ext cx="207818" cy="207818"/>
                    <a:chOff x="4762480" y="2088299"/>
                    <a:chExt cx="207818" cy="207818"/>
                  </a:xfrm>
                </p:grpSpPr>
                <p:sp>
                  <p:nvSpPr>
                    <p:cNvPr id="64" name="椭圆 63">
                      <a:extLst>
                        <a:ext uri="{FF2B5EF4-FFF2-40B4-BE49-F238E27FC236}">
                          <a16:creationId xmlns:a16="http://schemas.microsoft.com/office/drawing/2014/main" id="{C53CA01B-D933-4E33-BD25-131A1FD813C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762480" y="2088299"/>
                      <a:ext cx="207818" cy="207818"/>
                    </a:xfrm>
                    <a:prstGeom prst="ellipse">
                      <a:avLst/>
                    </a:prstGeom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39700" dist="63500" dir="2700000" algn="tl" rotWithShape="0">
                        <a:prstClr val="black">
                          <a:alpha val="29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cs typeface="+mn-ea"/>
                        <a:sym typeface="+mn-lt"/>
                      </a:endParaRPr>
                    </a:p>
                  </p:txBody>
                </p:sp>
                <p:sp>
                  <p:nvSpPr>
                    <p:cNvPr id="65" name="六边形 64">
                      <a:extLst>
                        <a:ext uri="{FF2B5EF4-FFF2-40B4-BE49-F238E27FC236}">
                          <a16:creationId xmlns:a16="http://schemas.microsoft.com/office/drawing/2014/main" id="{FABED25A-1277-4C8F-8A4D-A828848B5DF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808828" y="2133360"/>
                      <a:ext cx="115099" cy="117695"/>
                    </a:xfrm>
                    <a:prstGeom prst="hexagon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50800" dist="254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cs typeface="+mn-ea"/>
                        <a:sym typeface="+mn-lt"/>
                      </a:endParaRPr>
                    </a:p>
                  </p:txBody>
                </p:sp>
              </p:grpSp>
              <p:grpSp>
                <p:nvGrpSpPr>
                  <p:cNvPr id="58" name="组合 31">
                    <a:extLst>
                      <a:ext uri="{FF2B5EF4-FFF2-40B4-BE49-F238E27FC236}">
                        <a16:creationId xmlns:a16="http://schemas.microsoft.com/office/drawing/2014/main" id="{C84A2052-0D58-46F8-AA33-9CC074F2CAAF}"/>
                      </a:ext>
                    </a:extLst>
                  </p:cNvPr>
                  <p:cNvGrpSpPr/>
                  <p:nvPr/>
                </p:nvGrpSpPr>
                <p:grpSpPr>
                  <a:xfrm>
                    <a:off x="4559531" y="4170911"/>
                    <a:ext cx="207818" cy="207818"/>
                    <a:chOff x="4559531" y="2227811"/>
                    <a:chExt cx="207818" cy="207818"/>
                  </a:xfrm>
                </p:grpSpPr>
                <p:sp>
                  <p:nvSpPr>
                    <p:cNvPr id="62" name="椭圆 61">
                      <a:extLst>
                        <a:ext uri="{FF2B5EF4-FFF2-40B4-BE49-F238E27FC236}">
                          <a16:creationId xmlns:a16="http://schemas.microsoft.com/office/drawing/2014/main" id="{78B068C3-9B27-4C53-AC46-3EE2D41E2AD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59531" y="2227811"/>
                      <a:ext cx="207818" cy="207818"/>
                    </a:xfrm>
                    <a:prstGeom prst="ellipse">
                      <a:avLst/>
                    </a:prstGeom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39700" dist="63500" dir="2700000" algn="tl" rotWithShape="0">
                        <a:prstClr val="black">
                          <a:alpha val="29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cs typeface="+mn-ea"/>
                        <a:sym typeface="+mn-lt"/>
                      </a:endParaRPr>
                    </a:p>
                  </p:txBody>
                </p:sp>
                <p:sp>
                  <p:nvSpPr>
                    <p:cNvPr id="63" name="六边形 62">
                      <a:extLst>
                        <a:ext uri="{FF2B5EF4-FFF2-40B4-BE49-F238E27FC236}">
                          <a16:creationId xmlns:a16="http://schemas.microsoft.com/office/drawing/2014/main" id="{3A36E87D-C6CB-4847-8ACD-2F62EBB2521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605890" y="2272872"/>
                      <a:ext cx="115099" cy="117695"/>
                    </a:xfrm>
                    <a:prstGeom prst="hexagon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50800" dist="254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cs typeface="+mn-ea"/>
                        <a:sym typeface="+mn-lt"/>
                      </a:endParaRPr>
                    </a:p>
                  </p:txBody>
                </p:sp>
              </p:grpSp>
              <p:grpSp>
                <p:nvGrpSpPr>
                  <p:cNvPr id="59" name="组合 32">
                    <a:extLst>
                      <a:ext uri="{FF2B5EF4-FFF2-40B4-BE49-F238E27FC236}">
                        <a16:creationId xmlns:a16="http://schemas.microsoft.com/office/drawing/2014/main" id="{601D6BF4-AF2C-4311-9101-B0AA72F1B9FB}"/>
                      </a:ext>
                    </a:extLst>
                  </p:cNvPr>
                  <p:cNvGrpSpPr/>
                  <p:nvPr/>
                </p:nvGrpSpPr>
                <p:grpSpPr>
                  <a:xfrm>
                    <a:off x="6753203" y="4170911"/>
                    <a:ext cx="207818" cy="207818"/>
                    <a:chOff x="4762478" y="2227811"/>
                    <a:chExt cx="207818" cy="207818"/>
                  </a:xfrm>
                </p:grpSpPr>
                <p:sp>
                  <p:nvSpPr>
                    <p:cNvPr id="60" name="椭圆 59">
                      <a:extLst>
                        <a:ext uri="{FF2B5EF4-FFF2-40B4-BE49-F238E27FC236}">
                          <a16:creationId xmlns:a16="http://schemas.microsoft.com/office/drawing/2014/main" id="{A481CCDA-640D-4E6F-B04B-84E73377859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762478" y="2227811"/>
                      <a:ext cx="207818" cy="207818"/>
                    </a:xfrm>
                    <a:prstGeom prst="ellipse">
                      <a:avLst/>
                    </a:prstGeom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39700" dist="63500" dir="2700000" algn="tl" rotWithShape="0">
                        <a:prstClr val="black">
                          <a:alpha val="29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cs typeface="+mn-ea"/>
                        <a:sym typeface="+mn-lt"/>
                      </a:endParaRPr>
                    </a:p>
                  </p:txBody>
                </p:sp>
                <p:sp>
                  <p:nvSpPr>
                    <p:cNvPr id="61" name="六边形 60">
                      <a:extLst>
                        <a:ext uri="{FF2B5EF4-FFF2-40B4-BE49-F238E27FC236}">
                          <a16:creationId xmlns:a16="http://schemas.microsoft.com/office/drawing/2014/main" id="{1B08B71C-3362-42BC-8C10-01A81FCF319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808839" y="2272872"/>
                      <a:ext cx="115099" cy="117695"/>
                    </a:xfrm>
                    <a:prstGeom prst="hexagon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50800" dist="254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cs typeface="+mn-ea"/>
                        <a:sym typeface="+mn-lt"/>
                      </a:endParaRPr>
                    </a:p>
                  </p:txBody>
                </p:sp>
              </p:grpSp>
            </p:grpSp>
          </p:grpSp>
          <p:sp>
            <p:nvSpPr>
              <p:cNvPr id="53" name="矩形 52">
                <a:extLst>
                  <a:ext uri="{FF2B5EF4-FFF2-40B4-BE49-F238E27FC236}">
                    <a16:creationId xmlns:a16="http://schemas.microsoft.com/office/drawing/2014/main" id="{37093ECC-5DF6-47D3-8FCF-0A85300A738B}"/>
                  </a:ext>
                </a:extLst>
              </p:cNvPr>
              <p:cNvSpPr/>
              <p:nvPr/>
            </p:nvSpPr>
            <p:spPr>
              <a:xfrm>
                <a:off x="2478761" y="2315462"/>
                <a:ext cx="3672936" cy="21131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2400" dirty="0">
                    <a:solidFill>
                      <a:srgbClr val="BF3C95"/>
                    </a:solidFill>
                    <a:cs typeface="+mn-ea"/>
                    <a:sym typeface="+mn-lt"/>
                  </a:rPr>
                  <a:t>汞中毒</a:t>
                </a:r>
                <a:r>
                  <a:rPr lang="zh-CN" altLang="en-US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cs typeface="+mn-ea"/>
                    <a:sym typeface="+mn-lt"/>
                  </a:rPr>
                  <a:t>分急性和慢性两种。急性中毒多为高汞盐</a:t>
                </a:r>
                <a:endPara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zh-CN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cs typeface="+mn-ea"/>
                    <a:sym typeface="+mn-lt"/>
                  </a:rPr>
                  <a:t>( </a:t>
                </a:r>
                <a:r>
                  <a:rPr lang="zh-CN" altLang="en-US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cs typeface="+mn-ea"/>
                    <a:sym typeface="+mn-lt"/>
                  </a:rPr>
                  <a:t>如</a:t>
                </a:r>
                <a:r>
                  <a:rPr lang="en-US" altLang="zh-CN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cs typeface="+mn-ea"/>
                    <a:sym typeface="+mn-lt"/>
                  </a:rPr>
                  <a:t>HgCl</a:t>
                </a:r>
                <a:r>
                  <a:rPr lang="en-US" altLang="zh-CN" sz="2400" baseline="-250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cs typeface="+mn-ea"/>
                    <a:sym typeface="+mn-lt"/>
                  </a:rPr>
                  <a:t>2</a:t>
                </a:r>
                <a:r>
                  <a:rPr lang="zh-CN" altLang="en-US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cs typeface="+mn-ea"/>
                    <a:sym typeface="+mn-lt"/>
                  </a:rPr>
                  <a:t>入口所致，</a:t>
                </a:r>
                <a:r>
                  <a:rPr lang="en-US" altLang="zh-CN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cs typeface="+mn-ea"/>
                    <a:sym typeface="+mn-lt"/>
                  </a:rPr>
                  <a:t>0.1g</a:t>
                </a:r>
                <a:r>
                  <a:rPr lang="zh-CN" altLang="en-US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cs typeface="+mn-ea"/>
                    <a:sym typeface="+mn-lt"/>
                  </a:rPr>
                  <a:t>～</a:t>
                </a:r>
                <a:r>
                  <a:rPr lang="en-US" altLang="zh-CN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cs typeface="+mn-ea"/>
                    <a:sym typeface="+mn-lt"/>
                  </a:rPr>
                  <a:t>0.3g</a:t>
                </a:r>
                <a:r>
                  <a:rPr lang="zh-CN" altLang="en-US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cs typeface="+mn-ea"/>
                    <a:sym typeface="+mn-lt"/>
                  </a:rPr>
                  <a:t>即可致死。</a:t>
                </a:r>
                <a:r>
                  <a:rPr lang="en-US" altLang="zh-CN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cs typeface="+mn-ea"/>
                    <a:sym typeface="+mn-lt"/>
                  </a:rPr>
                  <a:t>)</a:t>
                </a:r>
                <a:endPara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pic>
          <p:nvPicPr>
            <p:cNvPr id="51" name="图片 50">
              <a:extLst>
                <a:ext uri="{FF2B5EF4-FFF2-40B4-BE49-F238E27FC236}">
                  <a16:creationId xmlns:a16="http://schemas.microsoft.com/office/drawing/2014/main" id="{15696453-580B-4799-95F4-4EE3AFD112C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925076" y="4267731"/>
              <a:ext cx="534861" cy="8614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6123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5761BC2E-4C0C-4073-9495-DC4BFE35D705}"/>
              </a:ext>
            </a:extLst>
          </p:cNvPr>
          <p:cNvGrpSpPr/>
          <p:nvPr/>
        </p:nvGrpSpPr>
        <p:grpSpPr>
          <a:xfrm>
            <a:off x="0" y="-1757"/>
            <a:ext cx="6477000" cy="641444"/>
            <a:chOff x="0" y="0"/>
            <a:chExt cx="6477000" cy="641444"/>
          </a:xfrm>
        </p:grpSpPr>
        <p:sp>
          <p:nvSpPr>
            <p:cNvPr id="3" name="圆角矩形 2">
              <a:extLst>
                <a:ext uri="{FF2B5EF4-FFF2-40B4-BE49-F238E27FC236}">
                  <a16:creationId xmlns:a16="http://schemas.microsoft.com/office/drawing/2014/main" id="{9EB4FCCD-70BE-4F98-88F5-DFE5B371228B}"/>
                </a:ext>
              </a:extLst>
            </p:cNvPr>
            <p:cNvSpPr/>
            <p:nvPr/>
          </p:nvSpPr>
          <p:spPr>
            <a:xfrm>
              <a:off x="0" y="169035"/>
              <a:ext cx="5791200" cy="472409"/>
            </a:xfrm>
            <a:prstGeom prst="roundRect">
              <a:avLst>
                <a:gd name="adj" fmla="val 7843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2700000" scaled="1"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E695B2E4-AD74-4135-93CE-06DBD6749FD9}"/>
                </a:ext>
              </a:extLst>
            </p:cNvPr>
            <p:cNvSpPr/>
            <p:nvPr/>
          </p:nvSpPr>
          <p:spPr>
            <a:xfrm>
              <a:off x="540800" y="166370"/>
              <a:ext cx="59362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20000"/>
                </a:spcBef>
              </a:pPr>
              <a:r>
                <a:rPr kumimoji="1" lang="zh-CN" altLang="en-US" sz="2400" b="1" dirty="0">
                  <a:solidFill>
                    <a:srgbClr val="3DA4C3"/>
                  </a:solidFill>
                  <a:cs typeface="+mn-ea"/>
                  <a:sym typeface="+mn-lt"/>
                </a:rPr>
                <a:t>常用化学品安全使用之汞的安全使用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1C24D041-45E0-4AF2-9AFB-A29CBE2B119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482342" cy="534245"/>
            </a:xfrm>
            <a:prstGeom prst="rect">
              <a:avLst/>
            </a:prstGeom>
          </p:spPr>
        </p:pic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id="{2DC281C9-183E-42E9-ADFF-C5E1F5EB2E83}"/>
              </a:ext>
            </a:extLst>
          </p:cNvPr>
          <p:cNvGrpSpPr/>
          <p:nvPr/>
        </p:nvGrpSpPr>
        <p:grpSpPr>
          <a:xfrm>
            <a:off x="401902" y="796627"/>
            <a:ext cx="9771898" cy="1038226"/>
            <a:chOff x="1804988" y="1619252"/>
            <a:chExt cx="9771898" cy="103822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7" name="Group 4">
              <a:extLst>
                <a:ext uri="{FF2B5EF4-FFF2-40B4-BE49-F238E27FC236}">
                  <a16:creationId xmlns:a16="http://schemas.microsoft.com/office/drawing/2014/main" id="{8C873AA5-1244-46DC-9611-0887804259A0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804988" y="1619252"/>
              <a:ext cx="3489328" cy="1038226"/>
              <a:chOff x="1137" y="1020"/>
              <a:chExt cx="2198" cy="654"/>
            </a:xfrm>
          </p:grpSpPr>
          <p:sp>
            <p:nvSpPr>
              <p:cNvPr id="9" name="AutoShape 3">
                <a:extLst>
                  <a:ext uri="{FF2B5EF4-FFF2-40B4-BE49-F238E27FC236}">
                    <a16:creationId xmlns:a16="http://schemas.microsoft.com/office/drawing/2014/main" id="{A9B48750-9E38-4734-8EBD-25F4A9767AA2}"/>
                  </a:ext>
                </a:extLst>
              </p:cNvPr>
              <p:cNvSpPr>
                <a:spLocks noChangeAspect="1" noChangeArrowheads="1" noTextEdit="1"/>
              </p:cNvSpPr>
              <p:nvPr/>
            </p:nvSpPr>
            <p:spPr bwMode="auto">
              <a:xfrm>
                <a:off x="1138" y="1021"/>
                <a:ext cx="380" cy="5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" name="Freeform 5">
                <a:extLst>
                  <a:ext uri="{FF2B5EF4-FFF2-40B4-BE49-F238E27FC236}">
                    <a16:creationId xmlns:a16="http://schemas.microsoft.com/office/drawing/2014/main" id="{C24A16E4-3A6F-46B3-B5EB-DA3C8CFA37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79" y="1037"/>
                <a:ext cx="180" cy="191"/>
              </a:xfrm>
              <a:custGeom>
                <a:avLst/>
                <a:gdLst>
                  <a:gd name="T0" fmla="*/ 180 w 180"/>
                  <a:gd name="T1" fmla="*/ 191 h 191"/>
                  <a:gd name="T2" fmla="*/ 0 w 180"/>
                  <a:gd name="T3" fmla="*/ 191 h 191"/>
                  <a:gd name="T4" fmla="*/ 47 w 180"/>
                  <a:gd name="T5" fmla="*/ 134 h 191"/>
                  <a:gd name="T6" fmla="*/ 47 w 180"/>
                  <a:gd name="T7" fmla="*/ 0 h 191"/>
                  <a:gd name="T8" fmla="*/ 133 w 180"/>
                  <a:gd name="T9" fmla="*/ 0 h 191"/>
                  <a:gd name="T10" fmla="*/ 133 w 180"/>
                  <a:gd name="T11" fmla="*/ 134 h 191"/>
                  <a:gd name="T12" fmla="*/ 180 w 180"/>
                  <a:gd name="T13" fmla="*/ 191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0" h="191">
                    <a:moveTo>
                      <a:pt x="180" y="191"/>
                    </a:moveTo>
                    <a:lnTo>
                      <a:pt x="0" y="191"/>
                    </a:lnTo>
                    <a:lnTo>
                      <a:pt x="47" y="134"/>
                    </a:lnTo>
                    <a:lnTo>
                      <a:pt x="47" y="0"/>
                    </a:lnTo>
                    <a:lnTo>
                      <a:pt x="133" y="0"/>
                    </a:lnTo>
                    <a:lnTo>
                      <a:pt x="133" y="134"/>
                    </a:lnTo>
                    <a:lnTo>
                      <a:pt x="180" y="191"/>
                    </a:lnTo>
                    <a:close/>
                  </a:path>
                </a:pathLst>
              </a:custGeom>
              <a:solidFill>
                <a:srgbClr val="B2E0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" name="Freeform 6">
                <a:extLst>
                  <a:ext uri="{FF2B5EF4-FFF2-40B4-BE49-F238E27FC236}">
                    <a16:creationId xmlns:a16="http://schemas.microsoft.com/office/drawing/2014/main" id="{C279263E-96DC-4CE1-A66C-5205C514F5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18" y="1228"/>
                <a:ext cx="303" cy="117"/>
              </a:xfrm>
              <a:custGeom>
                <a:avLst/>
                <a:gdLst>
                  <a:gd name="T0" fmla="*/ 214 w 232"/>
                  <a:gd name="T1" fmla="*/ 36 h 90"/>
                  <a:gd name="T2" fmla="*/ 185 w 232"/>
                  <a:gd name="T3" fmla="*/ 0 h 90"/>
                  <a:gd name="T4" fmla="*/ 47 w 232"/>
                  <a:gd name="T5" fmla="*/ 0 h 90"/>
                  <a:gd name="T6" fmla="*/ 18 w 232"/>
                  <a:gd name="T7" fmla="*/ 36 h 90"/>
                  <a:gd name="T8" fmla="*/ 43 w 232"/>
                  <a:gd name="T9" fmla="*/ 90 h 90"/>
                  <a:gd name="T10" fmla="*/ 190 w 232"/>
                  <a:gd name="T11" fmla="*/ 90 h 90"/>
                  <a:gd name="T12" fmla="*/ 214 w 232"/>
                  <a:gd name="T13" fmla="*/ 36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2" h="90">
                    <a:moveTo>
                      <a:pt x="214" y="36"/>
                    </a:moveTo>
                    <a:cubicBezTo>
                      <a:pt x="185" y="0"/>
                      <a:pt x="185" y="0"/>
                      <a:pt x="185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18" y="36"/>
                      <a:pt x="18" y="36"/>
                      <a:pt x="18" y="36"/>
                    </a:cubicBezTo>
                    <a:cubicBezTo>
                      <a:pt x="0" y="57"/>
                      <a:pt x="15" y="90"/>
                      <a:pt x="43" y="90"/>
                    </a:cubicBezTo>
                    <a:cubicBezTo>
                      <a:pt x="190" y="90"/>
                      <a:pt x="190" y="90"/>
                      <a:pt x="190" y="90"/>
                    </a:cubicBezTo>
                    <a:cubicBezTo>
                      <a:pt x="217" y="90"/>
                      <a:pt x="232" y="57"/>
                      <a:pt x="214" y="36"/>
                    </a:cubicBezTo>
                  </a:path>
                </a:pathLst>
              </a:cu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" name="Rectangle 7">
                <a:extLst>
                  <a:ext uri="{FF2B5EF4-FFF2-40B4-BE49-F238E27FC236}">
                    <a16:creationId xmlns:a16="http://schemas.microsoft.com/office/drawing/2014/main" id="{38485BBA-BEF3-4DC0-B106-CA7C87239FA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287"/>
                <a:ext cx="44" cy="8"/>
              </a:xfrm>
              <a:prstGeom prst="rect">
                <a:avLst/>
              </a:prstGeom>
              <a:solidFill>
                <a:srgbClr val="494A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" name="Rectangle 8">
                <a:extLst>
                  <a:ext uri="{FF2B5EF4-FFF2-40B4-BE49-F238E27FC236}">
                    <a16:creationId xmlns:a16="http://schemas.microsoft.com/office/drawing/2014/main" id="{E7407E8F-1621-46A3-848F-119AC62471C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232"/>
                <a:ext cx="44" cy="8"/>
              </a:xfrm>
              <a:prstGeom prst="rect">
                <a:avLst/>
              </a:prstGeom>
              <a:solidFill>
                <a:srgbClr val="494A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4" name="Rectangle 9">
                <a:extLst>
                  <a:ext uri="{FF2B5EF4-FFF2-40B4-BE49-F238E27FC236}">
                    <a16:creationId xmlns:a16="http://schemas.microsoft.com/office/drawing/2014/main" id="{CC6B6E8B-A91E-4701-8EB8-D8BACF8E27C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179"/>
                <a:ext cx="44" cy="7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Rectangle 10">
                <a:extLst>
                  <a:ext uri="{FF2B5EF4-FFF2-40B4-BE49-F238E27FC236}">
                    <a16:creationId xmlns:a16="http://schemas.microsoft.com/office/drawing/2014/main" id="{DB700BA0-5A19-4454-BD56-F7C155CEF84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125"/>
                <a:ext cx="44" cy="8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6" name="Rectangle 11">
                <a:extLst>
                  <a:ext uri="{FF2B5EF4-FFF2-40B4-BE49-F238E27FC236}">
                    <a16:creationId xmlns:a16="http://schemas.microsoft.com/office/drawing/2014/main" id="{F53A194C-9270-4E93-B1C8-1052A68A16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071"/>
                <a:ext cx="44" cy="7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7" name="Oval 12">
                <a:extLst>
                  <a:ext uri="{FF2B5EF4-FFF2-40B4-BE49-F238E27FC236}">
                    <a16:creationId xmlns:a16="http://schemas.microsoft.com/office/drawing/2014/main" id="{6D0AB1A8-7D5F-404E-88C9-0C2676CDC7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97" y="1215"/>
                <a:ext cx="42" cy="43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8" name="Oval 13">
                <a:extLst>
                  <a:ext uri="{FF2B5EF4-FFF2-40B4-BE49-F238E27FC236}">
                    <a16:creationId xmlns:a16="http://schemas.microsoft.com/office/drawing/2014/main" id="{8DD42297-23E4-4DE5-A8DE-2F38694DDC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01" y="1220"/>
                <a:ext cx="33" cy="3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9" name="Oval 14">
                <a:extLst>
                  <a:ext uri="{FF2B5EF4-FFF2-40B4-BE49-F238E27FC236}">
                    <a16:creationId xmlns:a16="http://schemas.microsoft.com/office/drawing/2014/main" id="{9F751988-55AC-4CAE-815C-43213FE419E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10" y="1232"/>
                <a:ext cx="31" cy="31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0" name="Oval 15">
                <a:extLst>
                  <a:ext uri="{FF2B5EF4-FFF2-40B4-BE49-F238E27FC236}">
                    <a16:creationId xmlns:a16="http://schemas.microsoft.com/office/drawing/2014/main" id="{07E15C12-548C-4819-8A59-85E2641642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27" y="1304"/>
                <a:ext cx="19" cy="1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1" name="Oval 16">
                <a:extLst>
                  <a:ext uri="{FF2B5EF4-FFF2-40B4-BE49-F238E27FC236}">
                    <a16:creationId xmlns:a16="http://schemas.microsoft.com/office/drawing/2014/main" id="{33021A17-B121-4B17-9AEE-F5482226FCB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91" y="1196"/>
                <a:ext cx="15" cy="14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2" name="Oval 17">
                <a:extLst>
                  <a:ext uri="{FF2B5EF4-FFF2-40B4-BE49-F238E27FC236}">
                    <a16:creationId xmlns:a16="http://schemas.microsoft.com/office/drawing/2014/main" id="{6AF9424E-0BC2-4331-B002-90ACFD7FC5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61" y="1147"/>
                <a:ext cx="21" cy="21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3" name="Freeform 18">
                <a:extLst>
                  <a:ext uri="{FF2B5EF4-FFF2-40B4-BE49-F238E27FC236}">
                    <a16:creationId xmlns:a16="http://schemas.microsoft.com/office/drawing/2014/main" id="{8D7B21AE-68BF-4B59-BC04-AEBCD110D4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17" y="1020"/>
                <a:ext cx="104" cy="17"/>
              </a:xfrm>
              <a:custGeom>
                <a:avLst/>
                <a:gdLst>
                  <a:gd name="T0" fmla="*/ 80 w 80"/>
                  <a:gd name="T1" fmla="*/ 3 h 13"/>
                  <a:gd name="T2" fmla="*/ 80 w 80"/>
                  <a:gd name="T3" fmla="*/ 9 h 13"/>
                  <a:gd name="T4" fmla="*/ 77 w 80"/>
                  <a:gd name="T5" fmla="*/ 13 h 13"/>
                  <a:gd name="T6" fmla="*/ 4 w 80"/>
                  <a:gd name="T7" fmla="*/ 13 h 13"/>
                  <a:gd name="T8" fmla="*/ 0 w 80"/>
                  <a:gd name="T9" fmla="*/ 9 h 13"/>
                  <a:gd name="T10" fmla="*/ 0 w 80"/>
                  <a:gd name="T11" fmla="*/ 3 h 13"/>
                  <a:gd name="T12" fmla="*/ 4 w 80"/>
                  <a:gd name="T13" fmla="*/ 0 h 13"/>
                  <a:gd name="T14" fmla="*/ 77 w 80"/>
                  <a:gd name="T15" fmla="*/ 0 h 13"/>
                  <a:gd name="T16" fmla="*/ 80 w 80"/>
                  <a:gd name="T17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0" h="13">
                    <a:moveTo>
                      <a:pt x="80" y="3"/>
                    </a:moveTo>
                    <a:cubicBezTo>
                      <a:pt x="80" y="9"/>
                      <a:pt x="80" y="9"/>
                      <a:pt x="80" y="9"/>
                    </a:cubicBezTo>
                    <a:cubicBezTo>
                      <a:pt x="80" y="11"/>
                      <a:pt x="79" y="13"/>
                      <a:pt x="77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2" y="13"/>
                      <a:pt x="0" y="11"/>
                      <a:pt x="0" y="9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79" y="0"/>
                      <a:pt x="80" y="1"/>
                      <a:pt x="80" y="3"/>
                    </a:cubicBezTo>
                  </a:path>
                </a:pathLst>
              </a:custGeom>
              <a:solidFill>
                <a:srgbClr val="B2E0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4" name="Rectangle 19">
                <a:extLst>
                  <a:ext uri="{FF2B5EF4-FFF2-40B4-BE49-F238E27FC236}">
                    <a16:creationId xmlns:a16="http://schemas.microsoft.com/office/drawing/2014/main" id="{DBA63638-7776-43E3-BA84-AAD7F7CCE6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6" y="1037"/>
                <a:ext cx="86" cy="14"/>
              </a:xfrm>
              <a:prstGeom prst="rect">
                <a:avLst/>
              </a:prstGeom>
              <a:solidFill>
                <a:srgbClr val="89C5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5" name="Freeform 20">
                <a:extLst>
                  <a:ext uri="{FF2B5EF4-FFF2-40B4-BE49-F238E27FC236}">
                    <a16:creationId xmlns:a16="http://schemas.microsoft.com/office/drawing/2014/main" id="{A4506EF2-10D1-40A4-8E12-17FC9BD88F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85" y="1038"/>
                <a:ext cx="29" cy="636"/>
              </a:xfrm>
              <a:custGeom>
                <a:avLst/>
                <a:gdLst>
                  <a:gd name="T0" fmla="*/ 16 w 16"/>
                  <a:gd name="T1" fmla="*/ 358 h 358"/>
                  <a:gd name="T2" fmla="*/ 0 w 16"/>
                  <a:gd name="T3" fmla="*/ 358 h 358"/>
                  <a:gd name="T4" fmla="*/ 0 w 16"/>
                  <a:gd name="T5" fmla="*/ 8 h 358"/>
                  <a:gd name="T6" fmla="*/ 8 w 16"/>
                  <a:gd name="T7" fmla="*/ 0 h 358"/>
                  <a:gd name="T8" fmla="*/ 16 w 16"/>
                  <a:gd name="T9" fmla="*/ 8 h 358"/>
                  <a:gd name="T10" fmla="*/ 16 w 16"/>
                  <a:gd name="T11" fmla="*/ 358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358">
                    <a:moveTo>
                      <a:pt x="16" y="358"/>
                    </a:moveTo>
                    <a:cubicBezTo>
                      <a:pt x="0" y="358"/>
                      <a:pt x="0" y="358"/>
                      <a:pt x="0" y="35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12" y="0"/>
                      <a:pt x="16" y="4"/>
                      <a:pt x="16" y="8"/>
                    </a:cubicBezTo>
                    <a:lnTo>
                      <a:pt x="16" y="3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6" name="Rectangle 21">
                <a:extLst>
                  <a:ext uri="{FF2B5EF4-FFF2-40B4-BE49-F238E27FC236}">
                    <a16:creationId xmlns:a16="http://schemas.microsoft.com/office/drawing/2014/main" id="{41BA2047-C1A3-40DD-9705-5E8FFBD9B0B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37" y="1078"/>
                <a:ext cx="189" cy="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7" name="Freeform 22">
                <a:extLst>
                  <a:ext uri="{FF2B5EF4-FFF2-40B4-BE49-F238E27FC236}">
                    <a16:creationId xmlns:a16="http://schemas.microsoft.com/office/drawing/2014/main" id="{59D5747A-1CA2-4E74-B5FE-56A1C18277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12" y="1078"/>
                <a:ext cx="39" cy="21"/>
              </a:xfrm>
              <a:custGeom>
                <a:avLst/>
                <a:gdLst>
                  <a:gd name="T0" fmla="*/ 30 w 30"/>
                  <a:gd name="T1" fmla="*/ 8 h 16"/>
                  <a:gd name="T2" fmla="*/ 30 w 30"/>
                  <a:gd name="T3" fmla="*/ 8 h 16"/>
                  <a:gd name="T4" fmla="*/ 22 w 30"/>
                  <a:gd name="T5" fmla="*/ 16 h 16"/>
                  <a:gd name="T6" fmla="*/ 0 w 30"/>
                  <a:gd name="T7" fmla="*/ 16 h 16"/>
                  <a:gd name="T8" fmla="*/ 0 w 30"/>
                  <a:gd name="T9" fmla="*/ 0 h 16"/>
                  <a:gd name="T10" fmla="*/ 22 w 30"/>
                  <a:gd name="T11" fmla="*/ 0 h 16"/>
                  <a:gd name="T12" fmla="*/ 30 w 30"/>
                  <a:gd name="T13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6">
                    <a:moveTo>
                      <a:pt x="30" y="8"/>
                    </a:moveTo>
                    <a:cubicBezTo>
                      <a:pt x="30" y="8"/>
                      <a:pt x="30" y="8"/>
                      <a:pt x="30" y="8"/>
                    </a:cubicBezTo>
                    <a:cubicBezTo>
                      <a:pt x="30" y="12"/>
                      <a:pt x="26" y="16"/>
                      <a:pt x="22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6" y="0"/>
                      <a:pt x="30" y="3"/>
                      <a:pt x="30" y="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8" name="Freeform 23">
                <a:extLst>
                  <a:ext uri="{FF2B5EF4-FFF2-40B4-BE49-F238E27FC236}">
                    <a16:creationId xmlns:a16="http://schemas.microsoft.com/office/drawing/2014/main" id="{E37B1C90-63A4-449E-A3DD-6D89E81D01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85" y="1508"/>
                <a:ext cx="2150" cy="29"/>
              </a:xfrm>
              <a:custGeom>
                <a:avLst/>
                <a:gdLst>
                  <a:gd name="T0" fmla="*/ 273 w 273"/>
                  <a:gd name="T1" fmla="*/ 20 h 20"/>
                  <a:gd name="T2" fmla="*/ 0 w 273"/>
                  <a:gd name="T3" fmla="*/ 20 h 20"/>
                  <a:gd name="T4" fmla="*/ 0 w 273"/>
                  <a:gd name="T5" fmla="*/ 3 h 20"/>
                  <a:gd name="T6" fmla="*/ 3 w 273"/>
                  <a:gd name="T7" fmla="*/ 0 h 20"/>
                  <a:gd name="T8" fmla="*/ 270 w 273"/>
                  <a:gd name="T9" fmla="*/ 0 h 20"/>
                  <a:gd name="T10" fmla="*/ 273 w 273"/>
                  <a:gd name="T11" fmla="*/ 3 h 20"/>
                  <a:gd name="T12" fmla="*/ 273 w 273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3" h="20">
                    <a:moveTo>
                      <a:pt x="273" y="20"/>
                    </a:moveTo>
                    <a:cubicBezTo>
                      <a:pt x="0" y="20"/>
                      <a:pt x="0" y="20"/>
                      <a:pt x="0" y="2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270" y="0"/>
                      <a:pt x="270" y="0"/>
                      <a:pt x="270" y="0"/>
                    </a:cubicBezTo>
                    <a:cubicBezTo>
                      <a:pt x="272" y="0"/>
                      <a:pt x="273" y="1"/>
                      <a:pt x="273" y="3"/>
                    </a:cubicBezTo>
                    <a:lnTo>
                      <a:pt x="273" y="2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9" name="Rectangle 24">
                <a:extLst>
                  <a:ext uri="{FF2B5EF4-FFF2-40B4-BE49-F238E27FC236}">
                    <a16:creationId xmlns:a16="http://schemas.microsoft.com/office/drawing/2014/main" id="{A5009AF2-D82B-4791-84B5-2A903CD32E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6" y="1081"/>
                <a:ext cx="86" cy="1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10502C93-BE3B-40E1-8910-00F8097DAF4A}"/>
                </a:ext>
              </a:extLst>
            </p:cNvPr>
            <p:cNvSpPr/>
            <p:nvPr/>
          </p:nvSpPr>
          <p:spPr>
            <a:xfrm>
              <a:off x="2394217" y="1844360"/>
              <a:ext cx="9182669" cy="51161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  <a:buClr>
                  <a:srgbClr val="FF0000"/>
                </a:buClr>
                <a:tabLst>
                  <a:tab pos="911203" algn="l"/>
                  <a:tab pos="1825580" algn="l"/>
                  <a:tab pos="2739957" algn="l"/>
                  <a:tab pos="3654334" algn="l"/>
                  <a:tab pos="4568711" algn="l"/>
                  <a:tab pos="5483088" algn="l"/>
                  <a:tab pos="6397465" algn="l"/>
                  <a:tab pos="7311843" algn="l"/>
                  <a:tab pos="8226220" algn="l"/>
                  <a:tab pos="9140597" algn="l"/>
                  <a:tab pos="10054974" algn="l"/>
                </a:tabLst>
              </a:pPr>
              <a:r>
                <a:rPr lang="zh-CN" alt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汞的使用时注意事项</a:t>
              </a: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id="{7A3E5074-5017-43CC-85A6-F78B01A51872}"/>
              </a:ext>
            </a:extLst>
          </p:cNvPr>
          <p:cNvGrpSpPr/>
          <p:nvPr/>
        </p:nvGrpSpPr>
        <p:grpSpPr>
          <a:xfrm>
            <a:off x="790840" y="3387950"/>
            <a:ext cx="3801663" cy="3019748"/>
            <a:chOff x="1704930" y="2788312"/>
            <a:chExt cx="3801663" cy="3019748"/>
          </a:xfrm>
        </p:grpSpPr>
        <p:sp>
          <p:nvSpPr>
            <p:cNvPr id="31" name="等腰三角形 30">
              <a:extLst>
                <a:ext uri="{FF2B5EF4-FFF2-40B4-BE49-F238E27FC236}">
                  <a16:creationId xmlns:a16="http://schemas.microsoft.com/office/drawing/2014/main" id="{D72BA07F-8867-4ECD-BAD3-267D296E65CD}"/>
                </a:ext>
              </a:extLst>
            </p:cNvPr>
            <p:cNvSpPr/>
            <p:nvPr/>
          </p:nvSpPr>
          <p:spPr bwMode="auto">
            <a:xfrm>
              <a:off x="2860210" y="2788312"/>
              <a:ext cx="1753574" cy="1511701"/>
            </a:xfrm>
            <a:prstGeom prst="triangle">
              <a:avLst/>
            </a:prstGeom>
            <a:solidFill>
              <a:srgbClr val="3DA4C3"/>
            </a:solidFill>
            <a:ln w="12700">
              <a:solidFill>
                <a:srgbClr val="FFC00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2" name="TextBox 6">
              <a:extLst>
                <a:ext uri="{FF2B5EF4-FFF2-40B4-BE49-F238E27FC236}">
                  <a16:creationId xmlns:a16="http://schemas.microsoft.com/office/drawing/2014/main" id="{2B315EDA-EA3E-4842-9F57-E0FCC0CF571D}"/>
                </a:ext>
              </a:extLst>
            </p:cNvPr>
            <p:cNvSpPr txBox="1"/>
            <p:nvPr/>
          </p:nvSpPr>
          <p:spPr>
            <a:xfrm>
              <a:off x="3096778" y="3517049"/>
              <a:ext cx="144339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1</a:t>
              </a:r>
              <a:endParaRPr lang="zh-CN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endParaRPr>
            </a:p>
          </p:txBody>
        </p:sp>
        <p:grpSp>
          <p:nvGrpSpPr>
            <p:cNvPr id="33" name="组合 32">
              <a:extLst>
                <a:ext uri="{FF2B5EF4-FFF2-40B4-BE49-F238E27FC236}">
                  <a16:creationId xmlns:a16="http://schemas.microsoft.com/office/drawing/2014/main" id="{584DF794-2FFF-4473-88B1-6AABD1859B49}"/>
                </a:ext>
              </a:extLst>
            </p:cNvPr>
            <p:cNvGrpSpPr/>
            <p:nvPr/>
          </p:nvGrpSpPr>
          <p:grpSpPr>
            <a:xfrm>
              <a:off x="1704930" y="4235819"/>
              <a:ext cx="3801663" cy="1572241"/>
              <a:chOff x="1753579" y="4242438"/>
              <a:chExt cx="3801663" cy="1572241"/>
            </a:xfrm>
          </p:grpSpPr>
          <p:grpSp>
            <p:nvGrpSpPr>
              <p:cNvPr id="34" name="组合 33">
                <a:extLst>
                  <a:ext uri="{FF2B5EF4-FFF2-40B4-BE49-F238E27FC236}">
                    <a16:creationId xmlns:a16="http://schemas.microsoft.com/office/drawing/2014/main" id="{9CE06C7B-D921-4E78-B43C-60AB64D761C0}"/>
                  </a:ext>
                </a:extLst>
              </p:cNvPr>
              <p:cNvGrpSpPr/>
              <p:nvPr/>
            </p:nvGrpSpPr>
            <p:grpSpPr>
              <a:xfrm>
                <a:off x="2795354" y="4242438"/>
                <a:ext cx="1053541" cy="650506"/>
                <a:chOff x="2709629" y="4235819"/>
                <a:chExt cx="1053541" cy="650506"/>
              </a:xfrm>
            </p:grpSpPr>
            <p:sp>
              <p:nvSpPr>
                <p:cNvPr id="36" name="任意多边形: 形状 35">
                  <a:extLst>
                    <a:ext uri="{FF2B5EF4-FFF2-40B4-BE49-F238E27FC236}">
                      <a16:creationId xmlns:a16="http://schemas.microsoft.com/office/drawing/2014/main" id="{3057DD1E-23D7-4D9F-BE6E-262E6D17E637}"/>
                    </a:ext>
                  </a:extLst>
                </p:cNvPr>
                <p:cNvSpPr/>
                <p:nvPr/>
              </p:nvSpPr>
              <p:spPr>
                <a:xfrm>
                  <a:off x="2709629" y="4286250"/>
                  <a:ext cx="1000125" cy="600075"/>
                </a:xfrm>
                <a:custGeom>
                  <a:avLst/>
                  <a:gdLst>
                    <a:gd name="connsiteX0" fmla="*/ 1000125 w 1000125"/>
                    <a:gd name="connsiteY0" fmla="*/ 0 h 600075"/>
                    <a:gd name="connsiteX1" fmla="*/ 1000125 w 1000125"/>
                    <a:gd name="connsiteY1" fmla="*/ 600075 h 600075"/>
                    <a:gd name="connsiteX2" fmla="*/ 0 w 1000125"/>
                    <a:gd name="connsiteY2" fmla="*/ 600075 h 6000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000125" h="600075">
                      <a:moveTo>
                        <a:pt x="1000125" y="0"/>
                      </a:moveTo>
                      <a:lnTo>
                        <a:pt x="1000125" y="600075"/>
                      </a:lnTo>
                      <a:lnTo>
                        <a:pt x="0" y="600075"/>
                      </a:lnTo>
                    </a:path>
                  </a:pathLst>
                </a:custGeom>
                <a:noFill/>
                <a:ln w="19050">
                  <a:solidFill>
                    <a:schemeClr val="bg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7" name="椭圆 36">
                  <a:extLst>
                    <a:ext uri="{FF2B5EF4-FFF2-40B4-BE49-F238E27FC236}">
                      <a16:creationId xmlns:a16="http://schemas.microsoft.com/office/drawing/2014/main" id="{934EAA52-E39F-47A4-BF58-3C8E65BBCE99}"/>
                    </a:ext>
                  </a:extLst>
                </p:cNvPr>
                <p:cNvSpPr/>
                <p:nvPr/>
              </p:nvSpPr>
              <p:spPr>
                <a:xfrm>
                  <a:off x="3644898" y="4235819"/>
                  <a:ext cx="118272" cy="118272"/>
                </a:xfrm>
                <a:prstGeom prst="ellipse">
                  <a:avLst/>
                </a:prstGeom>
                <a:solidFill>
                  <a:srgbClr val="3DA4C3"/>
                </a:solidFill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5" name="Rectangle 2">
                <a:extLst>
                  <a:ext uri="{FF2B5EF4-FFF2-40B4-BE49-F238E27FC236}">
                    <a16:creationId xmlns:a16="http://schemas.microsoft.com/office/drawing/2014/main" id="{355712A1-7EE2-48B1-9413-BEA12ED604B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753579" y="4983682"/>
                <a:ext cx="3801663" cy="8309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indent="-341305" algn="ctr">
                  <a:lnSpc>
                    <a:spcPct val="120000"/>
                  </a:lnSpc>
                  <a:buClr>
                    <a:srgbClr val="FF0000"/>
                  </a:buClr>
                  <a:tabLst>
                    <a:tab pos="911203" algn="l"/>
                    <a:tab pos="1825580" algn="l"/>
                    <a:tab pos="2739957" algn="l"/>
                    <a:tab pos="3654334" algn="l"/>
                    <a:tab pos="4568711" algn="l"/>
                    <a:tab pos="5483088" algn="l"/>
                    <a:tab pos="6397465" algn="l"/>
                    <a:tab pos="7311843" algn="l"/>
                    <a:tab pos="8226220" algn="l"/>
                    <a:tab pos="9140597" algn="l"/>
                    <a:tab pos="10054974" algn="l"/>
                  </a:tabLst>
                </a:pPr>
                <a:r>
                  <a:rPr lang="zh-CN" altLang="en-US" sz="200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+mn-ea"/>
                    <a:sym typeface="+mn-lt"/>
                  </a:rPr>
                  <a:t>不要让汞直接暴露</a:t>
                </a:r>
                <a:r>
                  <a:rPr lang="zh-CN" altLang="en-US" sz="20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+mn-ea"/>
                    <a:sym typeface="+mn-lt"/>
                  </a:rPr>
                  <a:t>于空气中，盛汞容器应在汞面上加盖一层水。</a:t>
                </a:r>
              </a:p>
            </p:txBody>
          </p:sp>
        </p:grpSp>
      </p:grpSp>
      <p:grpSp>
        <p:nvGrpSpPr>
          <p:cNvPr id="38" name="组合 37">
            <a:extLst>
              <a:ext uri="{FF2B5EF4-FFF2-40B4-BE49-F238E27FC236}">
                <a16:creationId xmlns:a16="http://schemas.microsoft.com/office/drawing/2014/main" id="{C03CD04B-5E7A-45DD-A66B-268B83078478}"/>
              </a:ext>
            </a:extLst>
          </p:cNvPr>
          <p:cNvGrpSpPr/>
          <p:nvPr/>
        </p:nvGrpSpPr>
        <p:grpSpPr>
          <a:xfrm>
            <a:off x="1747164" y="1839318"/>
            <a:ext cx="4015825" cy="3038661"/>
            <a:chOff x="1751132" y="1239680"/>
            <a:chExt cx="4015825" cy="3038661"/>
          </a:xfrm>
        </p:grpSpPr>
        <p:grpSp>
          <p:nvGrpSpPr>
            <p:cNvPr id="39" name="组合 38">
              <a:extLst>
                <a:ext uri="{FF2B5EF4-FFF2-40B4-BE49-F238E27FC236}">
                  <a16:creationId xmlns:a16="http://schemas.microsoft.com/office/drawing/2014/main" id="{65501110-3145-497A-89DE-4E3E2FB80AFE}"/>
                </a:ext>
              </a:extLst>
            </p:cNvPr>
            <p:cNvGrpSpPr/>
            <p:nvPr/>
          </p:nvGrpSpPr>
          <p:grpSpPr>
            <a:xfrm>
              <a:off x="3759045" y="2146929"/>
              <a:ext cx="1862540" cy="2131412"/>
              <a:chOff x="3759045" y="2146929"/>
              <a:chExt cx="1862540" cy="2131412"/>
            </a:xfrm>
          </p:grpSpPr>
          <p:sp>
            <p:nvSpPr>
              <p:cNvPr id="41" name="等腰三角形 40">
                <a:extLst>
                  <a:ext uri="{FF2B5EF4-FFF2-40B4-BE49-F238E27FC236}">
                    <a16:creationId xmlns:a16="http://schemas.microsoft.com/office/drawing/2014/main" id="{F0044207-D9BC-4BEB-A575-9F69ACBBC816}"/>
                  </a:ext>
                </a:extLst>
              </p:cNvPr>
              <p:cNvSpPr/>
              <p:nvPr/>
            </p:nvSpPr>
            <p:spPr bwMode="auto">
              <a:xfrm rot="10800000">
                <a:off x="3868011" y="2766640"/>
                <a:ext cx="1753574" cy="1511701"/>
              </a:xfrm>
              <a:prstGeom prst="triangle">
                <a:avLst/>
              </a:prstGeom>
              <a:gradFill>
                <a:gsLst>
                  <a:gs pos="100000">
                    <a:schemeClr val="bg1">
                      <a:lumMod val="95000"/>
                    </a:schemeClr>
                  </a:gs>
                  <a:gs pos="0">
                    <a:schemeClr val="bg1">
                      <a:lumMod val="85000"/>
                    </a:schemeClr>
                  </a:gs>
                </a:gsLst>
                <a:lin ang="2700000" scaled="1"/>
              </a:gradFill>
              <a:ln w="1270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2" name="TextBox 6">
                <a:extLst>
                  <a:ext uri="{FF2B5EF4-FFF2-40B4-BE49-F238E27FC236}">
                    <a16:creationId xmlns:a16="http://schemas.microsoft.com/office/drawing/2014/main" id="{94706498-73E5-4007-B7E6-6BBDF16814ED}"/>
                  </a:ext>
                </a:extLst>
              </p:cNvPr>
              <p:cNvSpPr txBox="1"/>
              <p:nvPr/>
            </p:nvSpPr>
            <p:spPr>
              <a:xfrm>
                <a:off x="4024549" y="3095020"/>
                <a:ext cx="154041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800" dirty="0">
                    <a:solidFill>
                      <a:srgbClr val="3DA4C3"/>
                    </a:solidFill>
                    <a:cs typeface="+mn-ea"/>
                    <a:sym typeface="+mn-lt"/>
                  </a:rPr>
                  <a:t>2</a:t>
                </a:r>
                <a:endParaRPr lang="zh-CN" altLang="en-US" sz="2800" dirty="0">
                  <a:solidFill>
                    <a:srgbClr val="3DA4C3"/>
                  </a:solidFill>
                  <a:cs typeface="+mn-ea"/>
                  <a:sym typeface="+mn-lt"/>
                </a:endParaRPr>
              </a:p>
            </p:txBody>
          </p:sp>
          <p:grpSp>
            <p:nvGrpSpPr>
              <p:cNvPr id="43" name="组合 42">
                <a:extLst>
                  <a:ext uri="{FF2B5EF4-FFF2-40B4-BE49-F238E27FC236}">
                    <a16:creationId xmlns:a16="http://schemas.microsoft.com/office/drawing/2014/main" id="{2EF0EC93-3E66-47C4-A5E2-4A85FCD6F98C}"/>
                  </a:ext>
                </a:extLst>
              </p:cNvPr>
              <p:cNvGrpSpPr/>
              <p:nvPr/>
            </p:nvGrpSpPr>
            <p:grpSpPr>
              <a:xfrm rot="10800000">
                <a:off x="3759045" y="2146929"/>
                <a:ext cx="1049106" cy="670847"/>
                <a:chOff x="3644898" y="4235819"/>
                <a:chExt cx="1049106" cy="670847"/>
              </a:xfrm>
            </p:grpSpPr>
            <p:sp>
              <p:nvSpPr>
                <p:cNvPr id="44" name="任意多边形: 形状 43">
                  <a:extLst>
                    <a:ext uri="{FF2B5EF4-FFF2-40B4-BE49-F238E27FC236}">
                      <a16:creationId xmlns:a16="http://schemas.microsoft.com/office/drawing/2014/main" id="{1F3978DC-CC62-4F2D-9E1E-DF2989E147AD}"/>
                    </a:ext>
                  </a:extLst>
                </p:cNvPr>
                <p:cNvSpPr/>
                <p:nvPr/>
              </p:nvSpPr>
              <p:spPr>
                <a:xfrm flipH="1">
                  <a:off x="3693879" y="4306591"/>
                  <a:ext cx="1000125" cy="600075"/>
                </a:xfrm>
                <a:custGeom>
                  <a:avLst/>
                  <a:gdLst>
                    <a:gd name="connsiteX0" fmla="*/ 1000125 w 1000125"/>
                    <a:gd name="connsiteY0" fmla="*/ 0 h 600075"/>
                    <a:gd name="connsiteX1" fmla="*/ 1000125 w 1000125"/>
                    <a:gd name="connsiteY1" fmla="*/ 600075 h 600075"/>
                    <a:gd name="connsiteX2" fmla="*/ 0 w 1000125"/>
                    <a:gd name="connsiteY2" fmla="*/ 600075 h 6000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000125" h="600075">
                      <a:moveTo>
                        <a:pt x="1000125" y="0"/>
                      </a:moveTo>
                      <a:lnTo>
                        <a:pt x="1000125" y="600075"/>
                      </a:lnTo>
                      <a:lnTo>
                        <a:pt x="0" y="600075"/>
                      </a:lnTo>
                    </a:path>
                  </a:pathLst>
                </a:custGeom>
                <a:noFill/>
                <a:ln w="19050">
                  <a:solidFill>
                    <a:schemeClr val="bg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5" name="椭圆 44">
                  <a:extLst>
                    <a:ext uri="{FF2B5EF4-FFF2-40B4-BE49-F238E27FC236}">
                      <a16:creationId xmlns:a16="http://schemas.microsoft.com/office/drawing/2014/main" id="{DB4D7DAC-B9BB-4D7A-A304-50508788AA23}"/>
                    </a:ext>
                  </a:extLst>
                </p:cNvPr>
                <p:cNvSpPr/>
                <p:nvPr/>
              </p:nvSpPr>
              <p:spPr>
                <a:xfrm>
                  <a:off x="3644898" y="4235819"/>
                  <a:ext cx="118272" cy="118272"/>
                </a:xfrm>
                <a:prstGeom prst="ellipse">
                  <a:avLst/>
                </a:prstGeom>
                <a:solidFill>
                  <a:srgbClr val="3DA4C3"/>
                </a:solidFill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40" name="Rectangle 2">
              <a:extLst>
                <a:ext uri="{FF2B5EF4-FFF2-40B4-BE49-F238E27FC236}">
                  <a16:creationId xmlns:a16="http://schemas.microsoft.com/office/drawing/2014/main" id="{31C33C69-C7B5-4C79-9CF9-F36FF5F4C02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51132" y="1239680"/>
              <a:ext cx="4015825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indent="-341305">
                <a:lnSpc>
                  <a:spcPct val="120000"/>
                </a:lnSpc>
                <a:buClr>
                  <a:srgbClr val="FF0000"/>
                </a:buClr>
                <a:tabLst>
                  <a:tab pos="911203" algn="l"/>
                  <a:tab pos="1825580" algn="l"/>
                  <a:tab pos="2739957" algn="l"/>
                  <a:tab pos="3654334" algn="l"/>
                  <a:tab pos="4568711" algn="l"/>
                  <a:tab pos="5483088" algn="l"/>
                  <a:tab pos="6397465" algn="l"/>
                  <a:tab pos="7311843" algn="l"/>
                  <a:tab pos="8226220" algn="l"/>
                  <a:tab pos="9140597" algn="l"/>
                  <a:tab pos="10054974" algn="l"/>
                </a:tabLst>
              </a:pPr>
              <a:r>
                <a:rPr lang="zh-CN" altLang="en-US" sz="2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装汞的仪器下面一律放置浅瓷盘，</a:t>
              </a:r>
              <a:r>
                <a:rPr lang="zh-CN" altLang="en-US" sz="20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防止汞滴散落</a:t>
              </a:r>
              <a:r>
                <a:rPr lang="zh-CN" altLang="en-US" sz="2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到桌面上和地面上。</a:t>
              </a:r>
            </a:p>
          </p:txBody>
        </p:sp>
      </p:grpSp>
      <p:grpSp>
        <p:nvGrpSpPr>
          <p:cNvPr id="46" name="组合 45">
            <a:extLst>
              <a:ext uri="{FF2B5EF4-FFF2-40B4-BE49-F238E27FC236}">
                <a16:creationId xmlns:a16="http://schemas.microsoft.com/office/drawing/2014/main" id="{18A53804-CF12-4687-AAF1-063F338F4939}"/>
              </a:ext>
            </a:extLst>
          </p:cNvPr>
          <p:cNvGrpSpPr/>
          <p:nvPr/>
        </p:nvGrpSpPr>
        <p:grpSpPr>
          <a:xfrm>
            <a:off x="4921749" y="3387950"/>
            <a:ext cx="2596342" cy="3380266"/>
            <a:chOff x="4124695" y="2788312"/>
            <a:chExt cx="2596342" cy="3380266"/>
          </a:xfrm>
        </p:grpSpPr>
        <p:sp>
          <p:nvSpPr>
            <p:cNvPr id="47" name="等腰三角形 46">
              <a:extLst>
                <a:ext uri="{FF2B5EF4-FFF2-40B4-BE49-F238E27FC236}">
                  <a16:creationId xmlns:a16="http://schemas.microsoft.com/office/drawing/2014/main" id="{DC937E05-52ED-457C-B616-3FC12B4C1A49}"/>
                </a:ext>
              </a:extLst>
            </p:cNvPr>
            <p:cNvSpPr/>
            <p:nvPr/>
          </p:nvSpPr>
          <p:spPr bwMode="auto">
            <a:xfrm>
              <a:off x="4849897" y="2788312"/>
              <a:ext cx="1753574" cy="1511701"/>
            </a:xfrm>
            <a:prstGeom prst="triangle">
              <a:avLst/>
            </a:prstGeom>
            <a:solidFill>
              <a:srgbClr val="3DA4C3"/>
            </a:solidFill>
            <a:ln w="12700">
              <a:solidFill>
                <a:srgbClr val="FFC00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8" name="TextBox 6">
              <a:extLst>
                <a:ext uri="{FF2B5EF4-FFF2-40B4-BE49-F238E27FC236}">
                  <a16:creationId xmlns:a16="http://schemas.microsoft.com/office/drawing/2014/main" id="{B76AF740-E791-4ED0-9746-664790912DA2}"/>
                </a:ext>
              </a:extLst>
            </p:cNvPr>
            <p:cNvSpPr txBox="1"/>
            <p:nvPr/>
          </p:nvSpPr>
          <p:spPr>
            <a:xfrm>
              <a:off x="5095860" y="3514565"/>
              <a:ext cx="140017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3</a:t>
              </a:r>
              <a:endParaRPr lang="zh-CN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endParaRPr>
            </a:p>
          </p:txBody>
        </p:sp>
        <p:grpSp>
          <p:nvGrpSpPr>
            <p:cNvPr id="49" name="组合 48">
              <a:extLst>
                <a:ext uri="{FF2B5EF4-FFF2-40B4-BE49-F238E27FC236}">
                  <a16:creationId xmlns:a16="http://schemas.microsoft.com/office/drawing/2014/main" id="{8A6000DA-7888-4179-849A-3E731415BA03}"/>
                </a:ext>
              </a:extLst>
            </p:cNvPr>
            <p:cNvGrpSpPr/>
            <p:nvPr/>
          </p:nvGrpSpPr>
          <p:grpSpPr>
            <a:xfrm>
              <a:off x="4124695" y="4235819"/>
              <a:ext cx="2596342" cy="1932759"/>
              <a:chOff x="2215323" y="4242438"/>
              <a:chExt cx="2596342" cy="1932759"/>
            </a:xfrm>
          </p:grpSpPr>
          <p:grpSp>
            <p:nvGrpSpPr>
              <p:cNvPr id="50" name="组合 49">
                <a:extLst>
                  <a:ext uri="{FF2B5EF4-FFF2-40B4-BE49-F238E27FC236}">
                    <a16:creationId xmlns:a16="http://schemas.microsoft.com/office/drawing/2014/main" id="{32A89D5B-8184-4365-83F0-1E836F52E77B}"/>
                  </a:ext>
                </a:extLst>
              </p:cNvPr>
              <p:cNvGrpSpPr/>
              <p:nvPr/>
            </p:nvGrpSpPr>
            <p:grpSpPr>
              <a:xfrm>
                <a:off x="2795354" y="4242438"/>
                <a:ext cx="1053541" cy="650506"/>
                <a:chOff x="2709629" y="4235819"/>
                <a:chExt cx="1053541" cy="650506"/>
              </a:xfrm>
            </p:grpSpPr>
            <p:sp>
              <p:nvSpPr>
                <p:cNvPr id="52" name="任意多边形: 形状 51">
                  <a:extLst>
                    <a:ext uri="{FF2B5EF4-FFF2-40B4-BE49-F238E27FC236}">
                      <a16:creationId xmlns:a16="http://schemas.microsoft.com/office/drawing/2014/main" id="{DAC9EE03-BF59-43A8-BEB4-A75C9B14DE03}"/>
                    </a:ext>
                  </a:extLst>
                </p:cNvPr>
                <p:cNvSpPr/>
                <p:nvPr/>
              </p:nvSpPr>
              <p:spPr>
                <a:xfrm>
                  <a:off x="2709629" y="4286250"/>
                  <a:ext cx="1000125" cy="600075"/>
                </a:xfrm>
                <a:custGeom>
                  <a:avLst/>
                  <a:gdLst>
                    <a:gd name="connsiteX0" fmla="*/ 1000125 w 1000125"/>
                    <a:gd name="connsiteY0" fmla="*/ 0 h 600075"/>
                    <a:gd name="connsiteX1" fmla="*/ 1000125 w 1000125"/>
                    <a:gd name="connsiteY1" fmla="*/ 600075 h 600075"/>
                    <a:gd name="connsiteX2" fmla="*/ 0 w 1000125"/>
                    <a:gd name="connsiteY2" fmla="*/ 600075 h 6000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000125" h="600075">
                      <a:moveTo>
                        <a:pt x="1000125" y="0"/>
                      </a:moveTo>
                      <a:lnTo>
                        <a:pt x="1000125" y="600075"/>
                      </a:lnTo>
                      <a:lnTo>
                        <a:pt x="0" y="600075"/>
                      </a:lnTo>
                    </a:path>
                  </a:pathLst>
                </a:custGeom>
                <a:noFill/>
                <a:ln w="19050">
                  <a:solidFill>
                    <a:schemeClr val="bg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椭圆 52">
                  <a:extLst>
                    <a:ext uri="{FF2B5EF4-FFF2-40B4-BE49-F238E27FC236}">
                      <a16:creationId xmlns:a16="http://schemas.microsoft.com/office/drawing/2014/main" id="{B4097846-77B5-46A1-8664-CBF658A50545}"/>
                    </a:ext>
                  </a:extLst>
                </p:cNvPr>
                <p:cNvSpPr/>
                <p:nvPr/>
              </p:nvSpPr>
              <p:spPr>
                <a:xfrm>
                  <a:off x="3644898" y="4235819"/>
                  <a:ext cx="118272" cy="118272"/>
                </a:xfrm>
                <a:prstGeom prst="ellipse">
                  <a:avLst/>
                </a:prstGeom>
                <a:solidFill>
                  <a:srgbClr val="3DA4C3"/>
                </a:solidFill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51" name="Rectangle 2">
                <a:extLst>
                  <a:ext uri="{FF2B5EF4-FFF2-40B4-BE49-F238E27FC236}">
                    <a16:creationId xmlns:a16="http://schemas.microsoft.com/office/drawing/2014/main" id="{5BF8DC52-7696-4E83-BA45-E96107126C0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215323" y="4974868"/>
                <a:ext cx="2596342" cy="12003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indent="-341305" algn="ctr">
                  <a:lnSpc>
                    <a:spcPct val="120000"/>
                  </a:lnSpc>
                  <a:buClr>
                    <a:srgbClr val="FF0000"/>
                  </a:buClr>
                  <a:tabLst>
                    <a:tab pos="911203" algn="l"/>
                    <a:tab pos="1825580" algn="l"/>
                    <a:tab pos="2739957" algn="l"/>
                    <a:tab pos="3654334" algn="l"/>
                    <a:tab pos="4568711" algn="l"/>
                    <a:tab pos="5483088" algn="l"/>
                    <a:tab pos="6397465" algn="l"/>
                    <a:tab pos="7311843" algn="l"/>
                    <a:tab pos="8226220" algn="l"/>
                    <a:tab pos="9140597" algn="l"/>
                    <a:tab pos="10054974" algn="l"/>
                  </a:tabLst>
                </a:pPr>
                <a:r>
                  <a:rPr lang="zh-CN" altLang="en-US" sz="20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+mn-ea"/>
                    <a:sym typeface="+mn-lt"/>
                  </a:rPr>
                  <a:t>一切转移汞的操作，也应在</a:t>
                </a:r>
                <a:r>
                  <a:rPr lang="zh-CN" altLang="en-US" sz="200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+mn-ea"/>
                    <a:sym typeface="+mn-lt"/>
                  </a:rPr>
                  <a:t>浅瓷盘内进行</a:t>
                </a:r>
                <a:r>
                  <a:rPr lang="en-US" altLang="zh-CN" sz="200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+mn-ea"/>
                    <a:sym typeface="+mn-lt"/>
                  </a:rPr>
                  <a:t>(</a:t>
                </a:r>
                <a:r>
                  <a:rPr lang="zh-CN" altLang="en-US" sz="200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+mn-ea"/>
                    <a:sym typeface="+mn-lt"/>
                  </a:rPr>
                  <a:t>盘内装水</a:t>
                </a:r>
                <a:r>
                  <a:rPr lang="en-US" altLang="zh-CN" sz="200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+mn-ea"/>
                    <a:sym typeface="+mn-lt"/>
                  </a:rPr>
                  <a:t>)</a:t>
                </a:r>
                <a:r>
                  <a:rPr lang="zh-CN" altLang="en-US" sz="200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+mn-ea"/>
                    <a:sym typeface="+mn-lt"/>
                  </a:rPr>
                  <a:t>。</a:t>
                </a:r>
              </a:p>
            </p:txBody>
          </p:sp>
        </p:grpSp>
      </p:grpSp>
      <p:grpSp>
        <p:nvGrpSpPr>
          <p:cNvPr id="54" name="组合 53">
            <a:extLst>
              <a:ext uri="{FF2B5EF4-FFF2-40B4-BE49-F238E27FC236}">
                <a16:creationId xmlns:a16="http://schemas.microsoft.com/office/drawing/2014/main" id="{8ADB31B6-DE0A-4CDB-913F-D1AB04B1864D}"/>
              </a:ext>
            </a:extLst>
          </p:cNvPr>
          <p:cNvGrpSpPr/>
          <p:nvPr/>
        </p:nvGrpSpPr>
        <p:grpSpPr>
          <a:xfrm>
            <a:off x="6461384" y="1839318"/>
            <a:ext cx="4793137" cy="3038661"/>
            <a:chOff x="4986097" y="1239680"/>
            <a:chExt cx="4793137" cy="3038661"/>
          </a:xfrm>
        </p:grpSpPr>
        <p:sp>
          <p:nvSpPr>
            <p:cNvPr id="55" name="等腰三角形 54">
              <a:extLst>
                <a:ext uri="{FF2B5EF4-FFF2-40B4-BE49-F238E27FC236}">
                  <a16:creationId xmlns:a16="http://schemas.microsoft.com/office/drawing/2014/main" id="{B6EE1E1B-C771-493A-B847-9B8CC88ADE24}"/>
                </a:ext>
              </a:extLst>
            </p:cNvPr>
            <p:cNvSpPr/>
            <p:nvPr/>
          </p:nvSpPr>
          <p:spPr bwMode="auto">
            <a:xfrm rot="10800000">
              <a:off x="5857698" y="2766640"/>
              <a:ext cx="1753574" cy="1511701"/>
            </a:xfrm>
            <a:prstGeom prst="triangle">
              <a:avLst/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2700000" scaled="1"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56" name="TextBox 6">
              <a:extLst>
                <a:ext uri="{FF2B5EF4-FFF2-40B4-BE49-F238E27FC236}">
                  <a16:creationId xmlns:a16="http://schemas.microsoft.com/office/drawing/2014/main" id="{DFD84829-D35D-4FB3-A5AE-875FA100AC1C}"/>
                </a:ext>
              </a:extLst>
            </p:cNvPr>
            <p:cNvSpPr txBox="1"/>
            <p:nvPr/>
          </p:nvSpPr>
          <p:spPr>
            <a:xfrm>
              <a:off x="6042804" y="3080492"/>
              <a:ext cx="14630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rgbClr val="3DA4C3"/>
                  </a:solidFill>
                  <a:cs typeface="+mn-ea"/>
                  <a:sym typeface="+mn-lt"/>
                </a:rPr>
                <a:t>4</a:t>
              </a:r>
              <a:endParaRPr lang="zh-CN" altLang="en-US" sz="2800" dirty="0">
                <a:solidFill>
                  <a:srgbClr val="3DA4C3"/>
                </a:solidFill>
                <a:cs typeface="+mn-ea"/>
                <a:sym typeface="+mn-lt"/>
              </a:endParaRPr>
            </a:p>
          </p:txBody>
        </p:sp>
        <p:grpSp>
          <p:nvGrpSpPr>
            <p:cNvPr id="57" name="组合 56">
              <a:extLst>
                <a:ext uri="{FF2B5EF4-FFF2-40B4-BE49-F238E27FC236}">
                  <a16:creationId xmlns:a16="http://schemas.microsoft.com/office/drawing/2014/main" id="{8633EBEB-EBA2-4A06-B832-28340C86F7A2}"/>
                </a:ext>
              </a:extLst>
            </p:cNvPr>
            <p:cNvGrpSpPr/>
            <p:nvPr/>
          </p:nvGrpSpPr>
          <p:grpSpPr>
            <a:xfrm rot="10800000">
              <a:off x="6701831" y="2152742"/>
              <a:ext cx="1053541" cy="650506"/>
              <a:chOff x="2709629" y="4235819"/>
              <a:chExt cx="1053541" cy="650506"/>
            </a:xfrm>
          </p:grpSpPr>
          <p:sp>
            <p:nvSpPr>
              <p:cNvPr id="59" name="任意多边形: 形状 58">
                <a:extLst>
                  <a:ext uri="{FF2B5EF4-FFF2-40B4-BE49-F238E27FC236}">
                    <a16:creationId xmlns:a16="http://schemas.microsoft.com/office/drawing/2014/main" id="{8B75EA68-F3E2-434F-9DF4-675B1785EC94}"/>
                  </a:ext>
                </a:extLst>
              </p:cNvPr>
              <p:cNvSpPr/>
              <p:nvPr/>
            </p:nvSpPr>
            <p:spPr>
              <a:xfrm>
                <a:off x="2709629" y="4286250"/>
                <a:ext cx="1000125" cy="600075"/>
              </a:xfrm>
              <a:custGeom>
                <a:avLst/>
                <a:gdLst>
                  <a:gd name="connsiteX0" fmla="*/ 1000125 w 1000125"/>
                  <a:gd name="connsiteY0" fmla="*/ 0 h 600075"/>
                  <a:gd name="connsiteX1" fmla="*/ 1000125 w 1000125"/>
                  <a:gd name="connsiteY1" fmla="*/ 600075 h 600075"/>
                  <a:gd name="connsiteX2" fmla="*/ 0 w 1000125"/>
                  <a:gd name="connsiteY2" fmla="*/ 600075 h 600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25" h="600075">
                    <a:moveTo>
                      <a:pt x="1000125" y="0"/>
                    </a:moveTo>
                    <a:lnTo>
                      <a:pt x="1000125" y="600075"/>
                    </a:lnTo>
                    <a:lnTo>
                      <a:pt x="0" y="600075"/>
                    </a:lnTo>
                  </a:path>
                </a:pathLst>
              </a:custGeom>
              <a:noFill/>
              <a:ln w="19050"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8F3EB641-A7B3-4124-B70B-A681832604E2}"/>
                  </a:ext>
                </a:extLst>
              </p:cNvPr>
              <p:cNvSpPr/>
              <p:nvPr/>
            </p:nvSpPr>
            <p:spPr>
              <a:xfrm>
                <a:off x="3644898" y="4235819"/>
                <a:ext cx="118272" cy="118272"/>
              </a:xfrm>
              <a:prstGeom prst="ellipse">
                <a:avLst/>
              </a:prstGeom>
              <a:solidFill>
                <a:srgbClr val="3DA4C3"/>
              </a:solidFill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58" name="Rectangle 2">
              <a:extLst>
                <a:ext uri="{FF2B5EF4-FFF2-40B4-BE49-F238E27FC236}">
                  <a16:creationId xmlns:a16="http://schemas.microsoft.com/office/drawing/2014/main" id="{BE1C281C-8E66-4CCA-BABB-17A57B16D3F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86097" y="1239680"/>
              <a:ext cx="4793137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indent="-341305" algn="ctr">
                <a:lnSpc>
                  <a:spcPct val="120000"/>
                </a:lnSpc>
                <a:buClr>
                  <a:srgbClr val="FF0000"/>
                </a:buClr>
                <a:tabLst>
                  <a:tab pos="911203" algn="l"/>
                  <a:tab pos="1825580" algn="l"/>
                  <a:tab pos="2739957" algn="l"/>
                  <a:tab pos="3654334" algn="l"/>
                  <a:tab pos="4568711" algn="l"/>
                  <a:tab pos="5483088" algn="l"/>
                  <a:tab pos="6397465" algn="l"/>
                  <a:tab pos="7311843" algn="l"/>
                  <a:tab pos="8226220" algn="l"/>
                  <a:tab pos="9140597" algn="l"/>
                  <a:tab pos="10054974" algn="l"/>
                </a:tabLst>
              </a:pPr>
              <a:r>
                <a:rPr lang="zh-CN" altLang="en-US" sz="20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实验前要检查</a:t>
              </a:r>
              <a:r>
                <a:rPr lang="zh-CN" altLang="en-US" sz="2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装汞的仪器是否</a:t>
              </a:r>
              <a:r>
                <a:rPr lang="zh-CN" altLang="en-US" sz="20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放置稳固</a:t>
              </a:r>
              <a:r>
                <a:rPr lang="zh-CN" altLang="en-US" sz="2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。橡皮管或塑料管连接处要缚牢。</a:t>
              </a:r>
            </a:p>
          </p:txBody>
        </p:sp>
      </p:grpSp>
      <p:grpSp>
        <p:nvGrpSpPr>
          <p:cNvPr id="61" name="组合 60">
            <a:extLst>
              <a:ext uri="{FF2B5EF4-FFF2-40B4-BE49-F238E27FC236}">
                <a16:creationId xmlns:a16="http://schemas.microsoft.com/office/drawing/2014/main" id="{922365B7-BA15-4CC5-8E28-74EC6B1DD37B}"/>
              </a:ext>
            </a:extLst>
          </p:cNvPr>
          <p:cNvGrpSpPr/>
          <p:nvPr/>
        </p:nvGrpSpPr>
        <p:grpSpPr>
          <a:xfrm>
            <a:off x="7707174" y="3387950"/>
            <a:ext cx="3801663" cy="3380498"/>
            <a:chOff x="7381492" y="3169594"/>
            <a:chExt cx="3801663" cy="3380498"/>
          </a:xfrm>
        </p:grpSpPr>
        <p:sp>
          <p:nvSpPr>
            <p:cNvPr id="62" name="任意多边形: 形状 61">
              <a:extLst>
                <a:ext uri="{FF2B5EF4-FFF2-40B4-BE49-F238E27FC236}">
                  <a16:creationId xmlns:a16="http://schemas.microsoft.com/office/drawing/2014/main" id="{30D345DC-54FF-476F-A665-38653024BA18}"/>
                </a:ext>
              </a:extLst>
            </p:cNvPr>
            <p:cNvSpPr/>
            <p:nvPr/>
          </p:nvSpPr>
          <p:spPr>
            <a:xfrm>
              <a:off x="8547969" y="4702939"/>
              <a:ext cx="1000125" cy="600075"/>
            </a:xfrm>
            <a:custGeom>
              <a:avLst/>
              <a:gdLst>
                <a:gd name="connsiteX0" fmla="*/ 1000125 w 1000125"/>
                <a:gd name="connsiteY0" fmla="*/ 0 h 600075"/>
                <a:gd name="connsiteX1" fmla="*/ 1000125 w 1000125"/>
                <a:gd name="connsiteY1" fmla="*/ 600075 h 600075"/>
                <a:gd name="connsiteX2" fmla="*/ 0 w 1000125"/>
                <a:gd name="connsiteY2" fmla="*/ 600075 h 600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0125" h="600075">
                  <a:moveTo>
                    <a:pt x="1000125" y="0"/>
                  </a:moveTo>
                  <a:lnTo>
                    <a:pt x="1000125" y="600075"/>
                  </a:lnTo>
                  <a:lnTo>
                    <a:pt x="0" y="600075"/>
                  </a:lnTo>
                </a:path>
              </a:pathLst>
            </a:custGeom>
            <a:noFill/>
            <a:ln w="1905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63" name="组合 62">
              <a:extLst>
                <a:ext uri="{FF2B5EF4-FFF2-40B4-BE49-F238E27FC236}">
                  <a16:creationId xmlns:a16="http://schemas.microsoft.com/office/drawing/2014/main" id="{14DBEC55-C0CC-4443-A011-7AF535798AEC}"/>
                </a:ext>
              </a:extLst>
            </p:cNvPr>
            <p:cNvGrpSpPr/>
            <p:nvPr/>
          </p:nvGrpSpPr>
          <p:grpSpPr>
            <a:xfrm>
              <a:off x="8632903" y="3169594"/>
              <a:ext cx="1753574" cy="1568641"/>
              <a:chOff x="6819428" y="2788312"/>
              <a:chExt cx="1753574" cy="1568641"/>
            </a:xfrm>
          </p:grpSpPr>
          <p:sp>
            <p:nvSpPr>
              <p:cNvPr id="65" name="等腰三角形 64">
                <a:extLst>
                  <a:ext uri="{FF2B5EF4-FFF2-40B4-BE49-F238E27FC236}">
                    <a16:creationId xmlns:a16="http://schemas.microsoft.com/office/drawing/2014/main" id="{9353CCEE-22A8-455B-B7D5-5F63E1237B2F}"/>
                  </a:ext>
                </a:extLst>
              </p:cNvPr>
              <p:cNvSpPr/>
              <p:nvPr/>
            </p:nvSpPr>
            <p:spPr bwMode="auto">
              <a:xfrm>
                <a:off x="6819428" y="2788312"/>
                <a:ext cx="1753574" cy="1511701"/>
              </a:xfrm>
              <a:prstGeom prst="triangle">
                <a:avLst/>
              </a:prstGeom>
              <a:solidFill>
                <a:srgbClr val="3DA4C3"/>
              </a:solidFill>
              <a:ln w="12700">
                <a:solidFill>
                  <a:srgbClr val="FFC00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6" name="TextBox 6">
                <a:extLst>
                  <a:ext uri="{FF2B5EF4-FFF2-40B4-BE49-F238E27FC236}">
                    <a16:creationId xmlns:a16="http://schemas.microsoft.com/office/drawing/2014/main" id="{A5CE0390-9955-4149-8C60-39FAFA3188F6}"/>
                  </a:ext>
                </a:extLst>
              </p:cNvPr>
              <p:cNvSpPr txBox="1"/>
              <p:nvPr/>
            </p:nvSpPr>
            <p:spPr>
              <a:xfrm>
                <a:off x="7182748" y="3543653"/>
                <a:ext cx="121727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+mn-ea"/>
                    <a:sym typeface="+mn-lt"/>
                  </a:rPr>
                  <a:t>5</a:t>
                </a:r>
                <a:endParaRPr lang="zh-CN" altLang="en-US" sz="2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67" name="椭圆 66">
                <a:extLst>
                  <a:ext uri="{FF2B5EF4-FFF2-40B4-BE49-F238E27FC236}">
                    <a16:creationId xmlns:a16="http://schemas.microsoft.com/office/drawing/2014/main" id="{0F422C7C-5DBA-426C-A6FF-8B3031723909}"/>
                  </a:ext>
                </a:extLst>
              </p:cNvPr>
              <p:cNvSpPr/>
              <p:nvPr/>
            </p:nvSpPr>
            <p:spPr>
              <a:xfrm>
                <a:off x="7671347" y="4238681"/>
                <a:ext cx="118272" cy="118272"/>
              </a:xfrm>
              <a:prstGeom prst="ellipse">
                <a:avLst/>
              </a:prstGeom>
              <a:solidFill>
                <a:srgbClr val="3DA4C3"/>
              </a:solidFill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64" name="Rectangle 2">
              <a:extLst>
                <a:ext uri="{FF2B5EF4-FFF2-40B4-BE49-F238E27FC236}">
                  <a16:creationId xmlns:a16="http://schemas.microsoft.com/office/drawing/2014/main" id="{D7FB4EA9-4F6B-4263-A069-60584E30CD6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81492" y="5349763"/>
              <a:ext cx="3801663" cy="12003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indent="-341305" algn="ctr">
                <a:lnSpc>
                  <a:spcPct val="120000"/>
                </a:lnSpc>
                <a:buClr>
                  <a:srgbClr val="FF0000"/>
                </a:buClr>
                <a:tabLst>
                  <a:tab pos="911203" algn="l"/>
                  <a:tab pos="1825580" algn="l"/>
                  <a:tab pos="2739957" algn="l"/>
                  <a:tab pos="3654334" algn="l"/>
                  <a:tab pos="4568711" algn="l"/>
                  <a:tab pos="5483088" algn="l"/>
                  <a:tab pos="6397465" algn="l"/>
                  <a:tab pos="7311843" algn="l"/>
                  <a:tab pos="8226220" algn="l"/>
                  <a:tab pos="9140597" algn="l"/>
                  <a:tab pos="10054974" algn="l"/>
                </a:tabLst>
              </a:pPr>
              <a:r>
                <a:rPr lang="zh-CN" altLang="en-US" sz="2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储汞的容器要用厚壁玻璃器皿或瓷器。用烧杯暂时盛汞，不可多装以防破裂。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18798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C6E65B39-D54F-43D7-96F8-55C351161F2C}"/>
              </a:ext>
            </a:extLst>
          </p:cNvPr>
          <p:cNvGrpSpPr/>
          <p:nvPr/>
        </p:nvGrpSpPr>
        <p:grpSpPr>
          <a:xfrm>
            <a:off x="0" y="-1757"/>
            <a:ext cx="6477000" cy="641444"/>
            <a:chOff x="0" y="0"/>
            <a:chExt cx="6477000" cy="641444"/>
          </a:xfrm>
        </p:grpSpPr>
        <p:sp>
          <p:nvSpPr>
            <p:cNvPr id="3" name="圆角矩形 2">
              <a:extLst>
                <a:ext uri="{FF2B5EF4-FFF2-40B4-BE49-F238E27FC236}">
                  <a16:creationId xmlns:a16="http://schemas.microsoft.com/office/drawing/2014/main" id="{3121E7CC-6C44-4A6E-8C9E-6F8279CD0D16}"/>
                </a:ext>
              </a:extLst>
            </p:cNvPr>
            <p:cNvSpPr/>
            <p:nvPr/>
          </p:nvSpPr>
          <p:spPr>
            <a:xfrm>
              <a:off x="0" y="169035"/>
              <a:ext cx="5791200" cy="472409"/>
            </a:xfrm>
            <a:prstGeom prst="roundRect">
              <a:avLst>
                <a:gd name="adj" fmla="val 7843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2700000" scaled="1"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4DE3F318-4603-4453-8E5F-331B47BC71F0}"/>
                </a:ext>
              </a:extLst>
            </p:cNvPr>
            <p:cNvSpPr/>
            <p:nvPr/>
          </p:nvSpPr>
          <p:spPr>
            <a:xfrm>
              <a:off x="540800" y="166370"/>
              <a:ext cx="59362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20000"/>
                </a:spcBef>
              </a:pPr>
              <a:r>
                <a:rPr kumimoji="1" lang="zh-CN" altLang="en-US" sz="2400" b="1" dirty="0">
                  <a:solidFill>
                    <a:srgbClr val="3DA4C3"/>
                  </a:solidFill>
                  <a:cs typeface="+mn-ea"/>
                  <a:sym typeface="+mn-lt"/>
                </a:rPr>
                <a:t>常用化学品安全使用之汞的安全使用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B75A12E2-C778-4765-AD06-69F714DF5E3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482342" cy="534245"/>
            </a:xfrm>
            <a:prstGeom prst="rect">
              <a:avLst/>
            </a:prstGeom>
          </p:spPr>
        </p:pic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id="{D6DA9AF2-51D5-4276-8DB6-A3AFD047D8FA}"/>
              </a:ext>
            </a:extLst>
          </p:cNvPr>
          <p:cNvGrpSpPr/>
          <p:nvPr/>
        </p:nvGrpSpPr>
        <p:grpSpPr>
          <a:xfrm>
            <a:off x="401902" y="796627"/>
            <a:ext cx="9771898" cy="1038226"/>
            <a:chOff x="1804988" y="1619252"/>
            <a:chExt cx="9771898" cy="103822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7" name="Group 4">
              <a:extLst>
                <a:ext uri="{FF2B5EF4-FFF2-40B4-BE49-F238E27FC236}">
                  <a16:creationId xmlns:a16="http://schemas.microsoft.com/office/drawing/2014/main" id="{23E248F3-E46A-4381-A415-B6D8718EBC22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804988" y="1619252"/>
              <a:ext cx="3489328" cy="1038226"/>
              <a:chOff x="1137" y="1020"/>
              <a:chExt cx="2198" cy="654"/>
            </a:xfrm>
          </p:grpSpPr>
          <p:sp>
            <p:nvSpPr>
              <p:cNvPr id="9" name="AutoShape 3">
                <a:extLst>
                  <a:ext uri="{FF2B5EF4-FFF2-40B4-BE49-F238E27FC236}">
                    <a16:creationId xmlns:a16="http://schemas.microsoft.com/office/drawing/2014/main" id="{601506D5-9393-46A3-BFDE-1B54B7A89AE8}"/>
                  </a:ext>
                </a:extLst>
              </p:cNvPr>
              <p:cNvSpPr>
                <a:spLocks noChangeAspect="1" noChangeArrowheads="1" noTextEdit="1"/>
              </p:cNvSpPr>
              <p:nvPr/>
            </p:nvSpPr>
            <p:spPr bwMode="auto">
              <a:xfrm>
                <a:off x="1138" y="1021"/>
                <a:ext cx="380" cy="5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" name="Freeform 5">
                <a:extLst>
                  <a:ext uri="{FF2B5EF4-FFF2-40B4-BE49-F238E27FC236}">
                    <a16:creationId xmlns:a16="http://schemas.microsoft.com/office/drawing/2014/main" id="{D9DBDAC1-8E75-4324-AE5E-69EE1C0282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79" y="1037"/>
                <a:ext cx="180" cy="191"/>
              </a:xfrm>
              <a:custGeom>
                <a:avLst/>
                <a:gdLst>
                  <a:gd name="T0" fmla="*/ 180 w 180"/>
                  <a:gd name="T1" fmla="*/ 191 h 191"/>
                  <a:gd name="T2" fmla="*/ 0 w 180"/>
                  <a:gd name="T3" fmla="*/ 191 h 191"/>
                  <a:gd name="T4" fmla="*/ 47 w 180"/>
                  <a:gd name="T5" fmla="*/ 134 h 191"/>
                  <a:gd name="T6" fmla="*/ 47 w 180"/>
                  <a:gd name="T7" fmla="*/ 0 h 191"/>
                  <a:gd name="T8" fmla="*/ 133 w 180"/>
                  <a:gd name="T9" fmla="*/ 0 h 191"/>
                  <a:gd name="T10" fmla="*/ 133 w 180"/>
                  <a:gd name="T11" fmla="*/ 134 h 191"/>
                  <a:gd name="T12" fmla="*/ 180 w 180"/>
                  <a:gd name="T13" fmla="*/ 191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0" h="191">
                    <a:moveTo>
                      <a:pt x="180" y="191"/>
                    </a:moveTo>
                    <a:lnTo>
                      <a:pt x="0" y="191"/>
                    </a:lnTo>
                    <a:lnTo>
                      <a:pt x="47" y="134"/>
                    </a:lnTo>
                    <a:lnTo>
                      <a:pt x="47" y="0"/>
                    </a:lnTo>
                    <a:lnTo>
                      <a:pt x="133" y="0"/>
                    </a:lnTo>
                    <a:lnTo>
                      <a:pt x="133" y="134"/>
                    </a:lnTo>
                    <a:lnTo>
                      <a:pt x="180" y="191"/>
                    </a:lnTo>
                    <a:close/>
                  </a:path>
                </a:pathLst>
              </a:custGeom>
              <a:solidFill>
                <a:srgbClr val="B2E0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" name="Freeform 6">
                <a:extLst>
                  <a:ext uri="{FF2B5EF4-FFF2-40B4-BE49-F238E27FC236}">
                    <a16:creationId xmlns:a16="http://schemas.microsoft.com/office/drawing/2014/main" id="{4EC89375-D8B1-4C3C-A9D7-487036B58D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18" y="1228"/>
                <a:ext cx="303" cy="117"/>
              </a:xfrm>
              <a:custGeom>
                <a:avLst/>
                <a:gdLst>
                  <a:gd name="T0" fmla="*/ 214 w 232"/>
                  <a:gd name="T1" fmla="*/ 36 h 90"/>
                  <a:gd name="T2" fmla="*/ 185 w 232"/>
                  <a:gd name="T3" fmla="*/ 0 h 90"/>
                  <a:gd name="T4" fmla="*/ 47 w 232"/>
                  <a:gd name="T5" fmla="*/ 0 h 90"/>
                  <a:gd name="T6" fmla="*/ 18 w 232"/>
                  <a:gd name="T7" fmla="*/ 36 h 90"/>
                  <a:gd name="T8" fmla="*/ 43 w 232"/>
                  <a:gd name="T9" fmla="*/ 90 h 90"/>
                  <a:gd name="T10" fmla="*/ 190 w 232"/>
                  <a:gd name="T11" fmla="*/ 90 h 90"/>
                  <a:gd name="T12" fmla="*/ 214 w 232"/>
                  <a:gd name="T13" fmla="*/ 36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2" h="90">
                    <a:moveTo>
                      <a:pt x="214" y="36"/>
                    </a:moveTo>
                    <a:cubicBezTo>
                      <a:pt x="185" y="0"/>
                      <a:pt x="185" y="0"/>
                      <a:pt x="185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18" y="36"/>
                      <a:pt x="18" y="36"/>
                      <a:pt x="18" y="36"/>
                    </a:cubicBezTo>
                    <a:cubicBezTo>
                      <a:pt x="0" y="57"/>
                      <a:pt x="15" y="90"/>
                      <a:pt x="43" y="90"/>
                    </a:cubicBezTo>
                    <a:cubicBezTo>
                      <a:pt x="190" y="90"/>
                      <a:pt x="190" y="90"/>
                      <a:pt x="190" y="90"/>
                    </a:cubicBezTo>
                    <a:cubicBezTo>
                      <a:pt x="217" y="90"/>
                      <a:pt x="232" y="57"/>
                      <a:pt x="214" y="36"/>
                    </a:cubicBezTo>
                  </a:path>
                </a:pathLst>
              </a:cu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" name="Rectangle 7">
                <a:extLst>
                  <a:ext uri="{FF2B5EF4-FFF2-40B4-BE49-F238E27FC236}">
                    <a16:creationId xmlns:a16="http://schemas.microsoft.com/office/drawing/2014/main" id="{C2350F6F-98AA-490E-A5AF-7DE7F549D3A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287"/>
                <a:ext cx="44" cy="8"/>
              </a:xfrm>
              <a:prstGeom prst="rect">
                <a:avLst/>
              </a:prstGeom>
              <a:solidFill>
                <a:srgbClr val="494A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" name="Rectangle 8">
                <a:extLst>
                  <a:ext uri="{FF2B5EF4-FFF2-40B4-BE49-F238E27FC236}">
                    <a16:creationId xmlns:a16="http://schemas.microsoft.com/office/drawing/2014/main" id="{488DEF98-2FBC-4917-9725-38BE688E51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232"/>
                <a:ext cx="44" cy="8"/>
              </a:xfrm>
              <a:prstGeom prst="rect">
                <a:avLst/>
              </a:prstGeom>
              <a:solidFill>
                <a:srgbClr val="494A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4" name="Rectangle 9">
                <a:extLst>
                  <a:ext uri="{FF2B5EF4-FFF2-40B4-BE49-F238E27FC236}">
                    <a16:creationId xmlns:a16="http://schemas.microsoft.com/office/drawing/2014/main" id="{6B8D5D53-8227-440B-9DA0-B230C1BC92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179"/>
                <a:ext cx="44" cy="7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Rectangle 10">
                <a:extLst>
                  <a:ext uri="{FF2B5EF4-FFF2-40B4-BE49-F238E27FC236}">
                    <a16:creationId xmlns:a16="http://schemas.microsoft.com/office/drawing/2014/main" id="{8FA86CE7-61A1-450C-B75A-D3A886D3E17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125"/>
                <a:ext cx="44" cy="8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6" name="Rectangle 11">
                <a:extLst>
                  <a:ext uri="{FF2B5EF4-FFF2-40B4-BE49-F238E27FC236}">
                    <a16:creationId xmlns:a16="http://schemas.microsoft.com/office/drawing/2014/main" id="{1A570F39-ECE1-471B-AFD5-D81ADF0A80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071"/>
                <a:ext cx="44" cy="7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7" name="Oval 12">
                <a:extLst>
                  <a:ext uri="{FF2B5EF4-FFF2-40B4-BE49-F238E27FC236}">
                    <a16:creationId xmlns:a16="http://schemas.microsoft.com/office/drawing/2014/main" id="{3A390D0C-39DB-4EC4-861A-0C4CB9FF96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97" y="1215"/>
                <a:ext cx="42" cy="43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8" name="Oval 13">
                <a:extLst>
                  <a:ext uri="{FF2B5EF4-FFF2-40B4-BE49-F238E27FC236}">
                    <a16:creationId xmlns:a16="http://schemas.microsoft.com/office/drawing/2014/main" id="{D5724B63-8125-4587-A3E7-632DAA8352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01" y="1220"/>
                <a:ext cx="33" cy="3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9" name="Oval 14">
                <a:extLst>
                  <a:ext uri="{FF2B5EF4-FFF2-40B4-BE49-F238E27FC236}">
                    <a16:creationId xmlns:a16="http://schemas.microsoft.com/office/drawing/2014/main" id="{3F041538-1155-4A08-97F4-22C9CD69099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10" y="1232"/>
                <a:ext cx="31" cy="31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0" name="Oval 15">
                <a:extLst>
                  <a:ext uri="{FF2B5EF4-FFF2-40B4-BE49-F238E27FC236}">
                    <a16:creationId xmlns:a16="http://schemas.microsoft.com/office/drawing/2014/main" id="{359C65FA-E1C3-4B33-935B-28B730E03F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27" y="1304"/>
                <a:ext cx="19" cy="1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1" name="Oval 16">
                <a:extLst>
                  <a:ext uri="{FF2B5EF4-FFF2-40B4-BE49-F238E27FC236}">
                    <a16:creationId xmlns:a16="http://schemas.microsoft.com/office/drawing/2014/main" id="{2CD3698C-A4B7-4DD0-9D24-BE99374C996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91" y="1196"/>
                <a:ext cx="15" cy="14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2" name="Oval 17">
                <a:extLst>
                  <a:ext uri="{FF2B5EF4-FFF2-40B4-BE49-F238E27FC236}">
                    <a16:creationId xmlns:a16="http://schemas.microsoft.com/office/drawing/2014/main" id="{FB697115-3ECC-4CDF-B35C-410F57EA887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61" y="1147"/>
                <a:ext cx="21" cy="21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3" name="Freeform 18">
                <a:extLst>
                  <a:ext uri="{FF2B5EF4-FFF2-40B4-BE49-F238E27FC236}">
                    <a16:creationId xmlns:a16="http://schemas.microsoft.com/office/drawing/2014/main" id="{EE32CA9E-5B0D-40A8-B894-7347847FF9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17" y="1020"/>
                <a:ext cx="104" cy="17"/>
              </a:xfrm>
              <a:custGeom>
                <a:avLst/>
                <a:gdLst>
                  <a:gd name="T0" fmla="*/ 80 w 80"/>
                  <a:gd name="T1" fmla="*/ 3 h 13"/>
                  <a:gd name="T2" fmla="*/ 80 w 80"/>
                  <a:gd name="T3" fmla="*/ 9 h 13"/>
                  <a:gd name="T4" fmla="*/ 77 w 80"/>
                  <a:gd name="T5" fmla="*/ 13 h 13"/>
                  <a:gd name="T6" fmla="*/ 4 w 80"/>
                  <a:gd name="T7" fmla="*/ 13 h 13"/>
                  <a:gd name="T8" fmla="*/ 0 w 80"/>
                  <a:gd name="T9" fmla="*/ 9 h 13"/>
                  <a:gd name="T10" fmla="*/ 0 w 80"/>
                  <a:gd name="T11" fmla="*/ 3 h 13"/>
                  <a:gd name="T12" fmla="*/ 4 w 80"/>
                  <a:gd name="T13" fmla="*/ 0 h 13"/>
                  <a:gd name="T14" fmla="*/ 77 w 80"/>
                  <a:gd name="T15" fmla="*/ 0 h 13"/>
                  <a:gd name="T16" fmla="*/ 80 w 80"/>
                  <a:gd name="T17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0" h="13">
                    <a:moveTo>
                      <a:pt x="80" y="3"/>
                    </a:moveTo>
                    <a:cubicBezTo>
                      <a:pt x="80" y="9"/>
                      <a:pt x="80" y="9"/>
                      <a:pt x="80" y="9"/>
                    </a:cubicBezTo>
                    <a:cubicBezTo>
                      <a:pt x="80" y="11"/>
                      <a:pt x="79" y="13"/>
                      <a:pt x="77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2" y="13"/>
                      <a:pt x="0" y="11"/>
                      <a:pt x="0" y="9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79" y="0"/>
                      <a:pt x="80" y="1"/>
                      <a:pt x="80" y="3"/>
                    </a:cubicBezTo>
                  </a:path>
                </a:pathLst>
              </a:custGeom>
              <a:solidFill>
                <a:srgbClr val="B2E0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4" name="Rectangle 19">
                <a:extLst>
                  <a:ext uri="{FF2B5EF4-FFF2-40B4-BE49-F238E27FC236}">
                    <a16:creationId xmlns:a16="http://schemas.microsoft.com/office/drawing/2014/main" id="{6C0381FC-1389-4D1C-B657-018A10CD9C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6" y="1037"/>
                <a:ext cx="86" cy="14"/>
              </a:xfrm>
              <a:prstGeom prst="rect">
                <a:avLst/>
              </a:prstGeom>
              <a:solidFill>
                <a:srgbClr val="89C5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5" name="Freeform 20">
                <a:extLst>
                  <a:ext uri="{FF2B5EF4-FFF2-40B4-BE49-F238E27FC236}">
                    <a16:creationId xmlns:a16="http://schemas.microsoft.com/office/drawing/2014/main" id="{28289F6D-F9E3-4FDE-B22B-23B5B0352A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85" y="1038"/>
                <a:ext cx="29" cy="636"/>
              </a:xfrm>
              <a:custGeom>
                <a:avLst/>
                <a:gdLst>
                  <a:gd name="T0" fmla="*/ 16 w 16"/>
                  <a:gd name="T1" fmla="*/ 358 h 358"/>
                  <a:gd name="T2" fmla="*/ 0 w 16"/>
                  <a:gd name="T3" fmla="*/ 358 h 358"/>
                  <a:gd name="T4" fmla="*/ 0 w 16"/>
                  <a:gd name="T5" fmla="*/ 8 h 358"/>
                  <a:gd name="T6" fmla="*/ 8 w 16"/>
                  <a:gd name="T7" fmla="*/ 0 h 358"/>
                  <a:gd name="T8" fmla="*/ 16 w 16"/>
                  <a:gd name="T9" fmla="*/ 8 h 358"/>
                  <a:gd name="T10" fmla="*/ 16 w 16"/>
                  <a:gd name="T11" fmla="*/ 358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358">
                    <a:moveTo>
                      <a:pt x="16" y="358"/>
                    </a:moveTo>
                    <a:cubicBezTo>
                      <a:pt x="0" y="358"/>
                      <a:pt x="0" y="358"/>
                      <a:pt x="0" y="35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12" y="0"/>
                      <a:pt x="16" y="4"/>
                      <a:pt x="16" y="8"/>
                    </a:cubicBezTo>
                    <a:lnTo>
                      <a:pt x="16" y="3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6" name="Rectangle 21">
                <a:extLst>
                  <a:ext uri="{FF2B5EF4-FFF2-40B4-BE49-F238E27FC236}">
                    <a16:creationId xmlns:a16="http://schemas.microsoft.com/office/drawing/2014/main" id="{4353AF86-A114-4F81-9294-E7A6C901E9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37" y="1078"/>
                <a:ext cx="189" cy="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7" name="Freeform 22">
                <a:extLst>
                  <a:ext uri="{FF2B5EF4-FFF2-40B4-BE49-F238E27FC236}">
                    <a16:creationId xmlns:a16="http://schemas.microsoft.com/office/drawing/2014/main" id="{FCB61504-C3D5-4317-93D4-158AEFD07F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12" y="1078"/>
                <a:ext cx="39" cy="21"/>
              </a:xfrm>
              <a:custGeom>
                <a:avLst/>
                <a:gdLst>
                  <a:gd name="T0" fmla="*/ 30 w 30"/>
                  <a:gd name="T1" fmla="*/ 8 h 16"/>
                  <a:gd name="T2" fmla="*/ 30 w 30"/>
                  <a:gd name="T3" fmla="*/ 8 h 16"/>
                  <a:gd name="T4" fmla="*/ 22 w 30"/>
                  <a:gd name="T5" fmla="*/ 16 h 16"/>
                  <a:gd name="T6" fmla="*/ 0 w 30"/>
                  <a:gd name="T7" fmla="*/ 16 h 16"/>
                  <a:gd name="T8" fmla="*/ 0 w 30"/>
                  <a:gd name="T9" fmla="*/ 0 h 16"/>
                  <a:gd name="T10" fmla="*/ 22 w 30"/>
                  <a:gd name="T11" fmla="*/ 0 h 16"/>
                  <a:gd name="T12" fmla="*/ 30 w 30"/>
                  <a:gd name="T13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6">
                    <a:moveTo>
                      <a:pt x="30" y="8"/>
                    </a:moveTo>
                    <a:cubicBezTo>
                      <a:pt x="30" y="8"/>
                      <a:pt x="30" y="8"/>
                      <a:pt x="30" y="8"/>
                    </a:cubicBezTo>
                    <a:cubicBezTo>
                      <a:pt x="30" y="12"/>
                      <a:pt x="26" y="16"/>
                      <a:pt x="22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6" y="0"/>
                      <a:pt x="30" y="3"/>
                      <a:pt x="30" y="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8" name="Freeform 23">
                <a:extLst>
                  <a:ext uri="{FF2B5EF4-FFF2-40B4-BE49-F238E27FC236}">
                    <a16:creationId xmlns:a16="http://schemas.microsoft.com/office/drawing/2014/main" id="{EEE2E84D-7236-4C63-AE48-7786808AAA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85" y="1508"/>
                <a:ext cx="2150" cy="29"/>
              </a:xfrm>
              <a:custGeom>
                <a:avLst/>
                <a:gdLst>
                  <a:gd name="T0" fmla="*/ 273 w 273"/>
                  <a:gd name="T1" fmla="*/ 20 h 20"/>
                  <a:gd name="T2" fmla="*/ 0 w 273"/>
                  <a:gd name="T3" fmla="*/ 20 h 20"/>
                  <a:gd name="T4" fmla="*/ 0 w 273"/>
                  <a:gd name="T5" fmla="*/ 3 h 20"/>
                  <a:gd name="T6" fmla="*/ 3 w 273"/>
                  <a:gd name="T7" fmla="*/ 0 h 20"/>
                  <a:gd name="T8" fmla="*/ 270 w 273"/>
                  <a:gd name="T9" fmla="*/ 0 h 20"/>
                  <a:gd name="T10" fmla="*/ 273 w 273"/>
                  <a:gd name="T11" fmla="*/ 3 h 20"/>
                  <a:gd name="T12" fmla="*/ 273 w 273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3" h="20">
                    <a:moveTo>
                      <a:pt x="273" y="20"/>
                    </a:moveTo>
                    <a:cubicBezTo>
                      <a:pt x="0" y="20"/>
                      <a:pt x="0" y="20"/>
                      <a:pt x="0" y="2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270" y="0"/>
                      <a:pt x="270" y="0"/>
                      <a:pt x="270" y="0"/>
                    </a:cubicBezTo>
                    <a:cubicBezTo>
                      <a:pt x="272" y="0"/>
                      <a:pt x="273" y="1"/>
                      <a:pt x="273" y="3"/>
                    </a:cubicBezTo>
                    <a:lnTo>
                      <a:pt x="273" y="2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9" name="Rectangle 24">
                <a:extLst>
                  <a:ext uri="{FF2B5EF4-FFF2-40B4-BE49-F238E27FC236}">
                    <a16:creationId xmlns:a16="http://schemas.microsoft.com/office/drawing/2014/main" id="{45112035-8A16-4505-B9D6-F5D5EFFDB0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6" y="1081"/>
                <a:ext cx="86" cy="1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B45F4CE8-7233-44F9-BD77-841F1B3A9197}"/>
                </a:ext>
              </a:extLst>
            </p:cNvPr>
            <p:cNvSpPr/>
            <p:nvPr/>
          </p:nvSpPr>
          <p:spPr>
            <a:xfrm>
              <a:off x="2394217" y="1844360"/>
              <a:ext cx="9182669" cy="51161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  <a:buClr>
                  <a:srgbClr val="FF0000"/>
                </a:buClr>
                <a:tabLst>
                  <a:tab pos="911203" algn="l"/>
                  <a:tab pos="1825580" algn="l"/>
                  <a:tab pos="2739957" algn="l"/>
                  <a:tab pos="3654334" algn="l"/>
                  <a:tab pos="4568711" algn="l"/>
                  <a:tab pos="5483088" algn="l"/>
                  <a:tab pos="6397465" algn="l"/>
                  <a:tab pos="7311843" algn="l"/>
                  <a:tab pos="8226220" algn="l"/>
                  <a:tab pos="9140597" algn="l"/>
                  <a:tab pos="10054974" algn="l"/>
                </a:tabLst>
              </a:pPr>
              <a:r>
                <a:rPr lang="zh-CN" alt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汞的使用时注意事项</a:t>
              </a:r>
            </a:p>
          </p:txBody>
        </p:sp>
      </p:grpSp>
      <p:grpSp>
        <p:nvGrpSpPr>
          <p:cNvPr id="45" name="组合 44">
            <a:extLst>
              <a:ext uri="{FF2B5EF4-FFF2-40B4-BE49-F238E27FC236}">
                <a16:creationId xmlns:a16="http://schemas.microsoft.com/office/drawing/2014/main" id="{923B6666-77AB-4164-9EB5-24071EC3A69F}"/>
              </a:ext>
            </a:extLst>
          </p:cNvPr>
          <p:cNvGrpSpPr/>
          <p:nvPr/>
        </p:nvGrpSpPr>
        <p:grpSpPr>
          <a:xfrm>
            <a:off x="805395" y="2098337"/>
            <a:ext cx="9972675" cy="4369137"/>
            <a:chOff x="3700355" y="2114548"/>
            <a:chExt cx="9972675" cy="4369137"/>
          </a:xfrm>
        </p:grpSpPr>
        <p:sp>
          <p:nvSpPr>
            <p:cNvPr id="46" name="矩形: 圆角 4">
              <a:extLst>
                <a:ext uri="{FF2B5EF4-FFF2-40B4-BE49-F238E27FC236}">
                  <a16:creationId xmlns:a16="http://schemas.microsoft.com/office/drawing/2014/main" id="{F0025B08-EA13-41CE-8AC0-EE326AAA81D6}"/>
                </a:ext>
              </a:extLst>
            </p:cNvPr>
            <p:cNvSpPr/>
            <p:nvPr/>
          </p:nvSpPr>
          <p:spPr>
            <a:xfrm>
              <a:off x="3700355" y="2114548"/>
              <a:ext cx="9972675" cy="4369137"/>
            </a:xfrm>
            <a:prstGeom prst="roundRect">
              <a:avLst>
                <a:gd name="adj" fmla="val 4052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rgbClr val="3DA4C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7" name="矩形: 圆角 125">
              <a:extLst>
                <a:ext uri="{FF2B5EF4-FFF2-40B4-BE49-F238E27FC236}">
                  <a16:creationId xmlns:a16="http://schemas.microsoft.com/office/drawing/2014/main" id="{0E369963-8A8D-4D7B-8510-8DACB24F91E6}"/>
                </a:ext>
              </a:extLst>
            </p:cNvPr>
            <p:cNvSpPr/>
            <p:nvPr/>
          </p:nvSpPr>
          <p:spPr>
            <a:xfrm>
              <a:off x="3805130" y="2220865"/>
              <a:ext cx="9753600" cy="4158046"/>
            </a:xfrm>
            <a:prstGeom prst="roundRect">
              <a:avLst>
                <a:gd name="adj" fmla="val 4052"/>
              </a:avLst>
            </a:prstGeom>
            <a:solidFill>
              <a:srgbClr val="3289A4"/>
            </a:solidFill>
            <a:ln>
              <a:solidFill>
                <a:srgbClr val="3DA4C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8" name="Rectangle 2">
              <a:extLst>
                <a:ext uri="{FF2B5EF4-FFF2-40B4-BE49-F238E27FC236}">
                  <a16:creationId xmlns:a16="http://schemas.microsoft.com/office/drawing/2014/main" id="{4D4F2F36-86C2-43DC-8D59-A39EEFBFDDD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71601" y="2381622"/>
              <a:ext cx="9557538" cy="37487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342900" indent="-342900" algn="just">
                <a:lnSpc>
                  <a:spcPct val="130000"/>
                </a:lnSpc>
                <a:spcBef>
                  <a:spcPct val="20000"/>
                </a:spcBef>
                <a:buClr>
                  <a:schemeClr val="bg1"/>
                </a:buClr>
                <a:buFont typeface="Wingdings" panose="05000000000000000000" pitchFamily="2" charset="2"/>
                <a:buChar char="Ø"/>
                <a:tabLst>
                  <a:tab pos="683419" algn="l"/>
                  <a:tab pos="1369219" algn="l"/>
                  <a:tab pos="2055019" algn="l"/>
                  <a:tab pos="2740819" algn="l"/>
                  <a:tab pos="3426619" algn="l"/>
                  <a:tab pos="4112419" algn="l"/>
                  <a:tab pos="4798219" algn="l"/>
                  <a:tab pos="5484019" algn="l"/>
                  <a:tab pos="6169819" algn="l"/>
                  <a:tab pos="6855619" algn="l"/>
                  <a:tab pos="7541419" algn="l"/>
                </a:tabLst>
              </a:pPr>
              <a:r>
                <a:rPr lang="zh-CN" altLang="en-US" sz="2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若有汞掉落在桌上或地面上，先用</a:t>
              </a:r>
              <a:r>
                <a:rPr lang="zh-CN" altLang="en-US" sz="24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吸汞管</a:t>
              </a:r>
              <a:r>
                <a:rPr lang="zh-CN" altLang="en-US" sz="2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尽可能将汞珠</a:t>
              </a:r>
              <a:r>
                <a:rPr lang="zh-CN" altLang="en-US" sz="24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收集</a:t>
              </a:r>
              <a:r>
                <a:rPr lang="zh-CN" altLang="en-US" sz="2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起来，然后用</a:t>
              </a:r>
              <a:r>
                <a:rPr lang="zh-CN" altLang="en-US" sz="24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硫磺</a:t>
              </a:r>
              <a:r>
                <a:rPr lang="zh-CN" altLang="en-US" sz="2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盖在汞溅落的地方，并摩擦使之生成</a:t>
              </a:r>
              <a:r>
                <a:rPr lang="en-US" altLang="zh-CN" sz="2400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HgS</a:t>
              </a:r>
              <a:r>
                <a:rPr lang="zh-CN" altLang="en-US" sz="2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。也可用</a:t>
              </a:r>
              <a:r>
                <a:rPr lang="en-US" altLang="zh-CN" sz="2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KMnO</a:t>
              </a:r>
              <a:r>
                <a:rPr lang="en-US" altLang="zh-CN" sz="2400" baseline="-25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4</a:t>
              </a:r>
              <a:r>
                <a:rPr lang="zh-CN" altLang="en-US" sz="2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溶液使其</a:t>
              </a:r>
              <a:r>
                <a:rPr lang="zh-CN" altLang="en-US" sz="24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氧化</a:t>
              </a:r>
              <a:r>
                <a:rPr lang="zh-CN" altLang="en-US" sz="2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。</a:t>
              </a:r>
            </a:p>
            <a:p>
              <a:pPr marL="342900" indent="-342900" algn="just">
                <a:lnSpc>
                  <a:spcPct val="130000"/>
                </a:lnSpc>
                <a:spcBef>
                  <a:spcPct val="20000"/>
                </a:spcBef>
                <a:buClr>
                  <a:schemeClr val="bg1"/>
                </a:buClr>
                <a:buFont typeface="Wingdings" panose="05000000000000000000" pitchFamily="2" charset="2"/>
                <a:buChar char="Ø"/>
                <a:tabLst>
                  <a:tab pos="683419" algn="l"/>
                  <a:tab pos="1369219" algn="l"/>
                  <a:tab pos="2055019" algn="l"/>
                  <a:tab pos="2740819" algn="l"/>
                  <a:tab pos="3426619" algn="l"/>
                  <a:tab pos="4112419" algn="l"/>
                  <a:tab pos="4798219" algn="l"/>
                  <a:tab pos="5484019" algn="l"/>
                  <a:tab pos="6169819" algn="l"/>
                  <a:tab pos="6855619" algn="l"/>
                  <a:tab pos="7541419" algn="l"/>
                </a:tabLst>
              </a:pPr>
              <a:r>
                <a:rPr lang="zh-CN" altLang="en-US" sz="24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擦过汞</a:t>
              </a:r>
              <a:r>
                <a:rPr lang="zh-CN" altLang="en-US" sz="2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或汞齐的滤纸或布必须</a:t>
              </a:r>
              <a:r>
                <a:rPr lang="zh-CN" altLang="en-US" sz="24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放在有水的瓷缸内</a:t>
              </a:r>
              <a:r>
                <a:rPr lang="zh-CN" altLang="en-US" sz="2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。</a:t>
              </a:r>
            </a:p>
            <a:p>
              <a:pPr marL="342900" indent="-342900" algn="just">
                <a:lnSpc>
                  <a:spcPct val="130000"/>
                </a:lnSpc>
                <a:spcBef>
                  <a:spcPct val="20000"/>
                </a:spcBef>
                <a:buClr>
                  <a:schemeClr val="bg1"/>
                </a:buClr>
                <a:buFont typeface="Wingdings" panose="05000000000000000000" pitchFamily="2" charset="2"/>
                <a:buChar char="Ø"/>
                <a:tabLst>
                  <a:tab pos="683419" algn="l"/>
                  <a:tab pos="1369219" algn="l"/>
                  <a:tab pos="2055019" algn="l"/>
                  <a:tab pos="2740819" algn="l"/>
                  <a:tab pos="3426619" algn="l"/>
                  <a:tab pos="4112419" algn="l"/>
                  <a:tab pos="4798219" algn="l"/>
                  <a:tab pos="5484019" algn="l"/>
                  <a:tab pos="6169819" algn="l"/>
                  <a:tab pos="6855619" algn="l"/>
                  <a:tab pos="7541419" algn="l"/>
                </a:tabLst>
              </a:pPr>
              <a:r>
                <a:rPr lang="zh-CN" altLang="en-US" sz="2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盛汞器皿和有汞的仪器应</a:t>
              </a:r>
              <a:r>
                <a:rPr lang="zh-CN" altLang="en-US" sz="24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远离热源</a:t>
              </a:r>
              <a:r>
                <a:rPr lang="zh-CN" altLang="en-US" sz="2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，严禁把有汞仪器放进烘箱。</a:t>
              </a:r>
            </a:p>
            <a:p>
              <a:pPr marL="342900" indent="-342900" algn="just">
                <a:lnSpc>
                  <a:spcPct val="130000"/>
                </a:lnSpc>
                <a:spcBef>
                  <a:spcPct val="20000"/>
                </a:spcBef>
                <a:buClr>
                  <a:schemeClr val="bg1"/>
                </a:buClr>
                <a:buFont typeface="Wingdings" panose="05000000000000000000" pitchFamily="2" charset="2"/>
                <a:buChar char="Ø"/>
                <a:tabLst>
                  <a:tab pos="683419" algn="l"/>
                  <a:tab pos="1369219" algn="l"/>
                  <a:tab pos="2055019" algn="l"/>
                  <a:tab pos="2740819" algn="l"/>
                  <a:tab pos="3426619" algn="l"/>
                  <a:tab pos="4112419" algn="l"/>
                  <a:tab pos="4798219" algn="l"/>
                  <a:tab pos="5484019" algn="l"/>
                  <a:tab pos="6169819" algn="l"/>
                  <a:tab pos="6855619" algn="l"/>
                  <a:tab pos="7541419" algn="l"/>
                </a:tabLst>
              </a:pPr>
              <a:r>
                <a:rPr lang="zh-CN" altLang="en-US" sz="2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使用汞的实验室应有良好的</a:t>
              </a:r>
              <a:r>
                <a:rPr lang="zh-CN" altLang="en-US" sz="24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通风设备</a:t>
              </a:r>
              <a:r>
                <a:rPr lang="zh-CN" altLang="en-US" sz="2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，纯化汞应有专用的实验室。</a:t>
              </a:r>
            </a:p>
            <a:p>
              <a:pPr marL="342900" indent="-342900" algn="just">
                <a:lnSpc>
                  <a:spcPct val="130000"/>
                </a:lnSpc>
                <a:spcBef>
                  <a:spcPct val="20000"/>
                </a:spcBef>
                <a:buClr>
                  <a:schemeClr val="bg1"/>
                </a:buClr>
                <a:buFont typeface="Wingdings" panose="05000000000000000000" pitchFamily="2" charset="2"/>
                <a:buChar char="Ø"/>
                <a:tabLst>
                  <a:tab pos="683419" algn="l"/>
                  <a:tab pos="1369219" algn="l"/>
                  <a:tab pos="2055019" algn="l"/>
                  <a:tab pos="2740819" algn="l"/>
                  <a:tab pos="3426619" algn="l"/>
                  <a:tab pos="4112419" algn="l"/>
                  <a:tab pos="4798219" algn="l"/>
                  <a:tab pos="5484019" algn="l"/>
                  <a:tab pos="6169819" algn="l"/>
                  <a:tab pos="6855619" algn="l"/>
                  <a:tab pos="7541419" algn="l"/>
                </a:tabLst>
              </a:pPr>
              <a:r>
                <a:rPr lang="zh-CN" altLang="en-US" sz="24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手上若有伤口，切勿接触汞</a:t>
              </a:r>
              <a:r>
                <a:rPr lang="zh-CN" altLang="en-US" sz="2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。</a:t>
              </a:r>
            </a:p>
          </p:txBody>
        </p:sp>
        <p:pic>
          <p:nvPicPr>
            <p:cNvPr id="49" name="图片 48">
              <a:extLst>
                <a:ext uri="{FF2B5EF4-FFF2-40B4-BE49-F238E27FC236}">
                  <a16:creationId xmlns:a16="http://schemas.microsoft.com/office/drawing/2014/main" id="{6D293593-5340-4122-B4C2-B06B168B1F6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2642425" y="5412233"/>
              <a:ext cx="786714" cy="88048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32474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BA67D552-CB4D-48A1-A618-57477EA3447D}"/>
              </a:ext>
            </a:extLst>
          </p:cNvPr>
          <p:cNvGrpSpPr/>
          <p:nvPr/>
        </p:nvGrpSpPr>
        <p:grpSpPr>
          <a:xfrm>
            <a:off x="0" y="-1757"/>
            <a:ext cx="6477000" cy="641444"/>
            <a:chOff x="0" y="0"/>
            <a:chExt cx="6477000" cy="641444"/>
          </a:xfrm>
        </p:grpSpPr>
        <p:sp>
          <p:nvSpPr>
            <p:cNvPr id="3" name="圆角矩形 2">
              <a:extLst>
                <a:ext uri="{FF2B5EF4-FFF2-40B4-BE49-F238E27FC236}">
                  <a16:creationId xmlns:a16="http://schemas.microsoft.com/office/drawing/2014/main" id="{6BE2B783-C557-43EC-AFE1-229B2FA797C4}"/>
                </a:ext>
              </a:extLst>
            </p:cNvPr>
            <p:cNvSpPr/>
            <p:nvPr/>
          </p:nvSpPr>
          <p:spPr>
            <a:xfrm>
              <a:off x="0" y="169035"/>
              <a:ext cx="5791200" cy="472409"/>
            </a:xfrm>
            <a:prstGeom prst="roundRect">
              <a:avLst>
                <a:gd name="adj" fmla="val 7843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2700000" scaled="1"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310B1A5B-58F8-401A-B42F-E3A8729FD38C}"/>
                </a:ext>
              </a:extLst>
            </p:cNvPr>
            <p:cNvSpPr/>
            <p:nvPr/>
          </p:nvSpPr>
          <p:spPr>
            <a:xfrm>
              <a:off x="540800" y="166370"/>
              <a:ext cx="59362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20000"/>
                </a:spcBef>
              </a:pPr>
              <a:r>
                <a:rPr kumimoji="1" lang="zh-CN" altLang="en-US" sz="2400" b="1" dirty="0">
                  <a:solidFill>
                    <a:srgbClr val="3DA4C3"/>
                  </a:solidFill>
                  <a:cs typeface="+mn-ea"/>
                  <a:sym typeface="+mn-lt"/>
                </a:rPr>
                <a:t>常用化学品安全使用之苯的安全使用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D5BC75B0-8A3B-4662-BD05-82C478F8E27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482342" cy="534245"/>
            </a:xfrm>
            <a:prstGeom prst="rect">
              <a:avLst/>
            </a:prstGeom>
          </p:spPr>
        </p:pic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id="{2DD91952-7E92-49E7-947E-43DA3A0FCC81}"/>
              </a:ext>
            </a:extLst>
          </p:cNvPr>
          <p:cNvGrpSpPr/>
          <p:nvPr/>
        </p:nvGrpSpPr>
        <p:grpSpPr>
          <a:xfrm>
            <a:off x="401902" y="796627"/>
            <a:ext cx="9771898" cy="1038226"/>
            <a:chOff x="1804988" y="1619252"/>
            <a:chExt cx="9771898" cy="103822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7" name="Group 4">
              <a:extLst>
                <a:ext uri="{FF2B5EF4-FFF2-40B4-BE49-F238E27FC236}">
                  <a16:creationId xmlns:a16="http://schemas.microsoft.com/office/drawing/2014/main" id="{8DFF5B21-1B9E-4C6F-84A3-30D92A4E2143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804988" y="1619252"/>
              <a:ext cx="3489328" cy="1038226"/>
              <a:chOff x="1137" y="1020"/>
              <a:chExt cx="2198" cy="654"/>
            </a:xfrm>
          </p:grpSpPr>
          <p:sp>
            <p:nvSpPr>
              <p:cNvPr id="9" name="AutoShape 3">
                <a:extLst>
                  <a:ext uri="{FF2B5EF4-FFF2-40B4-BE49-F238E27FC236}">
                    <a16:creationId xmlns:a16="http://schemas.microsoft.com/office/drawing/2014/main" id="{C1E695D3-7B1E-4E81-8CFD-69BF406D9E22}"/>
                  </a:ext>
                </a:extLst>
              </p:cNvPr>
              <p:cNvSpPr>
                <a:spLocks noChangeAspect="1" noChangeArrowheads="1" noTextEdit="1"/>
              </p:cNvSpPr>
              <p:nvPr/>
            </p:nvSpPr>
            <p:spPr bwMode="auto">
              <a:xfrm>
                <a:off x="1138" y="1021"/>
                <a:ext cx="380" cy="5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" name="Freeform 5">
                <a:extLst>
                  <a:ext uri="{FF2B5EF4-FFF2-40B4-BE49-F238E27FC236}">
                    <a16:creationId xmlns:a16="http://schemas.microsoft.com/office/drawing/2014/main" id="{13FD010C-764E-4263-8283-E5E366C7EC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79" y="1037"/>
                <a:ext cx="180" cy="191"/>
              </a:xfrm>
              <a:custGeom>
                <a:avLst/>
                <a:gdLst>
                  <a:gd name="T0" fmla="*/ 180 w 180"/>
                  <a:gd name="T1" fmla="*/ 191 h 191"/>
                  <a:gd name="T2" fmla="*/ 0 w 180"/>
                  <a:gd name="T3" fmla="*/ 191 h 191"/>
                  <a:gd name="T4" fmla="*/ 47 w 180"/>
                  <a:gd name="T5" fmla="*/ 134 h 191"/>
                  <a:gd name="T6" fmla="*/ 47 w 180"/>
                  <a:gd name="T7" fmla="*/ 0 h 191"/>
                  <a:gd name="T8" fmla="*/ 133 w 180"/>
                  <a:gd name="T9" fmla="*/ 0 h 191"/>
                  <a:gd name="T10" fmla="*/ 133 w 180"/>
                  <a:gd name="T11" fmla="*/ 134 h 191"/>
                  <a:gd name="T12" fmla="*/ 180 w 180"/>
                  <a:gd name="T13" fmla="*/ 191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0" h="191">
                    <a:moveTo>
                      <a:pt x="180" y="191"/>
                    </a:moveTo>
                    <a:lnTo>
                      <a:pt x="0" y="191"/>
                    </a:lnTo>
                    <a:lnTo>
                      <a:pt x="47" y="134"/>
                    </a:lnTo>
                    <a:lnTo>
                      <a:pt x="47" y="0"/>
                    </a:lnTo>
                    <a:lnTo>
                      <a:pt x="133" y="0"/>
                    </a:lnTo>
                    <a:lnTo>
                      <a:pt x="133" y="134"/>
                    </a:lnTo>
                    <a:lnTo>
                      <a:pt x="180" y="191"/>
                    </a:lnTo>
                    <a:close/>
                  </a:path>
                </a:pathLst>
              </a:custGeom>
              <a:solidFill>
                <a:srgbClr val="B2E0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" name="Freeform 6">
                <a:extLst>
                  <a:ext uri="{FF2B5EF4-FFF2-40B4-BE49-F238E27FC236}">
                    <a16:creationId xmlns:a16="http://schemas.microsoft.com/office/drawing/2014/main" id="{DE42BB60-A457-4B60-98F4-22E590538D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18" y="1228"/>
                <a:ext cx="303" cy="117"/>
              </a:xfrm>
              <a:custGeom>
                <a:avLst/>
                <a:gdLst>
                  <a:gd name="T0" fmla="*/ 214 w 232"/>
                  <a:gd name="T1" fmla="*/ 36 h 90"/>
                  <a:gd name="T2" fmla="*/ 185 w 232"/>
                  <a:gd name="T3" fmla="*/ 0 h 90"/>
                  <a:gd name="T4" fmla="*/ 47 w 232"/>
                  <a:gd name="T5" fmla="*/ 0 h 90"/>
                  <a:gd name="T6" fmla="*/ 18 w 232"/>
                  <a:gd name="T7" fmla="*/ 36 h 90"/>
                  <a:gd name="T8" fmla="*/ 43 w 232"/>
                  <a:gd name="T9" fmla="*/ 90 h 90"/>
                  <a:gd name="T10" fmla="*/ 190 w 232"/>
                  <a:gd name="T11" fmla="*/ 90 h 90"/>
                  <a:gd name="T12" fmla="*/ 214 w 232"/>
                  <a:gd name="T13" fmla="*/ 36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2" h="90">
                    <a:moveTo>
                      <a:pt x="214" y="36"/>
                    </a:moveTo>
                    <a:cubicBezTo>
                      <a:pt x="185" y="0"/>
                      <a:pt x="185" y="0"/>
                      <a:pt x="185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18" y="36"/>
                      <a:pt x="18" y="36"/>
                      <a:pt x="18" y="36"/>
                    </a:cubicBezTo>
                    <a:cubicBezTo>
                      <a:pt x="0" y="57"/>
                      <a:pt x="15" y="90"/>
                      <a:pt x="43" y="90"/>
                    </a:cubicBezTo>
                    <a:cubicBezTo>
                      <a:pt x="190" y="90"/>
                      <a:pt x="190" y="90"/>
                      <a:pt x="190" y="90"/>
                    </a:cubicBezTo>
                    <a:cubicBezTo>
                      <a:pt x="217" y="90"/>
                      <a:pt x="232" y="57"/>
                      <a:pt x="214" y="36"/>
                    </a:cubicBezTo>
                  </a:path>
                </a:pathLst>
              </a:cu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" name="Rectangle 7">
                <a:extLst>
                  <a:ext uri="{FF2B5EF4-FFF2-40B4-BE49-F238E27FC236}">
                    <a16:creationId xmlns:a16="http://schemas.microsoft.com/office/drawing/2014/main" id="{63EFAF6B-619D-4D36-A222-424AB6293F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287"/>
                <a:ext cx="44" cy="8"/>
              </a:xfrm>
              <a:prstGeom prst="rect">
                <a:avLst/>
              </a:prstGeom>
              <a:solidFill>
                <a:srgbClr val="494A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" name="Rectangle 8">
                <a:extLst>
                  <a:ext uri="{FF2B5EF4-FFF2-40B4-BE49-F238E27FC236}">
                    <a16:creationId xmlns:a16="http://schemas.microsoft.com/office/drawing/2014/main" id="{2057B86A-EA54-46D2-A9C3-BC5FF4FF806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232"/>
                <a:ext cx="44" cy="8"/>
              </a:xfrm>
              <a:prstGeom prst="rect">
                <a:avLst/>
              </a:prstGeom>
              <a:solidFill>
                <a:srgbClr val="494A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4" name="Rectangle 9">
                <a:extLst>
                  <a:ext uri="{FF2B5EF4-FFF2-40B4-BE49-F238E27FC236}">
                    <a16:creationId xmlns:a16="http://schemas.microsoft.com/office/drawing/2014/main" id="{1E7C28C1-9587-4912-AB27-8DC0C21DE6C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179"/>
                <a:ext cx="44" cy="7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Rectangle 10">
                <a:extLst>
                  <a:ext uri="{FF2B5EF4-FFF2-40B4-BE49-F238E27FC236}">
                    <a16:creationId xmlns:a16="http://schemas.microsoft.com/office/drawing/2014/main" id="{E1768489-52D5-4D77-9944-545DE26F183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125"/>
                <a:ext cx="44" cy="8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6" name="Rectangle 11">
                <a:extLst>
                  <a:ext uri="{FF2B5EF4-FFF2-40B4-BE49-F238E27FC236}">
                    <a16:creationId xmlns:a16="http://schemas.microsoft.com/office/drawing/2014/main" id="{C6CCABBE-D301-4973-B12F-9E4A9A8C99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071"/>
                <a:ext cx="44" cy="7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7" name="Oval 12">
                <a:extLst>
                  <a:ext uri="{FF2B5EF4-FFF2-40B4-BE49-F238E27FC236}">
                    <a16:creationId xmlns:a16="http://schemas.microsoft.com/office/drawing/2014/main" id="{15913DAC-2E99-4F43-AEDF-A40D938166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97" y="1215"/>
                <a:ext cx="42" cy="43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8" name="Oval 13">
                <a:extLst>
                  <a:ext uri="{FF2B5EF4-FFF2-40B4-BE49-F238E27FC236}">
                    <a16:creationId xmlns:a16="http://schemas.microsoft.com/office/drawing/2014/main" id="{C32C8C98-72A0-427E-A23C-2B1FF771A3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01" y="1220"/>
                <a:ext cx="33" cy="3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9" name="Oval 14">
                <a:extLst>
                  <a:ext uri="{FF2B5EF4-FFF2-40B4-BE49-F238E27FC236}">
                    <a16:creationId xmlns:a16="http://schemas.microsoft.com/office/drawing/2014/main" id="{53262E9D-E660-4B29-909F-E5AA569E31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10" y="1232"/>
                <a:ext cx="31" cy="31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0" name="Oval 15">
                <a:extLst>
                  <a:ext uri="{FF2B5EF4-FFF2-40B4-BE49-F238E27FC236}">
                    <a16:creationId xmlns:a16="http://schemas.microsoft.com/office/drawing/2014/main" id="{D90FA8B0-4BC2-4FC5-8B7C-2D9B3DD674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27" y="1304"/>
                <a:ext cx="19" cy="1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1" name="Oval 16">
                <a:extLst>
                  <a:ext uri="{FF2B5EF4-FFF2-40B4-BE49-F238E27FC236}">
                    <a16:creationId xmlns:a16="http://schemas.microsoft.com/office/drawing/2014/main" id="{7F6D1DBF-D229-4850-B9B6-09FD19FAA0C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91" y="1196"/>
                <a:ext cx="15" cy="14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2" name="Oval 17">
                <a:extLst>
                  <a:ext uri="{FF2B5EF4-FFF2-40B4-BE49-F238E27FC236}">
                    <a16:creationId xmlns:a16="http://schemas.microsoft.com/office/drawing/2014/main" id="{0D2776E1-644A-44DD-8D7C-E0B84A2433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61" y="1147"/>
                <a:ext cx="21" cy="21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3" name="Freeform 18">
                <a:extLst>
                  <a:ext uri="{FF2B5EF4-FFF2-40B4-BE49-F238E27FC236}">
                    <a16:creationId xmlns:a16="http://schemas.microsoft.com/office/drawing/2014/main" id="{7E745FD1-8C33-4D43-A5F2-4CBD858756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17" y="1020"/>
                <a:ext cx="104" cy="17"/>
              </a:xfrm>
              <a:custGeom>
                <a:avLst/>
                <a:gdLst>
                  <a:gd name="T0" fmla="*/ 80 w 80"/>
                  <a:gd name="T1" fmla="*/ 3 h 13"/>
                  <a:gd name="T2" fmla="*/ 80 w 80"/>
                  <a:gd name="T3" fmla="*/ 9 h 13"/>
                  <a:gd name="T4" fmla="*/ 77 w 80"/>
                  <a:gd name="T5" fmla="*/ 13 h 13"/>
                  <a:gd name="T6" fmla="*/ 4 w 80"/>
                  <a:gd name="T7" fmla="*/ 13 h 13"/>
                  <a:gd name="T8" fmla="*/ 0 w 80"/>
                  <a:gd name="T9" fmla="*/ 9 h 13"/>
                  <a:gd name="T10" fmla="*/ 0 w 80"/>
                  <a:gd name="T11" fmla="*/ 3 h 13"/>
                  <a:gd name="T12" fmla="*/ 4 w 80"/>
                  <a:gd name="T13" fmla="*/ 0 h 13"/>
                  <a:gd name="T14" fmla="*/ 77 w 80"/>
                  <a:gd name="T15" fmla="*/ 0 h 13"/>
                  <a:gd name="T16" fmla="*/ 80 w 80"/>
                  <a:gd name="T17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0" h="13">
                    <a:moveTo>
                      <a:pt x="80" y="3"/>
                    </a:moveTo>
                    <a:cubicBezTo>
                      <a:pt x="80" y="9"/>
                      <a:pt x="80" y="9"/>
                      <a:pt x="80" y="9"/>
                    </a:cubicBezTo>
                    <a:cubicBezTo>
                      <a:pt x="80" y="11"/>
                      <a:pt x="79" y="13"/>
                      <a:pt x="77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2" y="13"/>
                      <a:pt x="0" y="11"/>
                      <a:pt x="0" y="9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79" y="0"/>
                      <a:pt x="80" y="1"/>
                      <a:pt x="80" y="3"/>
                    </a:cubicBezTo>
                  </a:path>
                </a:pathLst>
              </a:custGeom>
              <a:solidFill>
                <a:srgbClr val="B2E0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4" name="Rectangle 19">
                <a:extLst>
                  <a:ext uri="{FF2B5EF4-FFF2-40B4-BE49-F238E27FC236}">
                    <a16:creationId xmlns:a16="http://schemas.microsoft.com/office/drawing/2014/main" id="{E2C33400-6E67-45F6-979B-8E51870B88C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6" y="1037"/>
                <a:ext cx="86" cy="14"/>
              </a:xfrm>
              <a:prstGeom prst="rect">
                <a:avLst/>
              </a:prstGeom>
              <a:solidFill>
                <a:srgbClr val="89C5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5" name="Freeform 20">
                <a:extLst>
                  <a:ext uri="{FF2B5EF4-FFF2-40B4-BE49-F238E27FC236}">
                    <a16:creationId xmlns:a16="http://schemas.microsoft.com/office/drawing/2014/main" id="{526D68C4-E612-46DA-932D-1E35A9A120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85" y="1038"/>
                <a:ext cx="29" cy="636"/>
              </a:xfrm>
              <a:custGeom>
                <a:avLst/>
                <a:gdLst>
                  <a:gd name="T0" fmla="*/ 16 w 16"/>
                  <a:gd name="T1" fmla="*/ 358 h 358"/>
                  <a:gd name="T2" fmla="*/ 0 w 16"/>
                  <a:gd name="T3" fmla="*/ 358 h 358"/>
                  <a:gd name="T4" fmla="*/ 0 w 16"/>
                  <a:gd name="T5" fmla="*/ 8 h 358"/>
                  <a:gd name="T6" fmla="*/ 8 w 16"/>
                  <a:gd name="T7" fmla="*/ 0 h 358"/>
                  <a:gd name="T8" fmla="*/ 16 w 16"/>
                  <a:gd name="T9" fmla="*/ 8 h 358"/>
                  <a:gd name="T10" fmla="*/ 16 w 16"/>
                  <a:gd name="T11" fmla="*/ 358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358">
                    <a:moveTo>
                      <a:pt x="16" y="358"/>
                    </a:moveTo>
                    <a:cubicBezTo>
                      <a:pt x="0" y="358"/>
                      <a:pt x="0" y="358"/>
                      <a:pt x="0" y="35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12" y="0"/>
                      <a:pt x="16" y="4"/>
                      <a:pt x="16" y="8"/>
                    </a:cubicBezTo>
                    <a:lnTo>
                      <a:pt x="16" y="3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6" name="Rectangle 21">
                <a:extLst>
                  <a:ext uri="{FF2B5EF4-FFF2-40B4-BE49-F238E27FC236}">
                    <a16:creationId xmlns:a16="http://schemas.microsoft.com/office/drawing/2014/main" id="{DA5708C6-A172-4BBF-987C-DE83394D1D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37" y="1078"/>
                <a:ext cx="189" cy="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7" name="Freeform 22">
                <a:extLst>
                  <a:ext uri="{FF2B5EF4-FFF2-40B4-BE49-F238E27FC236}">
                    <a16:creationId xmlns:a16="http://schemas.microsoft.com/office/drawing/2014/main" id="{AF9AD29A-E475-4BAF-ABE2-3E26383110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12" y="1078"/>
                <a:ext cx="39" cy="21"/>
              </a:xfrm>
              <a:custGeom>
                <a:avLst/>
                <a:gdLst>
                  <a:gd name="T0" fmla="*/ 30 w 30"/>
                  <a:gd name="T1" fmla="*/ 8 h 16"/>
                  <a:gd name="T2" fmla="*/ 30 w 30"/>
                  <a:gd name="T3" fmla="*/ 8 h 16"/>
                  <a:gd name="T4" fmla="*/ 22 w 30"/>
                  <a:gd name="T5" fmla="*/ 16 h 16"/>
                  <a:gd name="T6" fmla="*/ 0 w 30"/>
                  <a:gd name="T7" fmla="*/ 16 h 16"/>
                  <a:gd name="T8" fmla="*/ 0 w 30"/>
                  <a:gd name="T9" fmla="*/ 0 h 16"/>
                  <a:gd name="T10" fmla="*/ 22 w 30"/>
                  <a:gd name="T11" fmla="*/ 0 h 16"/>
                  <a:gd name="T12" fmla="*/ 30 w 30"/>
                  <a:gd name="T13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6">
                    <a:moveTo>
                      <a:pt x="30" y="8"/>
                    </a:moveTo>
                    <a:cubicBezTo>
                      <a:pt x="30" y="8"/>
                      <a:pt x="30" y="8"/>
                      <a:pt x="30" y="8"/>
                    </a:cubicBezTo>
                    <a:cubicBezTo>
                      <a:pt x="30" y="12"/>
                      <a:pt x="26" y="16"/>
                      <a:pt x="22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6" y="0"/>
                      <a:pt x="30" y="3"/>
                      <a:pt x="30" y="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8" name="Freeform 23">
                <a:extLst>
                  <a:ext uri="{FF2B5EF4-FFF2-40B4-BE49-F238E27FC236}">
                    <a16:creationId xmlns:a16="http://schemas.microsoft.com/office/drawing/2014/main" id="{F91C210B-9277-43C2-9591-BB3B04E9E0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85" y="1508"/>
                <a:ext cx="2150" cy="29"/>
              </a:xfrm>
              <a:custGeom>
                <a:avLst/>
                <a:gdLst>
                  <a:gd name="T0" fmla="*/ 273 w 273"/>
                  <a:gd name="T1" fmla="*/ 20 h 20"/>
                  <a:gd name="T2" fmla="*/ 0 w 273"/>
                  <a:gd name="T3" fmla="*/ 20 h 20"/>
                  <a:gd name="T4" fmla="*/ 0 w 273"/>
                  <a:gd name="T5" fmla="*/ 3 h 20"/>
                  <a:gd name="T6" fmla="*/ 3 w 273"/>
                  <a:gd name="T7" fmla="*/ 0 h 20"/>
                  <a:gd name="T8" fmla="*/ 270 w 273"/>
                  <a:gd name="T9" fmla="*/ 0 h 20"/>
                  <a:gd name="T10" fmla="*/ 273 w 273"/>
                  <a:gd name="T11" fmla="*/ 3 h 20"/>
                  <a:gd name="T12" fmla="*/ 273 w 273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3" h="20">
                    <a:moveTo>
                      <a:pt x="273" y="20"/>
                    </a:moveTo>
                    <a:cubicBezTo>
                      <a:pt x="0" y="20"/>
                      <a:pt x="0" y="20"/>
                      <a:pt x="0" y="2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270" y="0"/>
                      <a:pt x="270" y="0"/>
                      <a:pt x="270" y="0"/>
                    </a:cubicBezTo>
                    <a:cubicBezTo>
                      <a:pt x="272" y="0"/>
                      <a:pt x="273" y="1"/>
                      <a:pt x="273" y="3"/>
                    </a:cubicBezTo>
                    <a:lnTo>
                      <a:pt x="273" y="2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9" name="Rectangle 24">
                <a:extLst>
                  <a:ext uri="{FF2B5EF4-FFF2-40B4-BE49-F238E27FC236}">
                    <a16:creationId xmlns:a16="http://schemas.microsoft.com/office/drawing/2014/main" id="{91D61BBA-88A7-401D-8AB8-3E9BA560BFA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6" y="1081"/>
                <a:ext cx="86" cy="1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8D35E3B3-25A4-49E6-9BF8-E81378F3C7DA}"/>
                </a:ext>
              </a:extLst>
            </p:cNvPr>
            <p:cNvSpPr/>
            <p:nvPr/>
          </p:nvSpPr>
          <p:spPr>
            <a:xfrm>
              <a:off x="2394217" y="1844360"/>
              <a:ext cx="9182669" cy="51161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  <a:buClr>
                  <a:srgbClr val="FF0000"/>
                </a:buClr>
                <a:tabLst>
                  <a:tab pos="911203" algn="l"/>
                  <a:tab pos="1825580" algn="l"/>
                  <a:tab pos="2739957" algn="l"/>
                  <a:tab pos="3654334" algn="l"/>
                  <a:tab pos="4568711" algn="l"/>
                  <a:tab pos="5483088" algn="l"/>
                  <a:tab pos="6397465" algn="l"/>
                  <a:tab pos="7311843" algn="l"/>
                  <a:tab pos="8226220" algn="l"/>
                  <a:tab pos="9140597" algn="l"/>
                  <a:tab pos="10054974" algn="l"/>
                </a:tabLst>
              </a:pPr>
              <a:r>
                <a:rPr lang="zh-CN" alt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苯</a:t>
              </a:r>
              <a:r>
                <a:rPr lang="en-US" altLang="zh-CN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(Benzene, C6H6)</a:t>
              </a:r>
            </a:p>
          </p:txBody>
        </p:sp>
      </p:grpSp>
      <p:sp>
        <p:nvSpPr>
          <p:cNvPr id="30" name="矩形 29">
            <a:extLst>
              <a:ext uri="{FF2B5EF4-FFF2-40B4-BE49-F238E27FC236}">
                <a16:creationId xmlns:a16="http://schemas.microsoft.com/office/drawing/2014/main" id="{1FCE85B8-C81B-409A-8916-65AEEA15ADE3}"/>
              </a:ext>
            </a:extLst>
          </p:cNvPr>
          <p:cNvSpPr/>
          <p:nvPr/>
        </p:nvSpPr>
        <p:spPr>
          <a:xfrm>
            <a:off x="1935194" y="2121143"/>
            <a:ext cx="8551831" cy="3715122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6FD052A2-606F-4B07-A357-A00E19BD81C5}"/>
              </a:ext>
            </a:extLst>
          </p:cNvPr>
          <p:cNvSpPr txBox="1"/>
          <p:nvPr/>
        </p:nvSpPr>
        <p:spPr>
          <a:xfrm>
            <a:off x="1690718" y="2308465"/>
            <a:ext cx="9015382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zh-CN" altLang="en-US" sz="24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id="{99786B5C-0549-42A5-890E-233128CC0556}"/>
              </a:ext>
            </a:extLst>
          </p:cNvPr>
          <p:cNvSpPr/>
          <p:nvPr/>
        </p:nvSpPr>
        <p:spPr>
          <a:xfrm>
            <a:off x="2032525" y="2910503"/>
            <a:ext cx="816875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  <a:tabLst>
                <a:tab pos="911203" algn="l"/>
                <a:tab pos="1825580" algn="l"/>
                <a:tab pos="2739957" algn="l"/>
                <a:tab pos="3654334" algn="l"/>
                <a:tab pos="4568711" algn="l"/>
                <a:tab pos="5483088" algn="l"/>
                <a:tab pos="6397465" algn="l"/>
                <a:tab pos="7311843" algn="l"/>
                <a:tab pos="8226220" algn="l"/>
                <a:tab pos="9140597" algn="l"/>
                <a:tab pos="10054974" algn="l"/>
              </a:tabLst>
            </a:pPr>
            <a:r>
              <a:rPr lang="zh-CN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一种碳氢化合物即最简单的芳烃，在常温下是甜味、可燃、有致癌毒性的无色透明液体，并带有强烈的芳香气味。</a:t>
            </a:r>
          </a:p>
          <a:p>
            <a:pPr marL="342900" indent="-342900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  <a:tabLst>
                <a:tab pos="911203" algn="l"/>
                <a:tab pos="1825580" algn="l"/>
                <a:tab pos="2739957" algn="l"/>
                <a:tab pos="3654334" algn="l"/>
                <a:tab pos="4568711" algn="l"/>
                <a:tab pos="5483088" algn="l"/>
                <a:tab pos="6397465" algn="l"/>
                <a:tab pos="7311843" algn="l"/>
                <a:tab pos="8226220" algn="l"/>
                <a:tab pos="9140597" algn="l"/>
                <a:tab pos="10054974" algn="l"/>
              </a:tabLst>
            </a:pPr>
            <a:r>
              <a:rPr lang="zh-CN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苯难溶于水，易溶于有机溶剂，本身也可作为有机溶剂。</a:t>
            </a:r>
          </a:p>
          <a:p>
            <a:pPr marL="342900" indent="-342900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  <a:tabLst>
                <a:tab pos="911203" algn="l"/>
                <a:tab pos="1825580" algn="l"/>
                <a:tab pos="2739957" algn="l"/>
                <a:tab pos="3654334" algn="l"/>
                <a:tab pos="4568711" algn="l"/>
                <a:tab pos="5483088" algn="l"/>
                <a:tab pos="6397465" algn="l"/>
                <a:tab pos="7311843" algn="l"/>
                <a:tab pos="8226220" algn="l"/>
                <a:tab pos="9140597" algn="l"/>
                <a:tab pos="10054974" algn="l"/>
              </a:tabLst>
            </a:pPr>
            <a:r>
              <a:rPr lang="zh-CN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苯具有的环系叫苯环，苯环去掉一个氢原子以后的结构叫苯基，用</a:t>
            </a:r>
            <a:r>
              <a:rPr lang="en-US" altLang="zh-CN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Ph</a:t>
            </a:r>
            <a:r>
              <a:rPr lang="zh-CN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表示，因此苯的化学式也可写作</a:t>
            </a:r>
            <a:r>
              <a:rPr lang="en-US" altLang="zh-CN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PhH</a:t>
            </a:r>
            <a:r>
              <a:rPr lang="zh-CN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349042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35189CEA-8EDE-4857-9D9C-BE8A59C04C86}"/>
              </a:ext>
            </a:extLst>
          </p:cNvPr>
          <p:cNvGrpSpPr/>
          <p:nvPr/>
        </p:nvGrpSpPr>
        <p:grpSpPr>
          <a:xfrm>
            <a:off x="0" y="-1757"/>
            <a:ext cx="6477000" cy="641444"/>
            <a:chOff x="0" y="0"/>
            <a:chExt cx="6477000" cy="641444"/>
          </a:xfrm>
        </p:grpSpPr>
        <p:sp>
          <p:nvSpPr>
            <p:cNvPr id="3" name="圆角矩形 2">
              <a:extLst>
                <a:ext uri="{FF2B5EF4-FFF2-40B4-BE49-F238E27FC236}">
                  <a16:creationId xmlns:a16="http://schemas.microsoft.com/office/drawing/2014/main" id="{543075CC-3653-4E7A-B15F-96F503DCE3BE}"/>
                </a:ext>
              </a:extLst>
            </p:cNvPr>
            <p:cNvSpPr/>
            <p:nvPr/>
          </p:nvSpPr>
          <p:spPr>
            <a:xfrm>
              <a:off x="0" y="169035"/>
              <a:ext cx="5791200" cy="472409"/>
            </a:xfrm>
            <a:prstGeom prst="roundRect">
              <a:avLst>
                <a:gd name="adj" fmla="val 7843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2700000" scaled="1"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816FE862-FE40-4D9F-8BAC-8EECA5B04D9D}"/>
                </a:ext>
              </a:extLst>
            </p:cNvPr>
            <p:cNvSpPr/>
            <p:nvPr/>
          </p:nvSpPr>
          <p:spPr>
            <a:xfrm>
              <a:off x="540800" y="166370"/>
              <a:ext cx="59362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20000"/>
                </a:spcBef>
              </a:pPr>
              <a:r>
                <a:rPr kumimoji="1" lang="zh-CN" altLang="en-US" sz="2400" b="1" dirty="0">
                  <a:solidFill>
                    <a:srgbClr val="3DA4C3"/>
                  </a:solidFill>
                  <a:cs typeface="+mn-ea"/>
                  <a:sym typeface="+mn-lt"/>
                </a:rPr>
                <a:t>常用化学品安全使用之苯的安全使用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FB4FC3BC-3975-4E5D-9A4D-7F0EDF7338C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482342" cy="534245"/>
            </a:xfrm>
            <a:prstGeom prst="rect">
              <a:avLst/>
            </a:prstGeom>
          </p:spPr>
        </p:pic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id="{9DDF181C-9803-4DCE-B0DB-2147D97AAE3E}"/>
              </a:ext>
            </a:extLst>
          </p:cNvPr>
          <p:cNvGrpSpPr/>
          <p:nvPr/>
        </p:nvGrpSpPr>
        <p:grpSpPr>
          <a:xfrm>
            <a:off x="401902" y="796627"/>
            <a:ext cx="9771898" cy="1038226"/>
            <a:chOff x="1804988" y="1619252"/>
            <a:chExt cx="9771898" cy="103822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7" name="Group 4">
              <a:extLst>
                <a:ext uri="{FF2B5EF4-FFF2-40B4-BE49-F238E27FC236}">
                  <a16:creationId xmlns:a16="http://schemas.microsoft.com/office/drawing/2014/main" id="{6E266DD0-EB55-4E2E-9B76-40C5BD03E7F2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804988" y="1619252"/>
              <a:ext cx="3489328" cy="1038226"/>
              <a:chOff x="1137" y="1020"/>
              <a:chExt cx="2198" cy="654"/>
            </a:xfrm>
          </p:grpSpPr>
          <p:sp>
            <p:nvSpPr>
              <p:cNvPr id="9" name="AutoShape 3">
                <a:extLst>
                  <a:ext uri="{FF2B5EF4-FFF2-40B4-BE49-F238E27FC236}">
                    <a16:creationId xmlns:a16="http://schemas.microsoft.com/office/drawing/2014/main" id="{6305C530-8CBA-4871-BC82-05F88FF2AB57}"/>
                  </a:ext>
                </a:extLst>
              </p:cNvPr>
              <p:cNvSpPr>
                <a:spLocks noChangeAspect="1" noChangeArrowheads="1" noTextEdit="1"/>
              </p:cNvSpPr>
              <p:nvPr/>
            </p:nvSpPr>
            <p:spPr bwMode="auto">
              <a:xfrm>
                <a:off x="1138" y="1021"/>
                <a:ext cx="380" cy="5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" name="Freeform 5">
                <a:extLst>
                  <a:ext uri="{FF2B5EF4-FFF2-40B4-BE49-F238E27FC236}">
                    <a16:creationId xmlns:a16="http://schemas.microsoft.com/office/drawing/2014/main" id="{A40CB90D-AEB8-4126-B68A-FD427C577F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79" y="1037"/>
                <a:ext cx="180" cy="191"/>
              </a:xfrm>
              <a:custGeom>
                <a:avLst/>
                <a:gdLst>
                  <a:gd name="T0" fmla="*/ 180 w 180"/>
                  <a:gd name="T1" fmla="*/ 191 h 191"/>
                  <a:gd name="T2" fmla="*/ 0 w 180"/>
                  <a:gd name="T3" fmla="*/ 191 h 191"/>
                  <a:gd name="T4" fmla="*/ 47 w 180"/>
                  <a:gd name="T5" fmla="*/ 134 h 191"/>
                  <a:gd name="T6" fmla="*/ 47 w 180"/>
                  <a:gd name="T7" fmla="*/ 0 h 191"/>
                  <a:gd name="T8" fmla="*/ 133 w 180"/>
                  <a:gd name="T9" fmla="*/ 0 h 191"/>
                  <a:gd name="T10" fmla="*/ 133 w 180"/>
                  <a:gd name="T11" fmla="*/ 134 h 191"/>
                  <a:gd name="T12" fmla="*/ 180 w 180"/>
                  <a:gd name="T13" fmla="*/ 191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0" h="191">
                    <a:moveTo>
                      <a:pt x="180" y="191"/>
                    </a:moveTo>
                    <a:lnTo>
                      <a:pt x="0" y="191"/>
                    </a:lnTo>
                    <a:lnTo>
                      <a:pt x="47" y="134"/>
                    </a:lnTo>
                    <a:lnTo>
                      <a:pt x="47" y="0"/>
                    </a:lnTo>
                    <a:lnTo>
                      <a:pt x="133" y="0"/>
                    </a:lnTo>
                    <a:lnTo>
                      <a:pt x="133" y="134"/>
                    </a:lnTo>
                    <a:lnTo>
                      <a:pt x="180" y="191"/>
                    </a:lnTo>
                    <a:close/>
                  </a:path>
                </a:pathLst>
              </a:custGeom>
              <a:solidFill>
                <a:srgbClr val="B2E0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" name="Freeform 6">
                <a:extLst>
                  <a:ext uri="{FF2B5EF4-FFF2-40B4-BE49-F238E27FC236}">
                    <a16:creationId xmlns:a16="http://schemas.microsoft.com/office/drawing/2014/main" id="{EB48EBE4-15BA-4A1A-9310-BA57499236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18" y="1228"/>
                <a:ext cx="303" cy="117"/>
              </a:xfrm>
              <a:custGeom>
                <a:avLst/>
                <a:gdLst>
                  <a:gd name="T0" fmla="*/ 214 w 232"/>
                  <a:gd name="T1" fmla="*/ 36 h 90"/>
                  <a:gd name="T2" fmla="*/ 185 w 232"/>
                  <a:gd name="T3" fmla="*/ 0 h 90"/>
                  <a:gd name="T4" fmla="*/ 47 w 232"/>
                  <a:gd name="T5" fmla="*/ 0 h 90"/>
                  <a:gd name="T6" fmla="*/ 18 w 232"/>
                  <a:gd name="T7" fmla="*/ 36 h 90"/>
                  <a:gd name="T8" fmla="*/ 43 w 232"/>
                  <a:gd name="T9" fmla="*/ 90 h 90"/>
                  <a:gd name="T10" fmla="*/ 190 w 232"/>
                  <a:gd name="T11" fmla="*/ 90 h 90"/>
                  <a:gd name="T12" fmla="*/ 214 w 232"/>
                  <a:gd name="T13" fmla="*/ 36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2" h="90">
                    <a:moveTo>
                      <a:pt x="214" y="36"/>
                    </a:moveTo>
                    <a:cubicBezTo>
                      <a:pt x="185" y="0"/>
                      <a:pt x="185" y="0"/>
                      <a:pt x="185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18" y="36"/>
                      <a:pt x="18" y="36"/>
                      <a:pt x="18" y="36"/>
                    </a:cubicBezTo>
                    <a:cubicBezTo>
                      <a:pt x="0" y="57"/>
                      <a:pt x="15" y="90"/>
                      <a:pt x="43" y="90"/>
                    </a:cubicBezTo>
                    <a:cubicBezTo>
                      <a:pt x="190" y="90"/>
                      <a:pt x="190" y="90"/>
                      <a:pt x="190" y="90"/>
                    </a:cubicBezTo>
                    <a:cubicBezTo>
                      <a:pt x="217" y="90"/>
                      <a:pt x="232" y="57"/>
                      <a:pt x="214" y="36"/>
                    </a:cubicBezTo>
                  </a:path>
                </a:pathLst>
              </a:cu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" name="Rectangle 7">
                <a:extLst>
                  <a:ext uri="{FF2B5EF4-FFF2-40B4-BE49-F238E27FC236}">
                    <a16:creationId xmlns:a16="http://schemas.microsoft.com/office/drawing/2014/main" id="{B7219275-63D6-4192-9CC5-D2F4A724EE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287"/>
                <a:ext cx="44" cy="8"/>
              </a:xfrm>
              <a:prstGeom prst="rect">
                <a:avLst/>
              </a:prstGeom>
              <a:solidFill>
                <a:srgbClr val="494A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" name="Rectangle 8">
                <a:extLst>
                  <a:ext uri="{FF2B5EF4-FFF2-40B4-BE49-F238E27FC236}">
                    <a16:creationId xmlns:a16="http://schemas.microsoft.com/office/drawing/2014/main" id="{4C5DECD4-6063-4DD7-AE79-B661EF4F66F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232"/>
                <a:ext cx="44" cy="8"/>
              </a:xfrm>
              <a:prstGeom prst="rect">
                <a:avLst/>
              </a:prstGeom>
              <a:solidFill>
                <a:srgbClr val="494A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4" name="Rectangle 9">
                <a:extLst>
                  <a:ext uri="{FF2B5EF4-FFF2-40B4-BE49-F238E27FC236}">
                    <a16:creationId xmlns:a16="http://schemas.microsoft.com/office/drawing/2014/main" id="{EE3DC423-4242-48CD-9864-A717DBF5CD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179"/>
                <a:ext cx="44" cy="7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Rectangle 10">
                <a:extLst>
                  <a:ext uri="{FF2B5EF4-FFF2-40B4-BE49-F238E27FC236}">
                    <a16:creationId xmlns:a16="http://schemas.microsoft.com/office/drawing/2014/main" id="{6AC691F8-BA75-40BE-960E-D74A6CD777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125"/>
                <a:ext cx="44" cy="8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6" name="Rectangle 11">
                <a:extLst>
                  <a:ext uri="{FF2B5EF4-FFF2-40B4-BE49-F238E27FC236}">
                    <a16:creationId xmlns:a16="http://schemas.microsoft.com/office/drawing/2014/main" id="{88184465-E8DD-4D38-AE18-039442FD53F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071"/>
                <a:ext cx="44" cy="7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7" name="Oval 12">
                <a:extLst>
                  <a:ext uri="{FF2B5EF4-FFF2-40B4-BE49-F238E27FC236}">
                    <a16:creationId xmlns:a16="http://schemas.microsoft.com/office/drawing/2014/main" id="{55672A1B-657B-45C2-B777-F86A0B184FF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97" y="1215"/>
                <a:ext cx="42" cy="43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8" name="Oval 13">
                <a:extLst>
                  <a:ext uri="{FF2B5EF4-FFF2-40B4-BE49-F238E27FC236}">
                    <a16:creationId xmlns:a16="http://schemas.microsoft.com/office/drawing/2014/main" id="{8DDEB67D-30AF-4E95-A2AB-A714A93C29A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01" y="1220"/>
                <a:ext cx="33" cy="3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9" name="Oval 14">
                <a:extLst>
                  <a:ext uri="{FF2B5EF4-FFF2-40B4-BE49-F238E27FC236}">
                    <a16:creationId xmlns:a16="http://schemas.microsoft.com/office/drawing/2014/main" id="{959882E8-FFCE-4275-946E-29FA102D66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10" y="1232"/>
                <a:ext cx="31" cy="31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0" name="Oval 15">
                <a:extLst>
                  <a:ext uri="{FF2B5EF4-FFF2-40B4-BE49-F238E27FC236}">
                    <a16:creationId xmlns:a16="http://schemas.microsoft.com/office/drawing/2014/main" id="{80C00FC4-FF52-4182-8571-72C9526748F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27" y="1304"/>
                <a:ext cx="19" cy="1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1" name="Oval 16">
                <a:extLst>
                  <a:ext uri="{FF2B5EF4-FFF2-40B4-BE49-F238E27FC236}">
                    <a16:creationId xmlns:a16="http://schemas.microsoft.com/office/drawing/2014/main" id="{EEAE6C22-04FA-4882-8F3C-13D8F162C57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91" y="1196"/>
                <a:ext cx="15" cy="14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2" name="Oval 17">
                <a:extLst>
                  <a:ext uri="{FF2B5EF4-FFF2-40B4-BE49-F238E27FC236}">
                    <a16:creationId xmlns:a16="http://schemas.microsoft.com/office/drawing/2014/main" id="{720BF5C8-B698-442E-AE85-056F8CAE7DE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61" y="1147"/>
                <a:ext cx="21" cy="21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3" name="Freeform 18">
                <a:extLst>
                  <a:ext uri="{FF2B5EF4-FFF2-40B4-BE49-F238E27FC236}">
                    <a16:creationId xmlns:a16="http://schemas.microsoft.com/office/drawing/2014/main" id="{E2478EE6-11F2-47E3-A555-71D45CDB93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17" y="1020"/>
                <a:ext cx="104" cy="17"/>
              </a:xfrm>
              <a:custGeom>
                <a:avLst/>
                <a:gdLst>
                  <a:gd name="T0" fmla="*/ 80 w 80"/>
                  <a:gd name="T1" fmla="*/ 3 h 13"/>
                  <a:gd name="T2" fmla="*/ 80 w 80"/>
                  <a:gd name="T3" fmla="*/ 9 h 13"/>
                  <a:gd name="T4" fmla="*/ 77 w 80"/>
                  <a:gd name="T5" fmla="*/ 13 h 13"/>
                  <a:gd name="T6" fmla="*/ 4 w 80"/>
                  <a:gd name="T7" fmla="*/ 13 h 13"/>
                  <a:gd name="T8" fmla="*/ 0 w 80"/>
                  <a:gd name="T9" fmla="*/ 9 h 13"/>
                  <a:gd name="T10" fmla="*/ 0 w 80"/>
                  <a:gd name="T11" fmla="*/ 3 h 13"/>
                  <a:gd name="T12" fmla="*/ 4 w 80"/>
                  <a:gd name="T13" fmla="*/ 0 h 13"/>
                  <a:gd name="T14" fmla="*/ 77 w 80"/>
                  <a:gd name="T15" fmla="*/ 0 h 13"/>
                  <a:gd name="T16" fmla="*/ 80 w 80"/>
                  <a:gd name="T17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0" h="13">
                    <a:moveTo>
                      <a:pt x="80" y="3"/>
                    </a:moveTo>
                    <a:cubicBezTo>
                      <a:pt x="80" y="9"/>
                      <a:pt x="80" y="9"/>
                      <a:pt x="80" y="9"/>
                    </a:cubicBezTo>
                    <a:cubicBezTo>
                      <a:pt x="80" y="11"/>
                      <a:pt x="79" y="13"/>
                      <a:pt x="77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2" y="13"/>
                      <a:pt x="0" y="11"/>
                      <a:pt x="0" y="9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79" y="0"/>
                      <a:pt x="80" y="1"/>
                      <a:pt x="80" y="3"/>
                    </a:cubicBezTo>
                  </a:path>
                </a:pathLst>
              </a:custGeom>
              <a:solidFill>
                <a:srgbClr val="B2E0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4" name="Rectangle 19">
                <a:extLst>
                  <a:ext uri="{FF2B5EF4-FFF2-40B4-BE49-F238E27FC236}">
                    <a16:creationId xmlns:a16="http://schemas.microsoft.com/office/drawing/2014/main" id="{7B2D06C8-2DD1-44B6-9CD0-D862B121EE4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6" y="1037"/>
                <a:ext cx="86" cy="14"/>
              </a:xfrm>
              <a:prstGeom prst="rect">
                <a:avLst/>
              </a:prstGeom>
              <a:solidFill>
                <a:srgbClr val="89C5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5" name="Freeform 20">
                <a:extLst>
                  <a:ext uri="{FF2B5EF4-FFF2-40B4-BE49-F238E27FC236}">
                    <a16:creationId xmlns:a16="http://schemas.microsoft.com/office/drawing/2014/main" id="{A45D474F-A6EF-45E4-AB6F-A98EF049EF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85" y="1038"/>
                <a:ext cx="29" cy="636"/>
              </a:xfrm>
              <a:custGeom>
                <a:avLst/>
                <a:gdLst>
                  <a:gd name="T0" fmla="*/ 16 w 16"/>
                  <a:gd name="T1" fmla="*/ 358 h 358"/>
                  <a:gd name="T2" fmla="*/ 0 w 16"/>
                  <a:gd name="T3" fmla="*/ 358 h 358"/>
                  <a:gd name="T4" fmla="*/ 0 w 16"/>
                  <a:gd name="T5" fmla="*/ 8 h 358"/>
                  <a:gd name="T6" fmla="*/ 8 w 16"/>
                  <a:gd name="T7" fmla="*/ 0 h 358"/>
                  <a:gd name="T8" fmla="*/ 16 w 16"/>
                  <a:gd name="T9" fmla="*/ 8 h 358"/>
                  <a:gd name="T10" fmla="*/ 16 w 16"/>
                  <a:gd name="T11" fmla="*/ 358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358">
                    <a:moveTo>
                      <a:pt x="16" y="358"/>
                    </a:moveTo>
                    <a:cubicBezTo>
                      <a:pt x="0" y="358"/>
                      <a:pt x="0" y="358"/>
                      <a:pt x="0" y="35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12" y="0"/>
                      <a:pt x="16" y="4"/>
                      <a:pt x="16" y="8"/>
                    </a:cubicBezTo>
                    <a:lnTo>
                      <a:pt x="16" y="3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6" name="Rectangle 21">
                <a:extLst>
                  <a:ext uri="{FF2B5EF4-FFF2-40B4-BE49-F238E27FC236}">
                    <a16:creationId xmlns:a16="http://schemas.microsoft.com/office/drawing/2014/main" id="{789CC5BC-6F5B-4F47-AC75-78A959E5E9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37" y="1078"/>
                <a:ext cx="189" cy="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7" name="Freeform 22">
                <a:extLst>
                  <a:ext uri="{FF2B5EF4-FFF2-40B4-BE49-F238E27FC236}">
                    <a16:creationId xmlns:a16="http://schemas.microsoft.com/office/drawing/2014/main" id="{D2F7B978-01D8-4793-A0AD-6DD7A997EF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12" y="1078"/>
                <a:ext cx="39" cy="21"/>
              </a:xfrm>
              <a:custGeom>
                <a:avLst/>
                <a:gdLst>
                  <a:gd name="T0" fmla="*/ 30 w 30"/>
                  <a:gd name="T1" fmla="*/ 8 h 16"/>
                  <a:gd name="T2" fmla="*/ 30 w 30"/>
                  <a:gd name="T3" fmla="*/ 8 h 16"/>
                  <a:gd name="T4" fmla="*/ 22 w 30"/>
                  <a:gd name="T5" fmla="*/ 16 h 16"/>
                  <a:gd name="T6" fmla="*/ 0 w 30"/>
                  <a:gd name="T7" fmla="*/ 16 h 16"/>
                  <a:gd name="T8" fmla="*/ 0 w 30"/>
                  <a:gd name="T9" fmla="*/ 0 h 16"/>
                  <a:gd name="T10" fmla="*/ 22 w 30"/>
                  <a:gd name="T11" fmla="*/ 0 h 16"/>
                  <a:gd name="T12" fmla="*/ 30 w 30"/>
                  <a:gd name="T13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6">
                    <a:moveTo>
                      <a:pt x="30" y="8"/>
                    </a:moveTo>
                    <a:cubicBezTo>
                      <a:pt x="30" y="8"/>
                      <a:pt x="30" y="8"/>
                      <a:pt x="30" y="8"/>
                    </a:cubicBezTo>
                    <a:cubicBezTo>
                      <a:pt x="30" y="12"/>
                      <a:pt x="26" y="16"/>
                      <a:pt x="22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6" y="0"/>
                      <a:pt x="30" y="3"/>
                      <a:pt x="30" y="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8" name="Freeform 23">
                <a:extLst>
                  <a:ext uri="{FF2B5EF4-FFF2-40B4-BE49-F238E27FC236}">
                    <a16:creationId xmlns:a16="http://schemas.microsoft.com/office/drawing/2014/main" id="{B277FA00-4BFE-4132-85FD-1C3FBBB92D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85" y="1508"/>
                <a:ext cx="2150" cy="29"/>
              </a:xfrm>
              <a:custGeom>
                <a:avLst/>
                <a:gdLst>
                  <a:gd name="T0" fmla="*/ 273 w 273"/>
                  <a:gd name="T1" fmla="*/ 20 h 20"/>
                  <a:gd name="T2" fmla="*/ 0 w 273"/>
                  <a:gd name="T3" fmla="*/ 20 h 20"/>
                  <a:gd name="T4" fmla="*/ 0 w 273"/>
                  <a:gd name="T5" fmla="*/ 3 h 20"/>
                  <a:gd name="T6" fmla="*/ 3 w 273"/>
                  <a:gd name="T7" fmla="*/ 0 h 20"/>
                  <a:gd name="T8" fmla="*/ 270 w 273"/>
                  <a:gd name="T9" fmla="*/ 0 h 20"/>
                  <a:gd name="T10" fmla="*/ 273 w 273"/>
                  <a:gd name="T11" fmla="*/ 3 h 20"/>
                  <a:gd name="T12" fmla="*/ 273 w 273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3" h="20">
                    <a:moveTo>
                      <a:pt x="273" y="20"/>
                    </a:moveTo>
                    <a:cubicBezTo>
                      <a:pt x="0" y="20"/>
                      <a:pt x="0" y="20"/>
                      <a:pt x="0" y="2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270" y="0"/>
                      <a:pt x="270" y="0"/>
                      <a:pt x="270" y="0"/>
                    </a:cubicBezTo>
                    <a:cubicBezTo>
                      <a:pt x="272" y="0"/>
                      <a:pt x="273" y="1"/>
                      <a:pt x="273" y="3"/>
                    </a:cubicBezTo>
                    <a:lnTo>
                      <a:pt x="273" y="2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9" name="Rectangle 24">
                <a:extLst>
                  <a:ext uri="{FF2B5EF4-FFF2-40B4-BE49-F238E27FC236}">
                    <a16:creationId xmlns:a16="http://schemas.microsoft.com/office/drawing/2014/main" id="{864B517B-70EB-43B2-A7FE-813A60ADDB7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6" y="1081"/>
                <a:ext cx="86" cy="1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15CC531E-0425-4122-9B06-90FE40EE58E6}"/>
                </a:ext>
              </a:extLst>
            </p:cNvPr>
            <p:cNvSpPr/>
            <p:nvPr/>
          </p:nvSpPr>
          <p:spPr>
            <a:xfrm>
              <a:off x="2394217" y="1844360"/>
              <a:ext cx="9182669" cy="51161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  <a:buClr>
                  <a:srgbClr val="FF0000"/>
                </a:buClr>
                <a:tabLst>
                  <a:tab pos="911203" algn="l"/>
                  <a:tab pos="1825580" algn="l"/>
                  <a:tab pos="2739957" algn="l"/>
                  <a:tab pos="3654334" algn="l"/>
                  <a:tab pos="4568711" algn="l"/>
                  <a:tab pos="5483088" algn="l"/>
                  <a:tab pos="6397465" algn="l"/>
                  <a:tab pos="7311843" algn="l"/>
                  <a:tab pos="8226220" algn="l"/>
                  <a:tab pos="9140597" algn="l"/>
                  <a:tab pos="10054974" algn="l"/>
                </a:tabLst>
              </a:pPr>
              <a:r>
                <a:rPr lang="zh-CN" alt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苯</a:t>
              </a:r>
              <a:r>
                <a:rPr lang="en-US" altLang="zh-CN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(Benzene, C6H6)</a:t>
              </a: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id="{CE47B7F5-D120-4811-976A-0EF32A31D4F4}"/>
              </a:ext>
            </a:extLst>
          </p:cNvPr>
          <p:cNvGrpSpPr/>
          <p:nvPr/>
        </p:nvGrpSpPr>
        <p:grpSpPr>
          <a:xfrm>
            <a:off x="2895600" y="2104553"/>
            <a:ext cx="6629966" cy="4007312"/>
            <a:chOff x="3622089" y="1340527"/>
            <a:chExt cx="3499956" cy="3092683"/>
          </a:xfrm>
        </p:grpSpPr>
        <p:sp>
          <p:nvSpPr>
            <p:cNvPr id="31" name="圆角矩形 21">
              <a:extLst>
                <a:ext uri="{FF2B5EF4-FFF2-40B4-BE49-F238E27FC236}">
                  <a16:creationId xmlns:a16="http://schemas.microsoft.com/office/drawing/2014/main" id="{E89E3AE0-BD87-48C1-A8B1-0FA107069605}"/>
                </a:ext>
              </a:extLst>
            </p:cNvPr>
            <p:cNvSpPr/>
            <p:nvPr/>
          </p:nvSpPr>
          <p:spPr>
            <a:xfrm>
              <a:off x="3622089" y="1340527"/>
              <a:ext cx="3499956" cy="3092683"/>
            </a:xfrm>
            <a:prstGeom prst="roundRect">
              <a:avLst>
                <a:gd name="adj" fmla="val 6245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" name="圆角矩形 22">
              <a:extLst>
                <a:ext uri="{FF2B5EF4-FFF2-40B4-BE49-F238E27FC236}">
                  <a16:creationId xmlns:a16="http://schemas.microsoft.com/office/drawing/2014/main" id="{5EC4C135-D58D-4F72-A39C-58F97BB27AAE}"/>
                </a:ext>
              </a:extLst>
            </p:cNvPr>
            <p:cNvSpPr/>
            <p:nvPr/>
          </p:nvSpPr>
          <p:spPr>
            <a:xfrm>
              <a:off x="3692783" y="1458584"/>
              <a:ext cx="3353838" cy="2888871"/>
            </a:xfrm>
            <a:prstGeom prst="roundRect">
              <a:avLst>
                <a:gd name="adj" fmla="val 6245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" name="圆角矩形 23">
              <a:extLst>
                <a:ext uri="{FF2B5EF4-FFF2-40B4-BE49-F238E27FC236}">
                  <a16:creationId xmlns:a16="http://schemas.microsoft.com/office/drawing/2014/main" id="{837240F4-91C3-40A9-8702-1FA695E6CC76}"/>
                </a:ext>
              </a:extLst>
            </p:cNvPr>
            <p:cNvSpPr/>
            <p:nvPr/>
          </p:nvSpPr>
          <p:spPr>
            <a:xfrm flipV="1">
              <a:off x="5026094" y="1374247"/>
              <a:ext cx="769689" cy="168676"/>
            </a:xfrm>
            <a:prstGeom prst="roundRect">
              <a:avLst>
                <a:gd name="adj" fmla="val 42223"/>
              </a:avLst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" name="圆角矩形 24">
              <a:extLst>
                <a:ext uri="{FF2B5EF4-FFF2-40B4-BE49-F238E27FC236}">
                  <a16:creationId xmlns:a16="http://schemas.microsoft.com/office/drawing/2014/main" id="{C51F43A2-713E-438B-8871-76D48999D3C3}"/>
                </a:ext>
              </a:extLst>
            </p:cNvPr>
            <p:cNvSpPr/>
            <p:nvPr/>
          </p:nvSpPr>
          <p:spPr>
            <a:xfrm flipV="1">
              <a:off x="4898035" y="1458585"/>
              <a:ext cx="987860" cy="168676"/>
            </a:xfrm>
            <a:prstGeom prst="roundRect">
              <a:avLst>
                <a:gd name="adj" fmla="val 42223"/>
              </a:avLst>
            </a:prstGeom>
            <a:noFill/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" name="圆角矩形 25">
              <a:extLst>
                <a:ext uri="{FF2B5EF4-FFF2-40B4-BE49-F238E27FC236}">
                  <a16:creationId xmlns:a16="http://schemas.microsoft.com/office/drawing/2014/main" id="{0CC7F758-4E9F-48F1-A58A-D295533AD7A6}"/>
                </a:ext>
              </a:extLst>
            </p:cNvPr>
            <p:cNvSpPr/>
            <p:nvPr/>
          </p:nvSpPr>
          <p:spPr>
            <a:xfrm flipV="1">
              <a:off x="5287941" y="1601912"/>
              <a:ext cx="245994" cy="53909"/>
            </a:xfrm>
            <a:prstGeom prst="roundRect">
              <a:avLst>
                <a:gd name="adj" fmla="val 42223"/>
              </a:avLst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36" name="矩形 35">
            <a:extLst>
              <a:ext uri="{FF2B5EF4-FFF2-40B4-BE49-F238E27FC236}">
                <a16:creationId xmlns:a16="http://schemas.microsoft.com/office/drawing/2014/main" id="{9436BBB1-B43C-4C1C-A5E1-B1FAFFF6B9C9}"/>
              </a:ext>
            </a:extLst>
          </p:cNvPr>
          <p:cNvSpPr/>
          <p:nvPr/>
        </p:nvSpPr>
        <p:spPr>
          <a:xfrm>
            <a:off x="3421876" y="2589527"/>
            <a:ext cx="5652797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400" dirty="0">
                <a:solidFill>
                  <a:schemeClr val="tx2">
                    <a:lumMod val="75000"/>
                  </a:schemeClr>
                </a:solidFill>
                <a:cs typeface="+mn-ea"/>
                <a:sym typeface="+mn-lt"/>
              </a:rPr>
              <a:t>苯是一种石油化工基本原料，其产量和生产的技术水平是一个国家石油化工发展水平的标志之一。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zh-CN" sz="2400" dirty="0">
                <a:solidFill>
                  <a:schemeClr val="tx2">
                    <a:lumMod val="75000"/>
                  </a:schemeClr>
                </a:solidFill>
                <a:cs typeface="+mn-ea"/>
                <a:sym typeface="+mn-lt"/>
              </a:rPr>
              <a:t>2017</a:t>
            </a:r>
            <a:r>
              <a:rPr lang="zh-CN" altLang="en-US" sz="2400" dirty="0">
                <a:solidFill>
                  <a:schemeClr val="tx2">
                    <a:lumMod val="75000"/>
                  </a:schemeClr>
                </a:solidFill>
                <a:cs typeface="+mn-ea"/>
                <a:sym typeface="+mn-lt"/>
              </a:rPr>
              <a:t>年</a:t>
            </a:r>
            <a:r>
              <a:rPr lang="en-US" altLang="zh-CN" sz="2400" dirty="0">
                <a:solidFill>
                  <a:schemeClr val="tx2">
                    <a:lumMod val="75000"/>
                  </a:schemeClr>
                </a:solidFill>
                <a:cs typeface="+mn-ea"/>
                <a:sym typeface="+mn-lt"/>
              </a:rPr>
              <a:t>10</a:t>
            </a:r>
            <a:r>
              <a:rPr lang="zh-CN" altLang="en-US" sz="2400" dirty="0">
                <a:solidFill>
                  <a:schemeClr val="tx2">
                    <a:lumMod val="75000"/>
                  </a:schemeClr>
                </a:solidFill>
                <a:cs typeface="+mn-ea"/>
                <a:sym typeface="+mn-lt"/>
              </a:rPr>
              <a:t>月</a:t>
            </a:r>
            <a:r>
              <a:rPr lang="en-US" altLang="zh-CN" sz="2400" dirty="0">
                <a:solidFill>
                  <a:schemeClr val="tx2">
                    <a:lumMod val="75000"/>
                  </a:schemeClr>
                </a:solidFill>
                <a:cs typeface="+mn-ea"/>
                <a:sym typeface="+mn-lt"/>
              </a:rPr>
              <a:t>27</a:t>
            </a:r>
            <a:r>
              <a:rPr lang="zh-CN" altLang="en-US" sz="2400" dirty="0">
                <a:solidFill>
                  <a:schemeClr val="tx2">
                    <a:lumMod val="75000"/>
                  </a:schemeClr>
                </a:solidFill>
                <a:cs typeface="+mn-ea"/>
                <a:sym typeface="+mn-lt"/>
              </a:rPr>
              <a:t>日，世界卫生组织国际癌症研究机构公布的致癌物清单初步整理参考，苯在一类致癌物清单中。</a:t>
            </a:r>
          </a:p>
        </p:txBody>
      </p:sp>
    </p:spTree>
    <p:extLst>
      <p:ext uri="{BB962C8B-B14F-4D97-AF65-F5344CB8AC3E}">
        <p14:creationId xmlns:p14="http://schemas.microsoft.com/office/powerpoint/2010/main" val="2103720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uiExpand="1" build="p" bldLvl="3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9E02E47A-51BB-4ABD-8EC9-88B2DE15E8EA}"/>
              </a:ext>
            </a:extLst>
          </p:cNvPr>
          <p:cNvGrpSpPr/>
          <p:nvPr/>
        </p:nvGrpSpPr>
        <p:grpSpPr>
          <a:xfrm>
            <a:off x="0" y="-1757"/>
            <a:ext cx="6477000" cy="641444"/>
            <a:chOff x="0" y="0"/>
            <a:chExt cx="6477000" cy="641444"/>
          </a:xfrm>
        </p:grpSpPr>
        <p:sp>
          <p:nvSpPr>
            <p:cNvPr id="3" name="圆角矩形 2">
              <a:extLst>
                <a:ext uri="{FF2B5EF4-FFF2-40B4-BE49-F238E27FC236}">
                  <a16:creationId xmlns:a16="http://schemas.microsoft.com/office/drawing/2014/main" id="{B39B37F2-98DB-480F-ABB5-AA0814EC1FFE}"/>
                </a:ext>
              </a:extLst>
            </p:cNvPr>
            <p:cNvSpPr/>
            <p:nvPr/>
          </p:nvSpPr>
          <p:spPr>
            <a:xfrm>
              <a:off x="0" y="169035"/>
              <a:ext cx="5791200" cy="472409"/>
            </a:xfrm>
            <a:prstGeom prst="roundRect">
              <a:avLst>
                <a:gd name="adj" fmla="val 7843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2700000" scaled="1"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2BD5708A-19E3-46CC-8CB0-6DE520BC1CCF}"/>
                </a:ext>
              </a:extLst>
            </p:cNvPr>
            <p:cNvSpPr/>
            <p:nvPr/>
          </p:nvSpPr>
          <p:spPr>
            <a:xfrm>
              <a:off x="540800" y="166370"/>
              <a:ext cx="59362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20000"/>
                </a:spcBef>
              </a:pPr>
              <a:r>
                <a:rPr kumimoji="1" lang="zh-CN" altLang="en-US" sz="2400" b="1" dirty="0">
                  <a:solidFill>
                    <a:srgbClr val="3DA4C3"/>
                  </a:solidFill>
                  <a:cs typeface="+mn-ea"/>
                  <a:sym typeface="+mn-lt"/>
                </a:rPr>
                <a:t>常用化学品安全使用之苯的安全使用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54D2FBD0-EFB8-4AB8-80CD-93615D3E1EF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482342" cy="534245"/>
            </a:xfrm>
            <a:prstGeom prst="rect">
              <a:avLst/>
            </a:prstGeom>
          </p:spPr>
        </p:pic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id="{0B45EEEA-3AE7-45F1-960D-6D995F266B78}"/>
              </a:ext>
            </a:extLst>
          </p:cNvPr>
          <p:cNvGrpSpPr/>
          <p:nvPr/>
        </p:nvGrpSpPr>
        <p:grpSpPr>
          <a:xfrm>
            <a:off x="401902" y="796627"/>
            <a:ext cx="9771898" cy="1038226"/>
            <a:chOff x="1804988" y="1619252"/>
            <a:chExt cx="9771898" cy="103822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7" name="Group 4">
              <a:extLst>
                <a:ext uri="{FF2B5EF4-FFF2-40B4-BE49-F238E27FC236}">
                  <a16:creationId xmlns:a16="http://schemas.microsoft.com/office/drawing/2014/main" id="{F9A79C7F-635F-44F3-917F-E5F65CD77B54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804988" y="1619252"/>
              <a:ext cx="2865440" cy="1038226"/>
              <a:chOff x="1137" y="1020"/>
              <a:chExt cx="1805" cy="654"/>
            </a:xfrm>
          </p:grpSpPr>
          <p:sp>
            <p:nvSpPr>
              <p:cNvPr id="9" name="AutoShape 3">
                <a:extLst>
                  <a:ext uri="{FF2B5EF4-FFF2-40B4-BE49-F238E27FC236}">
                    <a16:creationId xmlns:a16="http://schemas.microsoft.com/office/drawing/2014/main" id="{CE8A58D1-8789-4A5F-82F7-82B1E1932FDD}"/>
                  </a:ext>
                </a:extLst>
              </p:cNvPr>
              <p:cNvSpPr>
                <a:spLocks noChangeAspect="1" noChangeArrowheads="1" noTextEdit="1"/>
              </p:cNvSpPr>
              <p:nvPr/>
            </p:nvSpPr>
            <p:spPr bwMode="auto">
              <a:xfrm>
                <a:off x="1138" y="1021"/>
                <a:ext cx="380" cy="5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" name="Freeform 5">
                <a:extLst>
                  <a:ext uri="{FF2B5EF4-FFF2-40B4-BE49-F238E27FC236}">
                    <a16:creationId xmlns:a16="http://schemas.microsoft.com/office/drawing/2014/main" id="{F2B623C6-E857-4BF0-8E4F-C72ACDF1A3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79" y="1037"/>
                <a:ext cx="180" cy="191"/>
              </a:xfrm>
              <a:custGeom>
                <a:avLst/>
                <a:gdLst>
                  <a:gd name="T0" fmla="*/ 180 w 180"/>
                  <a:gd name="T1" fmla="*/ 191 h 191"/>
                  <a:gd name="T2" fmla="*/ 0 w 180"/>
                  <a:gd name="T3" fmla="*/ 191 h 191"/>
                  <a:gd name="T4" fmla="*/ 47 w 180"/>
                  <a:gd name="T5" fmla="*/ 134 h 191"/>
                  <a:gd name="T6" fmla="*/ 47 w 180"/>
                  <a:gd name="T7" fmla="*/ 0 h 191"/>
                  <a:gd name="T8" fmla="*/ 133 w 180"/>
                  <a:gd name="T9" fmla="*/ 0 h 191"/>
                  <a:gd name="T10" fmla="*/ 133 w 180"/>
                  <a:gd name="T11" fmla="*/ 134 h 191"/>
                  <a:gd name="T12" fmla="*/ 180 w 180"/>
                  <a:gd name="T13" fmla="*/ 191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0" h="191">
                    <a:moveTo>
                      <a:pt x="180" y="191"/>
                    </a:moveTo>
                    <a:lnTo>
                      <a:pt x="0" y="191"/>
                    </a:lnTo>
                    <a:lnTo>
                      <a:pt x="47" y="134"/>
                    </a:lnTo>
                    <a:lnTo>
                      <a:pt x="47" y="0"/>
                    </a:lnTo>
                    <a:lnTo>
                      <a:pt x="133" y="0"/>
                    </a:lnTo>
                    <a:lnTo>
                      <a:pt x="133" y="134"/>
                    </a:lnTo>
                    <a:lnTo>
                      <a:pt x="180" y="191"/>
                    </a:lnTo>
                    <a:close/>
                  </a:path>
                </a:pathLst>
              </a:custGeom>
              <a:solidFill>
                <a:srgbClr val="B2E0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" name="Freeform 6">
                <a:extLst>
                  <a:ext uri="{FF2B5EF4-FFF2-40B4-BE49-F238E27FC236}">
                    <a16:creationId xmlns:a16="http://schemas.microsoft.com/office/drawing/2014/main" id="{817D7C79-F6AE-48EB-8810-6C4A4F7915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18" y="1228"/>
                <a:ext cx="303" cy="117"/>
              </a:xfrm>
              <a:custGeom>
                <a:avLst/>
                <a:gdLst>
                  <a:gd name="T0" fmla="*/ 214 w 232"/>
                  <a:gd name="T1" fmla="*/ 36 h 90"/>
                  <a:gd name="T2" fmla="*/ 185 w 232"/>
                  <a:gd name="T3" fmla="*/ 0 h 90"/>
                  <a:gd name="T4" fmla="*/ 47 w 232"/>
                  <a:gd name="T5" fmla="*/ 0 h 90"/>
                  <a:gd name="T6" fmla="*/ 18 w 232"/>
                  <a:gd name="T7" fmla="*/ 36 h 90"/>
                  <a:gd name="T8" fmla="*/ 43 w 232"/>
                  <a:gd name="T9" fmla="*/ 90 h 90"/>
                  <a:gd name="T10" fmla="*/ 190 w 232"/>
                  <a:gd name="T11" fmla="*/ 90 h 90"/>
                  <a:gd name="T12" fmla="*/ 214 w 232"/>
                  <a:gd name="T13" fmla="*/ 36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2" h="90">
                    <a:moveTo>
                      <a:pt x="214" y="36"/>
                    </a:moveTo>
                    <a:cubicBezTo>
                      <a:pt x="185" y="0"/>
                      <a:pt x="185" y="0"/>
                      <a:pt x="185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18" y="36"/>
                      <a:pt x="18" y="36"/>
                      <a:pt x="18" y="36"/>
                    </a:cubicBezTo>
                    <a:cubicBezTo>
                      <a:pt x="0" y="57"/>
                      <a:pt x="15" y="90"/>
                      <a:pt x="43" y="90"/>
                    </a:cubicBezTo>
                    <a:cubicBezTo>
                      <a:pt x="190" y="90"/>
                      <a:pt x="190" y="90"/>
                      <a:pt x="190" y="90"/>
                    </a:cubicBezTo>
                    <a:cubicBezTo>
                      <a:pt x="217" y="90"/>
                      <a:pt x="232" y="57"/>
                      <a:pt x="214" y="36"/>
                    </a:cubicBezTo>
                  </a:path>
                </a:pathLst>
              </a:cu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" name="Rectangle 7">
                <a:extLst>
                  <a:ext uri="{FF2B5EF4-FFF2-40B4-BE49-F238E27FC236}">
                    <a16:creationId xmlns:a16="http://schemas.microsoft.com/office/drawing/2014/main" id="{2BF680A5-C5E0-467B-8D8E-8ED926C1A0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287"/>
                <a:ext cx="44" cy="8"/>
              </a:xfrm>
              <a:prstGeom prst="rect">
                <a:avLst/>
              </a:prstGeom>
              <a:solidFill>
                <a:srgbClr val="494A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" name="Rectangle 8">
                <a:extLst>
                  <a:ext uri="{FF2B5EF4-FFF2-40B4-BE49-F238E27FC236}">
                    <a16:creationId xmlns:a16="http://schemas.microsoft.com/office/drawing/2014/main" id="{34C27111-2D37-4595-B1CF-108C1F6CDED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232"/>
                <a:ext cx="44" cy="8"/>
              </a:xfrm>
              <a:prstGeom prst="rect">
                <a:avLst/>
              </a:prstGeom>
              <a:solidFill>
                <a:srgbClr val="494A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4" name="Rectangle 9">
                <a:extLst>
                  <a:ext uri="{FF2B5EF4-FFF2-40B4-BE49-F238E27FC236}">
                    <a16:creationId xmlns:a16="http://schemas.microsoft.com/office/drawing/2014/main" id="{6464CDBE-8516-406D-AAFD-92F6B040764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179"/>
                <a:ext cx="44" cy="7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Rectangle 10">
                <a:extLst>
                  <a:ext uri="{FF2B5EF4-FFF2-40B4-BE49-F238E27FC236}">
                    <a16:creationId xmlns:a16="http://schemas.microsoft.com/office/drawing/2014/main" id="{CC916016-303A-4073-BA92-CAAC1FBC13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125"/>
                <a:ext cx="44" cy="8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6" name="Rectangle 11">
                <a:extLst>
                  <a:ext uri="{FF2B5EF4-FFF2-40B4-BE49-F238E27FC236}">
                    <a16:creationId xmlns:a16="http://schemas.microsoft.com/office/drawing/2014/main" id="{03BF6C6A-9D75-4BC8-80A9-691CAD033A4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071"/>
                <a:ext cx="44" cy="7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7" name="Oval 12">
                <a:extLst>
                  <a:ext uri="{FF2B5EF4-FFF2-40B4-BE49-F238E27FC236}">
                    <a16:creationId xmlns:a16="http://schemas.microsoft.com/office/drawing/2014/main" id="{2B5BC891-1233-4E02-9606-FBF10112C9F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97" y="1215"/>
                <a:ext cx="42" cy="43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8" name="Oval 13">
                <a:extLst>
                  <a:ext uri="{FF2B5EF4-FFF2-40B4-BE49-F238E27FC236}">
                    <a16:creationId xmlns:a16="http://schemas.microsoft.com/office/drawing/2014/main" id="{69AA4A93-9AAA-44A2-A853-F9452DF7D6A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01" y="1220"/>
                <a:ext cx="33" cy="3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9" name="Oval 14">
                <a:extLst>
                  <a:ext uri="{FF2B5EF4-FFF2-40B4-BE49-F238E27FC236}">
                    <a16:creationId xmlns:a16="http://schemas.microsoft.com/office/drawing/2014/main" id="{DF0CF2DC-935D-4912-AC8B-9579C5FBDB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10" y="1232"/>
                <a:ext cx="31" cy="31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0" name="Oval 15">
                <a:extLst>
                  <a:ext uri="{FF2B5EF4-FFF2-40B4-BE49-F238E27FC236}">
                    <a16:creationId xmlns:a16="http://schemas.microsoft.com/office/drawing/2014/main" id="{5F896F06-95CF-46AF-828D-CE6E39003AC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27" y="1304"/>
                <a:ext cx="19" cy="1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1" name="Oval 16">
                <a:extLst>
                  <a:ext uri="{FF2B5EF4-FFF2-40B4-BE49-F238E27FC236}">
                    <a16:creationId xmlns:a16="http://schemas.microsoft.com/office/drawing/2014/main" id="{1B20EA34-5701-460C-BC69-1E65D366E8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91" y="1196"/>
                <a:ext cx="15" cy="14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2" name="Oval 17">
                <a:extLst>
                  <a:ext uri="{FF2B5EF4-FFF2-40B4-BE49-F238E27FC236}">
                    <a16:creationId xmlns:a16="http://schemas.microsoft.com/office/drawing/2014/main" id="{4E541F19-8249-44C3-9B65-CC731AC0C8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61" y="1147"/>
                <a:ext cx="21" cy="21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3" name="Freeform 18">
                <a:extLst>
                  <a:ext uri="{FF2B5EF4-FFF2-40B4-BE49-F238E27FC236}">
                    <a16:creationId xmlns:a16="http://schemas.microsoft.com/office/drawing/2014/main" id="{5E241E7A-6245-417F-B28B-930B3714EB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17" y="1020"/>
                <a:ext cx="104" cy="17"/>
              </a:xfrm>
              <a:custGeom>
                <a:avLst/>
                <a:gdLst>
                  <a:gd name="T0" fmla="*/ 80 w 80"/>
                  <a:gd name="T1" fmla="*/ 3 h 13"/>
                  <a:gd name="T2" fmla="*/ 80 w 80"/>
                  <a:gd name="T3" fmla="*/ 9 h 13"/>
                  <a:gd name="T4" fmla="*/ 77 w 80"/>
                  <a:gd name="T5" fmla="*/ 13 h 13"/>
                  <a:gd name="T6" fmla="*/ 4 w 80"/>
                  <a:gd name="T7" fmla="*/ 13 h 13"/>
                  <a:gd name="T8" fmla="*/ 0 w 80"/>
                  <a:gd name="T9" fmla="*/ 9 h 13"/>
                  <a:gd name="T10" fmla="*/ 0 w 80"/>
                  <a:gd name="T11" fmla="*/ 3 h 13"/>
                  <a:gd name="T12" fmla="*/ 4 w 80"/>
                  <a:gd name="T13" fmla="*/ 0 h 13"/>
                  <a:gd name="T14" fmla="*/ 77 w 80"/>
                  <a:gd name="T15" fmla="*/ 0 h 13"/>
                  <a:gd name="T16" fmla="*/ 80 w 80"/>
                  <a:gd name="T17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0" h="13">
                    <a:moveTo>
                      <a:pt x="80" y="3"/>
                    </a:moveTo>
                    <a:cubicBezTo>
                      <a:pt x="80" y="9"/>
                      <a:pt x="80" y="9"/>
                      <a:pt x="80" y="9"/>
                    </a:cubicBezTo>
                    <a:cubicBezTo>
                      <a:pt x="80" y="11"/>
                      <a:pt x="79" y="13"/>
                      <a:pt x="77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2" y="13"/>
                      <a:pt x="0" y="11"/>
                      <a:pt x="0" y="9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79" y="0"/>
                      <a:pt x="80" y="1"/>
                      <a:pt x="80" y="3"/>
                    </a:cubicBezTo>
                  </a:path>
                </a:pathLst>
              </a:custGeom>
              <a:solidFill>
                <a:srgbClr val="B2E0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4" name="Rectangle 19">
                <a:extLst>
                  <a:ext uri="{FF2B5EF4-FFF2-40B4-BE49-F238E27FC236}">
                    <a16:creationId xmlns:a16="http://schemas.microsoft.com/office/drawing/2014/main" id="{0AB2BE21-430F-4CBF-A844-1FBBB779B1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6" y="1037"/>
                <a:ext cx="86" cy="14"/>
              </a:xfrm>
              <a:prstGeom prst="rect">
                <a:avLst/>
              </a:prstGeom>
              <a:solidFill>
                <a:srgbClr val="89C5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5" name="Freeform 20">
                <a:extLst>
                  <a:ext uri="{FF2B5EF4-FFF2-40B4-BE49-F238E27FC236}">
                    <a16:creationId xmlns:a16="http://schemas.microsoft.com/office/drawing/2014/main" id="{76614F20-32A1-4139-ABAE-70E89FD7BB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85" y="1038"/>
                <a:ext cx="29" cy="636"/>
              </a:xfrm>
              <a:custGeom>
                <a:avLst/>
                <a:gdLst>
                  <a:gd name="T0" fmla="*/ 16 w 16"/>
                  <a:gd name="T1" fmla="*/ 358 h 358"/>
                  <a:gd name="T2" fmla="*/ 0 w 16"/>
                  <a:gd name="T3" fmla="*/ 358 h 358"/>
                  <a:gd name="T4" fmla="*/ 0 w 16"/>
                  <a:gd name="T5" fmla="*/ 8 h 358"/>
                  <a:gd name="T6" fmla="*/ 8 w 16"/>
                  <a:gd name="T7" fmla="*/ 0 h 358"/>
                  <a:gd name="T8" fmla="*/ 16 w 16"/>
                  <a:gd name="T9" fmla="*/ 8 h 358"/>
                  <a:gd name="T10" fmla="*/ 16 w 16"/>
                  <a:gd name="T11" fmla="*/ 358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358">
                    <a:moveTo>
                      <a:pt x="16" y="358"/>
                    </a:moveTo>
                    <a:cubicBezTo>
                      <a:pt x="0" y="358"/>
                      <a:pt x="0" y="358"/>
                      <a:pt x="0" y="35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12" y="0"/>
                      <a:pt x="16" y="4"/>
                      <a:pt x="16" y="8"/>
                    </a:cubicBezTo>
                    <a:lnTo>
                      <a:pt x="16" y="3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6" name="Rectangle 21">
                <a:extLst>
                  <a:ext uri="{FF2B5EF4-FFF2-40B4-BE49-F238E27FC236}">
                    <a16:creationId xmlns:a16="http://schemas.microsoft.com/office/drawing/2014/main" id="{C585372A-5AE5-4D3F-BE4D-CE05F624AE3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37" y="1078"/>
                <a:ext cx="189" cy="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7" name="Freeform 22">
                <a:extLst>
                  <a:ext uri="{FF2B5EF4-FFF2-40B4-BE49-F238E27FC236}">
                    <a16:creationId xmlns:a16="http://schemas.microsoft.com/office/drawing/2014/main" id="{6F3B9108-85FA-4DDE-A3DA-52303EC808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12" y="1078"/>
                <a:ext cx="39" cy="21"/>
              </a:xfrm>
              <a:custGeom>
                <a:avLst/>
                <a:gdLst>
                  <a:gd name="T0" fmla="*/ 30 w 30"/>
                  <a:gd name="T1" fmla="*/ 8 h 16"/>
                  <a:gd name="T2" fmla="*/ 30 w 30"/>
                  <a:gd name="T3" fmla="*/ 8 h 16"/>
                  <a:gd name="T4" fmla="*/ 22 w 30"/>
                  <a:gd name="T5" fmla="*/ 16 h 16"/>
                  <a:gd name="T6" fmla="*/ 0 w 30"/>
                  <a:gd name="T7" fmla="*/ 16 h 16"/>
                  <a:gd name="T8" fmla="*/ 0 w 30"/>
                  <a:gd name="T9" fmla="*/ 0 h 16"/>
                  <a:gd name="T10" fmla="*/ 22 w 30"/>
                  <a:gd name="T11" fmla="*/ 0 h 16"/>
                  <a:gd name="T12" fmla="*/ 30 w 30"/>
                  <a:gd name="T13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6">
                    <a:moveTo>
                      <a:pt x="30" y="8"/>
                    </a:moveTo>
                    <a:cubicBezTo>
                      <a:pt x="30" y="8"/>
                      <a:pt x="30" y="8"/>
                      <a:pt x="30" y="8"/>
                    </a:cubicBezTo>
                    <a:cubicBezTo>
                      <a:pt x="30" y="12"/>
                      <a:pt x="26" y="16"/>
                      <a:pt x="22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6" y="0"/>
                      <a:pt x="30" y="3"/>
                      <a:pt x="30" y="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8" name="Freeform 23">
                <a:extLst>
                  <a:ext uri="{FF2B5EF4-FFF2-40B4-BE49-F238E27FC236}">
                    <a16:creationId xmlns:a16="http://schemas.microsoft.com/office/drawing/2014/main" id="{B0F7BE4B-D5B6-4CDF-A622-CF6FA6AC14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85" y="1508"/>
                <a:ext cx="1757" cy="29"/>
              </a:xfrm>
              <a:custGeom>
                <a:avLst/>
                <a:gdLst>
                  <a:gd name="T0" fmla="*/ 273 w 273"/>
                  <a:gd name="T1" fmla="*/ 20 h 20"/>
                  <a:gd name="T2" fmla="*/ 0 w 273"/>
                  <a:gd name="T3" fmla="*/ 20 h 20"/>
                  <a:gd name="T4" fmla="*/ 0 w 273"/>
                  <a:gd name="T5" fmla="*/ 3 h 20"/>
                  <a:gd name="T6" fmla="*/ 3 w 273"/>
                  <a:gd name="T7" fmla="*/ 0 h 20"/>
                  <a:gd name="T8" fmla="*/ 270 w 273"/>
                  <a:gd name="T9" fmla="*/ 0 h 20"/>
                  <a:gd name="T10" fmla="*/ 273 w 273"/>
                  <a:gd name="T11" fmla="*/ 3 h 20"/>
                  <a:gd name="T12" fmla="*/ 273 w 273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3" h="20">
                    <a:moveTo>
                      <a:pt x="273" y="20"/>
                    </a:moveTo>
                    <a:cubicBezTo>
                      <a:pt x="0" y="20"/>
                      <a:pt x="0" y="20"/>
                      <a:pt x="0" y="2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270" y="0"/>
                      <a:pt x="270" y="0"/>
                      <a:pt x="270" y="0"/>
                    </a:cubicBezTo>
                    <a:cubicBezTo>
                      <a:pt x="272" y="0"/>
                      <a:pt x="273" y="1"/>
                      <a:pt x="273" y="3"/>
                    </a:cubicBezTo>
                    <a:lnTo>
                      <a:pt x="273" y="2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9" name="Rectangle 24">
                <a:extLst>
                  <a:ext uri="{FF2B5EF4-FFF2-40B4-BE49-F238E27FC236}">
                    <a16:creationId xmlns:a16="http://schemas.microsoft.com/office/drawing/2014/main" id="{CCAAEB74-1DF0-451F-99FE-EA2B6580DA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6" y="1081"/>
                <a:ext cx="86" cy="1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067DEAD9-C8A4-4372-A97B-46A6050DE9A8}"/>
                </a:ext>
              </a:extLst>
            </p:cNvPr>
            <p:cNvSpPr/>
            <p:nvPr/>
          </p:nvSpPr>
          <p:spPr>
            <a:xfrm>
              <a:off x="2394217" y="1844360"/>
              <a:ext cx="9182669" cy="51161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  <a:buClr>
                  <a:srgbClr val="FF0000"/>
                </a:buClr>
                <a:tabLst>
                  <a:tab pos="911203" algn="l"/>
                  <a:tab pos="1825580" algn="l"/>
                  <a:tab pos="2739957" algn="l"/>
                  <a:tab pos="3654334" algn="l"/>
                  <a:tab pos="4568711" algn="l"/>
                  <a:tab pos="5483088" algn="l"/>
                  <a:tab pos="6397465" algn="l"/>
                  <a:tab pos="7311843" algn="l"/>
                  <a:tab pos="8226220" algn="l"/>
                  <a:tab pos="9140597" algn="l"/>
                  <a:tab pos="10054974" algn="l"/>
                </a:tabLst>
              </a:pPr>
              <a:r>
                <a:rPr lang="zh-CN" alt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苯的危险性概述 </a:t>
              </a: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id="{3710131E-D2A7-4228-B644-A3F4B8F00B3A}"/>
              </a:ext>
            </a:extLst>
          </p:cNvPr>
          <p:cNvGrpSpPr/>
          <p:nvPr/>
        </p:nvGrpSpPr>
        <p:grpSpPr>
          <a:xfrm>
            <a:off x="1016733" y="2416026"/>
            <a:ext cx="3039994" cy="2620683"/>
            <a:chOff x="1159607" y="2263626"/>
            <a:chExt cx="3039994" cy="2620683"/>
          </a:xfrm>
        </p:grpSpPr>
        <p:sp>
          <p:nvSpPr>
            <p:cNvPr id="32" name="等腰三角形 31">
              <a:extLst>
                <a:ext uri="{FF2B5EF4-FFF2-40B4-BE49-F238E27FC236}">
                  <a16:creationId xmlns:a16="http://schemas.microsoft.com/office/drawing/2014/main" id="{32E631C5-5C2F-42B8-861B-68E2EE2C96E2}"/>
                </a:ext>
              </a:extLst>
            </p:cNvPr>
            <p:cNvSpPr/>
            <p:nvPr/>
          </p:nvSpPr>
          <p:spPr bwMode="auto">
            <a:xfrm>
              <a:off x="1159607" y="2263626"/>
              <a:ext cx="3039994" cy="2620683"/>
            </a:xfrm>
            <a:prstGeom prst="triangle">
              <a:avLst/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2700000" scaled="1"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3" name="矩形 32">
              <a:extLst>
                <a:ext uri="{FF2B5EF4-FFF2-40B4-BE49-F238E27FC236}">
                  <a16:creationId xmlns:a16="http://schemas.microsoft.com/office/drawing/2014/main" id="{4CFA8D0C-0CC2-436E-B3AD-D2A55B375EED}"/>
                </a:ext>
              </a:extLst>
            </p:cNvPr>
            <p:cNvSpPr/>
            <p:nvPr/>
          </p:nvSpPr>
          <p:spPr>
            <a:xfrm>
              <a:off x="1858576" y="3664713"/>
              <a:ext cx="162095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Bef>
                  <a:spcPct val="20000"/>
                </a:spcBef>
              </a:pPr>
              <a:r>
                <a:rPr kumimoji="1" lang="zh-CN" altLang="en-US" sz="2800" b="1" dirty="0">
                  <a:solidFill>
                    <a:srgbClr val="3DA4C3"/>
                  </a:solidFill>
                  <a:cs typeface="+mn-ea"/>
                  <a:sym typeface="+mn-lt"/>
                </a:rPr>
                <a:t>健康危害</a:t>
              </a: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id="{206C1CE0-6184-43F2-A4B6-F54CEC0DC943}"/>
              </a:ext>
            </a:extLst>
          </p:cNvPr>
          <p:cNvGrpSpPr/>
          <p:nvPr/>
        </p:nvGrpSpPr>
        <p:grpSpPr>
          <a:xfrm>
            <a:off x="2748403" y="2370946"/>
            <a:ext cx="3039994" cy="2620683"/>
            <a:chOff x="2891277" y="2218546"/>
            <a:chExt cx="3039994" cy="2620683"/>
          </a:xfrm>
        </p:grpSpPr>
        <p:sp>
          <p:nvSpPr>
            <p:cNvPr id="35" name="等腰三角形 34">
              <a:extLst>
                <a:ext uri="{FF2B5EF4-FFF2-40B4-BE49-F238E27FC236}">
                  <a16:creationId xmlns:a16="http://schemas.microsoft.com/office/drawing/2014/main" id="{20201429-B81F-4888-8A65-9B2768782979}"/>
                </a:ext>
              </a:extLst>
            </p:cNvPr>
            <p:cNvSpPr/>
            <p:nvPr/>
          </p:nvSpPr>
          <p:spPr bwMode="auto">
            <a:xfrm rot="10800000">
              <a:off x="2891277" y="2218546"/>
              <a:ext cx="3039994" cy="2620683"/>
            </a:xfrm>
            <a:prstGeom prst="triangle">
              <a:avLst/>
            </a:prstGeom>
            <a:solidFill>
              <a:srgbClr val="3DA4C3"/>
            </a:solidFill>
            <a:ln w="12700">
              <a:solidFill>
                <a:schemeClr val="accent4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6" name="矩形 35">
              <a:extLst>
                <a:ext uri="{FF2B5EF4-FFF2-40B4-BE49-F238E27FC236}">
                  <a16:creationId xmlns:a16="http://schemas.microsoft.com/office/drawing/2014/main" id="{9D6A0AEB-F23A-4361-9B49-EA06744B6B5D}"/>
                </a:ext>
              </a:extLst>
            </p:cNvPr>
            <p:cNvSpPr/>
            <p:nvPr/>
          </p:nvSpPr>
          <p:spPr>
            <a:xfrm>
              <a:off x="3557085" y="2828303"/>
              <a:ext cx="162095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20000"/>
                </a:spcBef>
              </a:pPr>
              <a:r>
                <a:rPr kumimoji="1" lang="zh-CN" altLang="en-US" sz="28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急性中毒</a:t>
              </a:r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id="{63E2391E-2C9A-41AD-AB52-1E7DB594DB30}"/>
              </a:ext>
            </a:extLst>
          </p:cNvPr>
          <p:cNvGrpSpPr/>
          <p:nvPr/>
        </p:nvGrpSpPr>
        <p:grpSpPr>
          <a:xfrm>
            <a:off x="4450600" y="2408517"/>
            <a:ext cx="3039994" cy="2620683"/>
            <a:chOff x="4593474" y="2256117"/>
            <a:chExt cx="3039994" cy="2620683"/>
          </a:xfrm>
        </p:grpSpPr>
        <p:sp>
          <p:nvSpPr>
            <p:cNvPr id="38" name="等腰三角形 37">
              <a:extLst>
                <a:ext uri="{FF2B5EF4-FFF2-40B4-BE49-F238E27FC236}">
                  <a16:creationId xmlns:a16="http://schemas.microsoft.com/office/drawing/2014/main" id="{C9C80392-0492-4CE8-8EC3-5B93B52D10BF}"/>
                </a:ext>
              </a:extLst>
            </p:cNvPr>
            <p:cNvSpPr/>
            <p:nvPr/>
          </p:nvSpPr>
          <p:spPr bwMode="auto">
            <a:xfrm>
              <a:off x="4593474" y="2256117"/>
              <a:ext cx="3039994" cy="2620683"/>
            </a:xfrm>
            <a:prstGeom prst="triangle">
              <a:avLst/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2700000" scaled="1"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9" name="矩形 38">
              <a:extLst>
                <a:ext uri="{FF2B5EF4-FFF2-40B4-BE49-F238E27FC236}">
                  <a16:creationId xmlns:a16="http://schemas.microsoft.com/office/drawing/2014/main" id="{AAE969FE-3B29-425A-931D-EBDF974C42A7}"/>
                </a:ext>
              </a:extLst>
            </p:cNvPr>
            <p:cNvSpPr/>
            <p:nvPr/>
          </p:nvSpPr>
          <p:spPr>
            <a:xfrm>
              <a:off x="5302992" y="3603158"/>
              <a:ext cx="162095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20000"/>
                </a:spcBef>
              </a:pPr>
              <a:r>
                <a:rPr kumimoji="1" lang="zh-CN" altLang="en-US" sz="2800" b="1" dirty="0">
                  <a:solidFill>
                    <a:srgbClr val="3DA4C3"/>
                  </a:solidFill>
                  <a:cs typeface="+mn-ea"/>
                  <a:sym typeface="+mn-lt"/>
                </a:rPr>
                <a:t>慢性中毒</a:t>
              </a:r>
              <a:endParaRPr kumimoji="1" lang="zh-CN" altLang="en-US" sz="28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0" name="组合 39">
            <a:extLst>
              <a:ext uri="{FF2B5EF4-FFF2-40B4-BE49-F238E27FC236}">
                <a16:creationId xmlns:a16="http://schemas.microsoft.com/office/drawing/2014/main" id="{D6A89938-22DD-4194-91DB-50007FB4BB09}"/>
              </a:ext>
            </a:extLst>
          </p:cNvPr>
          <p:cNvGrpSpPr/>
          <p:nvPr/>
        </p:nvGrpSpPr>
        <p:grpSpPr>
          <a:xfrm>
            <a:off x="6197722" y="2370946"/>
            <a:ext cx="3039994" cy="2620683"/>
            <a:chOff x="6340596" y="2218546"/>
            <a:chExt cx="3039994" cy="2620683"/>
          </a:xfrm>
        </p:grpSpPr>
        <p:sp>
          <p:nvSpPr>
            <p:cNvPr id="41" name="等腰三角形 40">
              <a:extLst>
                <a:ext uri="{FF2B5EF4-FFF2-40B4-BE49-F238E27FC236}">
                  <a16:creationId xmlns:a16="http://schemas.microsoft.com/office/drawing/2014/main" id="{BE4555CB-D7D1-47D4-A9A7-8D0BDE506D9C}"/>
                </a:ext>
              </a:extLst>
            </p:cNvPr>
            <p:cNvSpPr/>
            <p:nvPr/>
          </p:nvSpPr>
          <p:spPr bwMode="auto">
            <a:xfrm rot="10800000">
              <a:off x="6340596" y="2218546"/>
              <a:ext cx="3039994" cy="2620683"/>
            </a:xfrm>
            <a:prstGeom prst="triangle">
              <a:avLst/>
            </a:prstGeom>
            <a:solidFill>
              <a:srgbClr val="3DA4C3"/>
            </a:solidFill>
            <a:ln w="12700">
              <a:solidFill>
                <a:schemeClr val="accent4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2" name="矩形 41">
              <a:extLst>
                <a:ext uri="{FF2B5EF4-FFF2-40B4-BE49-F238E27FC236}">
                  <a16:creationId xmlns:a16="http://schemas.microsoft.com/office/drawing/2014/main" id="{A94AE0CE-0F34-41B6-9EBB-67C2EFAFBA14}"/>
                </a:ext>
              </a:extLst>
            </p:cNvPr>
            <p:cNvSpPr/>
            <p:nvPr/>
          </p:nvSpPr>
          <p:spPr>
            <a:xfrm>
              <a:off x="7099630" y="2828303"/>
              <a:ext cx="162095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20000"/>
                </a:spcBef>
              </a:pPr>
              <a:r>
                <a:rPr kumimoji="1" lang="zh-CN" altLang="en-US" sz="28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环境危害</a:t>
              </a:r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id="{784E646A-C119-4464-9660-7E93EDC61B7B}"/>
              </a:ext>
            </a:extLst>
          </p:cNvPr>
          <p:cNvGrpSpPr/>
          <p:nvPr/>
        </p:nvGrpSpPr>
        <p:grpSpPr>
          <a:xfrm>
            <a:off x="7864977" y="2408517"/>
            <a:ext cx="3039994" cy="2620683"/>
            <a:chOff x="8007851" y="2256117"/>
            <a:chExt cx="3039994" cy="2620683"/>
          </a:xfrm>
        </p:grpSpPr>
        <p:sp>
          <p:nvSpPr>
            <p:cNvPr id="44" name="等腰三角形 43">
              <a:extLst>
                <a:ext uri="{FF2B5EF4-FFF2-40B4-BE49-F238E27FC236}">
                  <a16:creationId xmlns:a16="http://schemas.microsoft.com/office/drawing/2014/main" id="{72849FDB-A449-4ED5-9693-E061CD1E40BB}"/>
                </a:ext>
              </a:extLst>
            </p:cNvPr>
            <p:cNvSpPr/>
            <p:nvPr/>
          </p:nvSpPr>
          <p:spPr bwMode="auto">
            <a:xfrm>
              <a:off x="8007851" y="2256117"/>
              <a:ext cx="3039994" cy="2620683"/>
            </a:xfrm>
            <a:prstGeom prst="triangle">
              <a:avLst/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2700000" scaled="1"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5" name="矩形 44">
              <a:extLst>
                <a:ext uri="{FF2B5EF4-FFF2-40B4-BE49-F238E27FC236}">
                  <a16:creationId xmlns:a16="http://schemas.microsoft.com/office/drawing/2014/main" id="{FE95BA38-CE45-482B-A768-E2272C10D0CE}"/>
                </a:ext>
              </a:extLst>
            </p:cNvPr>
            <p:cNvSpPr/>
            <p:nvPr/>
          </p:nvSpPr>
          <p:spPr>
            <a:xfrm>
              <a:off x="8717368" y="3603158"/>
              <a:ext cx="162095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20000"/>
                </a:spcBef>
              </a:pPr>
              <a:r>
                <a:rPr kumimoji="1" lang="zh-CN" altLang="en-US" sz="2800" b="1" dirty="0">
                  <a:solidFill>
                    <a:srgbClr val="3DA4C3"/>
                  </a:solidFill>
                  <a:cs typeface="+mn-ea"/>
                  <a:sym typeface="+mn-lt"/>
                </a:rPr>
                <a:t>燃爆危险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70104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9DA55A43-50C7-4409-B976-274055D4C574}"/>
              </a:ext>
            </a:extLst>
          </p:cNvPr>
          <p:cNvGrpSpPr/>
          <p:nvPr/>
        </p:nvGrpSpPr>
        <p:grpSpPr>
          <a:xfrm>
            <a:off x="0" y="-1757"/>
            <a:ext cx="6477000" cy="641444"/>
            <a:chOff x="0" y="0"/>
            <a:chExt cx="6477000" cy="641444"/>
          </a:xfrm>
        </p:grpSpPr>
        <p:sp>
          <p:nvSpPr>
            <p:cNvPr id="3" name="圆角矩形 2">
              <a:extLst>
                <a:ext uri="{FF2B5EF4-FFF2-40B4-BE49-F238E27FC236}">
                  <a16:creationId xmlns:a16="http://schemas.microsoft.com/office/drawing/2014/main" id="{620B27EC-1BB1-4AE5-9A9C-35C3EF2A0ECB}"/>
                </a:ext>
              </a:extLst>
            </p:cNvPr>
            <p:cNvSpPr/>
            <p:nvPr/>
          </p:nvSpPr>
          <p:spPr>
            <a:xfrm>
              <a:off x="0" y="169035"/>
              <a:ext cx="5791200" cy="472409"/>
            </a:xfrm>
            <a:prstGeom prst="roundRect">
              <a:avLst>
                <a:gd name="adj" fmla="val 7843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2700000" scaled="1"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6AEE9854-2CF5-4611-8A98-26B66EB864A1}"/>
                </a:ext>
              </a:extLst>
            </p:cNvPr>
            <p:cNvSpPr/>
            <p:nvPr/>
          </p:nvSpPr>
          <p:spPr>
            <a:xfrm>
              <a:off x="540800" y="166370"/>
              <a:ext cx="59362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20000"/>
                </a:spcBef>
              </a:pPr>
              <a:r>
                <a:rPr kumimoji="1" lang="zh-CN" altLang="en-US" sz="2400" b="1" dirty="0">
                  <a:solidFill>
                    <a:srgbClr val="3DA4C3"/>
                  </a:solidFill>
                  <a:cs typeface="+mn-ea"/>
                  <a:sym typeface="+mn-lt"/>
                </a:rPr>
                <a:t>常用化学品安全使用之苯的安全使用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736880C6-A8E5-4941-8C33-6290C0A2C8D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482342" cy="534245"/>
            </a:xfrm>
            <a:prstGeom prst="rect">
              <a:avLst/>
            </a:prstGeom>
          </p:spPr>
        </p:pic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id="{4F7A917B-1817-4DAF-80F1-5CE9327DAD7D}"/>
              </a:ext>
            </a:extLst>
          </p:cNvPr>
          <p:cNvGrpSpPr/>
          <p:nvPr/>
        </p:nvGrpSpPr>
        <p:grpSpPr>
          <a:xfrm>
            <a:off x="401902" y="796627"/>
            <a:ext cx="9771898" cy="1038226"/>
            <a:chOff x="1804988" y="1619252"/>
            <a:chExt cx="9771898" cy="103822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7" name="Group 4">
              <a:extLst>
                <a:ext uri="{FF2B5EF4-FFF2-40B4-BE49-F238E27FC236}">
                  <a16:creationId xmlns:a16="http://schemas.microsoft.com/office/drawing/2014/main" id="{07BACBA6-4EAF-42ED-A186-F547A98FBE49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804988" y="1619252"/>
              <a:ext cx="2036764" cy="1038226"/>
              <a:chOff x="1137" y="1020"/>
              <a:chExt cx="1283" cy="654"/>
            </a:xfrm>
          </p:grpSpPr>
          <p:sp>
            <p:nvSpPr>
              <p:cNvPr id="9" name="AutoShape 3">
                <a:extLst>
                  <a:ext uri="{FF2B5EF4-FFF2-40B4-BE49-F238E27FC236}">
                    <a16:creationId xmlns:a16="http://schemas.microsoft.com/office/drawing/2014/main" id="{4F02F7E2-E7D8-485F-BE60-FCD04D738B27}"/>
                  </a:ext>
                </a:extLst>
              </p:cNvPr>
              <p:cNvSpPr>
                <a:spLocks noChangeAspect="1" noChangeArrowheads="1" noTextEdit="1"/>
              </p:cNvSpPr>
              <p:nvPr/>
            </p:nvSpPr>
            <p:spPr bwMode="auto">
              <a:xfrm>
                <a:off x="1138" y="1021"/>
                <a:ext cx="380" cy="5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" name="Freeform 5">
                <a:extLst>
                  <a:ext uri="{FF2B5EF4-FFF2-40B4-BE49-F238E27FC236}">
                    <a16:creationId xmlns:a16="http://schemas.microsoft.com/office/drawing/2014/main" id="{866D4A0C-337E-41F3-8261-2500ACDAF8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79" y="1037"/>
                <a:ext cx="180" cy="191"/>
              </a:xfrm>
              <a:custGeom>
                <a:avLst/>
                <a:gdLst>
                  <a:gd name="T0" fmla="*/ 180 w 180"/>
                  <a:gd name="T1" fmla="*/ 191 h 191"/>
                  <a:gd name="T2" fmla="*/ 0 w 180"/>
                  <a:gd name="T3" fmla="*/ 191 h 191"/>
                  <a:gd name="T4" fmla="*/ 47 w 180"/>
                  <a:gd name="T5" fmla="*/ 134 h 191"/>
                  <a:gd name="T6" fmla="*/ 47 w 180"/>
                  <a:gd name="T7" fmla="*/ 0 h 191"/>
                  <a:gd name="T8" fmla="*/ 133 w 180"/>
                  <a:gd name="T9" fmla="*/ 0 h 191"/>
                  <a:gd name="T10" fmla="*/ 133 w 180"/>
                  <a:gd name="T11" fmla="*/ 134 h 191"/>
                  <a:gd name="T12" fmla="*/ 180 w 180"/>
                  <a:gd name="T13" fmla="*/ 191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0" h="191">
                    <a:moveTo>
                      <a:pt x="180" y="191"/>
                    </a:moveTo>
                    <a:lnTo>
                      <a:pt x="0" y="191"/>
                    </a:lnTo>
                    <a:lnTo>
                      <a:pt x="47" y="134"/>
                    </a:lnTo>
                    <a:lnTo>
                      <a:pt x="47" y="0"/>
                    </a:lnTo>
                    <a:lnTo>
                      <a:pt x="133" y="0"/>
                    </a:lnTo>
                    <a:lnTo>
                      <a:pt x="133" y="134"/>
                    </a:lnTo>
                    <a:lnTo>
                      <a:pt x="180" y="191"/>
                    </a:lnTo>
                    <a:close/>
                  </a:path>
                </a:pathLst>
              </a:custGeom>
              <a:solidFill>
                <a:srgbClr val="B2E0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" name="Freeform 6">
                <a:extLst>
                  <a:ext uri="{FF2B5EF4-FFF2-40B4-BE49-F238E27FC236}">
                    <a16:creationId xmlns:a16="http://schemas.microsoft.com/office/drawing/2014/main" id="{98F518B3-3B74-4560-BF13-0C5E21CD51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18" y="1228"/>
                <a:ext cx="303" cy="117"/>
              </a:xfrm>
              <a:custGeom>
                <a:avLst/>
                <a:gdLst>
                  <a:gd name="T0" fmla="*/ 214 w 232"/>
                  <a:gd name="T1" fmla="*/ 36 h 90"/>
                  <a:gd name="T2" fmla="*/ 185 w 232"/>
                  <a:gd name="T3" fmla="*/ 0 h 90"/>
                  <a:gd name="T4" fmla="*/ 47 w 232"/>
                  <a:gd name="T5" fmla="*/ 0 h 90"/>
                  <a:gd name="T6" fmla="*/ 18 w 232"/>
                  <a:gd name="T7" fmla="*/ 36 h 90"/>
                  <a:gd name="T8" fmla="*/ 43 w 232"/>
                  <a:gd name="T9" fmla="*/ 90 h 90"/>
                  <a:gd name="T10" fmla="*/ 190 w 232"/>
                  <a:gd name="T11" fmla="*/ 90 h 90"/>
                  <a:gd name="T12" fmla="*/ 214 w 232"/>
                  <a:gd name="T13" fmla="*/ 36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2" h="90">
                    <a:moveTo>
                      <a:pt x="214" y="36"/>
                    </a:moveTo>
                    <a:cubicBezTo>
                      <a:pt x="185" y="0"/>
                      <a:pt x="185" y="0"/>
                      <a:pt x="185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18" y="36"/>
                      <a:pt x="18" y="36"/>
                      <a:pt x="18" y="36"/>
                    </a:cubicBezTo>
                    <a:cubicBezTo>
                      <a:pt x="0" y="57"/>
                      <a:pt x="15" y="90"/>
                      <a:pt x="43" y="90"/>
                    </a:cubicBezTo>
                    <a:cubicBezTo>
                      <a:pt x="190" y="90"/>
                      <a:pt x="190" y="90"/>
                      <a:pt x="190" y="90"/>
                    </a:cubicBezTo>
                    <a:cubicBezTo>
                      <a:pt x="217" y="90"/>
                      <a:pt x="232" y="57"/>
                      <a:pt x="214" y="36"/>
                    </a:cubicBezTo>
                  </a:path>
                </a:pathLst>
              </a:cu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" name="Rectangle 7">
                <a:extLst>
                  <a:ext uri="{FF2B5EF4-FFF2-40B4-BE49-F238E27FC236}">
                    <a16:creationId xmlns:a16="http://schemas.microsoft.com/office/drawing/2014/main" id="{74D99F99-C3CF-4A98-B7FA-49D04833A0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287"/>
                <a:ext cx="44" cy="8"/>
              </a:xfrm>
              <a:prstGeom prst="rect">
                <a:avLst/>
              </a:prstGeom>
              <a:solidFill>
                <a:srgbClr val="494A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" name="Rectangle 8">
                <a:extLst>
                  <a:ext uri="{FF2B5EF4-FFF2-40B4-BE49-F238E27FC236}">
                    <a16:creationId xmlns:a16="http://schemas.microsoft.com/office/drawing/2014/main" id="{B69D0A6E-7722-49FA-94AE-A3BB2F8CED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232"/>
                <a:ext cx="44" cy="8"/>
              </a:xfrm>
              <a:prstGeom prst="rect">
                <a:avLst/>
              </a:prstGeom>
              <a:solidFill>
                <a:srgbClr val="494A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4" name="Rectangle 9">
                <a:extLst>
                  <a:ext uri="{FF2B5EF4-FFF2-40B4-BE49-F238E27FC236}">
                    <a16:creationId xmlns:a16="http://schemas.microsoft.com/office/drawing/2014/main" id="{DAFCC801-B952-4F56-B894-7A5BD69CC0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179"/>
                <a:ext cx="44" cy="7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Rectangle 10">
                <a:extLst>
                  <a:ext uri="{FF2B5EF4-FFF2-40B4-BE49-F238E27FC236}">
                    <a16:creationId xmlns:a16="http://schemas.microsoft.com/office/drawing/2014/main" id="{01218C0F-3290-4F3C-8708-4283C602BEB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125"/>
                <a:ext cx="44" cy="8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6" name="Rectangle 11">
                <a:extLst>
                  <a:ext uri="{FF2B5EF4-FFF2-40B4-BE49-F238E27FC236}">
                    <a16:creationId xmlns:a16="http://schemas.microsoft.com/office/drawing/2014/main" id="{6F9319C4-BAB1-479A-99CB-58B0E46FF2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071"/>
                <a:ext cx="44" cy="7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7" name="Oval 12">
                <a:extLst>
                  <a:ext uri="{FF2B5EF4-FFF2-40B4-BE49-F238E27FC236}">
                    <a16:creationId xmlns:a16="http://schemas.microsoft.com/office/drawing/2014/main" id="{0650864B-2CE6-4352-A357-2C338B1BBF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97" y="1215"/>
                <a:ext cx="42" cy="43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8" name="Oval 13">
                <a:extLst>
                  <a:ext uri="{FF2B5EF4-FFF2-40B4-BE49-F238E27FC236}">
                    <a16:creationId xmlns:a16="http://schemas.microsoft.com/office/drawing/2014/main" id="{55D6C294-77B0-4450-A728-62AD0644C9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01" y="1220"/>
                <a:ext cx="33" cy="3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9" name="Oval 14">
                <a:extLst>
                  <a:ext uri="{FF2B5EF4-FFF2-40B4-BE49-F238E27FC236}">
                    <a16:creationId xmlns:a16="http://schemas.microsoft.com/office/drawing/2014/main" id="{FB966D5B-D287-49AA-94A8-C67785E7E5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10" y="1232"/>
                <a:ext cx="31" cy="31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0" name="Oval 15">
                <a:extLst>
                  <a:ext uri="{FF2B5EF4-FFF2-40B4-BE49-F238E27FC236}">
                    <a16:creationId xmlns:a16="http://schemas.microsoft.com/office/drawing/2014/main" id="{FB1872B3-DD6A-4ED5-857B-F799ECB4FFD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27" y="1304"/>
                <a:ext cx="19" cy="1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1" name="Oval 16">
                <a:extLst>
                  <a:ext uri="{FF2B5EF4-FFF2-40B4-BE49-F238E27FC236}">
                    <a16:creationId xmlns:a16="http://schemas.microsoft.com/office/drawing/2014/main" id="{5A9D0A30-DBB8-4C85-9F85-696F5569D4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91" y="1196"/>
                <a:ext cx="15" cy="14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2" name="Oval 17">
                <a:extLst>
                  <a:ext uri="{FF2B5EF4-FFF2-40B4-BE49-F238E27FC236}">
                    <a16:creationId xmlns:a16="http://schemas.microsoft.com/office/drawing/2014/main" id="{6BAEA9A8-44C1-4209-922A-1A08394370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61" y="1147"/>
                <a:ext cx="21" cy="21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3" name="Freeform 18">
                <a:extLst>
                  <a:ext uri="{FF2B5EF4-FFF2-40B4-BE49-F238E27FC236}">
                    <a16:creationId xmlns:a16="http://schemas.microsoft.com/office/drawing/2014/main" id="{0477995D-DA90-41A7-A89A-7A663F33BA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17" y="1020"/>
                <a:ext cx="104" cy="17"/>
              </a:xfrm>
              <a:custGeom>
                <a:avLst/>
                <a:gdLst>
                  <a:gd name="T0" fmla="*/ 80 w 80"/>
                  <a:gd name="T1" fmla="*/ 3 h 13"/>
                  <a:gd name="T2" fmla="*/ 80 w 80"/>
                  <a:gd name="T3" fmla="*/ 9 h 13"/>
                  <a:gd name="T4" fmla="*/ 77 w 80"/>
                  <a:gd name="T5" fmla="*/ 13 h 13"/>
                  <a:gd name="T6" fmla="*/ 4 w 80"/>
                  <a:gd name="T7" fmla="*/ 13 h 13"/>
                  <a:gd name="T8" fmla="*/ 0 w 80"/>
                  <a:gd name="T9" fmla="*/ 9 h 13"/>
                  <a:gd name="T10" fmla="*/ 0 w 80"/>
                  <a:gd name="T11" fmla="*/ 3 h 13"/>
                  <a:gd name="T12" fmla="*/ 4 w 80"/>
                  <a:gd name="T13" fmla="*/ 0 h 13"/>
                  <a:gd name="T14" fmla="*/ 77 w 80"/>
                  <a:gd name="T15" fmla="*/ 0 h 13"/>
                  <a:gd name="T16" fmla="*/ 80 w 80"/>
                  <a:gd name="T17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0" h="13">
                    <a:moveTo>
                      <a:pt x="80" y="3"/>
                    </a:moveTo>
                    <a:cubicBezTo>
                      <a:pt x="80" y="9"/>
                      <a:pt x="80" y="9"/>
                      <a:pt x="80" y="9"/>
                    </a:cubicBezTo>
                    <a:cubicBezTo>
                      <a:pt x="80" y="11"/>
                      <a:pt x="79" y="13"/>
                      <a:pt x="77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2" y="13"/>
                      <a:pt x="0" y="11"/>
                      <a:pt x="0" y="9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79" y="0"/>
                      <a:pt x="80" y="1"/>
                      <a:pt x="80" y="3"/>
                    </a:cubicBezTo>
                  </a:path>
                </a:pathLst>
              </a:custGeom>
              <a:solidFill>
                <a:srgbClr val="B2E0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4" name="Rectangle 19">
                <a:extLst>
                  <a:ext uri="{FF2B5EF4-FFF2-40B4-BE49-F238E27FC236}">
                    <a16:creationId xmlns:a16="http://schemas.microsoft.com/office/drawing/2014/main" id="{134228B8-3F30-4AF0-A4AB-123A8D0341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6" y="1037"/>
                <a:ext cx="86" cy="14"/>
              </a:xfrm>
              <a:prstGeom prst="rect">
                <a:avLst/>
              </a:prstGeom>
              <a:solidFill>
                <a:srgbClr val="89C5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5" name="Freeform 20">
                <a:extLst>
                  <a:ext uri="{FF2B5EF4-FFF2-40B4-BE49-F238E27FC236}">
                    <a16:creationId xmlns:a16="http://schemas.microsoft.com/office/drawing/2014/main" id="{B30DB63F-99FD-41FA-B993-B067187111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85" y="1038"/>
                <a:ext cx="29" cy="636"/>
              </a:xfrm>
              <a:custGeom>
                <a:avLst/>
                <a:gdLst>
                  <a:gd name="T0" fmla="*/ 16 w 16"/>
                  <a:gd name="T1" fmla="*/ 358 h 358"/>
                  <a:gd name="T2" fmla="*/ 0 w 16"/>
                  <a:gd name="T3" fmla="*/ 358 h 358"/>
                  <a:gd name="T4" fmla="*/ 0 w 16"/>
                  <a:gd name="T5" fmla="*/ 8 h 358"/>
                  <a:gd name="T6" fmla="*/ 8 w 16"/>
                  <a:gd name="T7" fmla="*/ 0 h 358"/>
                  <a:gd name="T8" fmla="*/ 16 w 16"/>
                  <a:gd name="T9" fmla="*/ 8 h 358"/>
                  <a:gd name="T10" fmla="*/ 16 w 16"/>
                  <a:gd name="T11" fmla="*/ 358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358">
                    <a:moveTo>
                      <a:pt x="16" y="358"/>
                    </a:moveTo>
                    <a:cubicBezTo>
                      <a:pt x="0" y="358"/>
                      <a:pt x="0" y="358"/>
                      <a:pt x="0" y="35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12" y="0"/>
                      <a:pt x="16" y="4"/>
                      <a:pt x="16" y="8"/>
                    </a:cubicBezTo>
                    <a:lnTo>
                      <a:pt x="16" y="3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6" name="Rectangle 21">
                <a:extLst>
                  <a:ext uri="{FF2B5EF4-FFF2-40B4-BE49-F238E27FC236}">
                    <a16:creationId xmlns:a16="http://schemas.microsoft.com/office/drawing/2014/main" id="{BAA86AED-8FDD-435E-B8BD-B2D2517E04A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37" y="1078"/>
                <a:ext cx="189" cy="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7" name="Freeform 22">
                <a:extLst>
                  <a:ext uri="{FF2B5EF4-FFF2-40B4-BE49-F238E27FC236}">
                    <a16:creationId xmlns:a16="http://schemas.microsoft.com/office/drawing/2014/main" id="{52C86C17-31D2-421E-9BA6-BC4E762D99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12" y="1078"/>
                <a:ext cx="39" cy="21"/>
              </a:xfrm>
              <a:custGeom>
                <a:avLst/>
                <a:gdLst>
                  <a:gd name="T0" fmla="*/ 30 w 30"/>
                  <a:gd name="T1" fmla="*/ 8 h 16"/>
                  <a:gd name="T2" fmla="*/ 30 w 30"/>
                  <a:gd name="T3" fmla="*/ 8 h 16"/>
                  <a:gd name="T4" fmla="*/ 22 w 30"/>
                  <a:gd name="T5" fmla="*/ 16 h 16"/>
                  <a:gd name="T6" fmla="*/ 0 w 30"/>
                  <a:gd name="T7" fmla="*/ 16 h 16"/>
                  <a:gd name="T8" fmla="*/ 0 w 30"/>
                  <a:gd name="T9" fmla="*/ 0 h 16"/>
                  <a:gd name="T10" fmla="*/ 22 w 30"/>
                  <a:gd name="T11" fmla="*/ 0 h 16"/>
                  <a:gd name="T12" fmla="*/ 30 w 30"/>
                  <a:gd name="T13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6">
                    <a:moveTo>
                      <a:pt x="30" y="8"/>
                    </a:moveTo>
                    <a:cubicBezTo>
                      <a:pt x="30" y="8"/>
                      <a:pt x="30" y="8"/>
                      <a:pt x="30" y="8"/>
                    </a:cubicBezTo>
                    <a:cubicBezTo>
                      <a:pt x="30" y="12"/>
                      <a:pt x="26" y="16"/>
                      <a:pt x="22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6" y="0"/>
                      <a:pt x="30" y="3"/>
                      <a:pt x="30" y="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8" name="Freeform 23">
                <a:extLst>
                  <a:ext uri="{FF2B5EF4-FFF2-40B4-BE49-F238E27FC236}">
                    <a16:creationId xmlns:a16="http://schemas.microsoft.com/office/drawing/2014/main" id="{7981F316-3648-41A8-8CBC-A58FB3AECA19}"/>
                  </a:ext>
                </a:extLst>
              </p:cNvPr>
              <p:cNvSpPr>
                <a:spLocks/>
              </p:cNvSpPr>
              <p:nvPr/>
            </p:nvSpPr>
            <p:spPr bwMode="auto">
              <a:xfrm flipV="1">
                <a:off x="1185" y="1474"/>
                <a:ext cx="1235" cy="34"/>
              </a:xfrm>
              <a:custGeom>
                <a:avLst/>
                <a:gdLst>
                  <a:gd name="T0" fmla="*/ 273 w 273"/>
                  <a:gd name="T1" fmla="*/ 20 h 20"/>
                  <a:gd name="T2" fmla="*/ 0 w 273"/>
                  <a:gd name="T3" fmla="*/ 20 h 20"/>
                  <a:gd name="T4" fmla="*/ 0 w 273"/>
                  <a:gd name="T5" fmla="*/ 3 h 20"/>
                  <a:gd name="T6" fmla="*/ 3 w 273"/>
                  <a:gd name="T7" fmla="*/ 0 h 20"/>
                  <a:gd name="T8" fmla="*/ 270 w 273"/>
                  <a:gd name="T9" fmla="*/ 0 h 20"/>
                  <a:gd name="T10" fmla="*/ 273 w 273"/>
                  <a:gd name="T11" fmla="*/ 3 h 20"/>
                  <a:gd name="T12" fmla="*/ 273 w 273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3" h="20">
                    <a:moveTo>
                      <a:pt x="273" y="20"/>
                    </a:moveTo>
                    <a:cubicBezTo>
                      <a:pt x="0" y="20"/>
                      <a:pt x="0" y="20"/>
                      <a:pt x="0" y="2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270" y="0"/>
                      <a:pt x="270" y="0"/>
                      <a:pt x="270" y="0"/>
                    </a:cubicBezTo>
                    <a:cubicBezTo>
                      <a:pt x="272" y="0"/>
                      <a:pt x="273" y="1"/>
                      <a:pt x="273" y="3"/>
                    </a:cubicBezTo>
                    <a:lnTo>
                      <a:pt x="273" y="2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9" name="Rectangle 24">
                <a:extLst>
                  <a:ext uri="{FF2B5EF4-FFF2-40B4-BE49-F238E27FC236}">
                    <a16:creationId xmlns:a16="http://schemas.microsoft.com/office/drawing/2014/main" id="{B2BF5B65-257C-4BA0-A6AC-7970EE5B06E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6" y="1081"/>
                <a:ext cx="86" cy="1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63D07E33-2994-4FD7-BA16-76F0AA73958C}"/>
                </a:ext>
              </a:extLst>
            </p:cNvPr>
            <p:cNvSpPr/>
            <p:nvPr/>
          </p:nvSpPr>
          <p:spPr>
            <a:xfrm>
              <a:off x="2394217" y="1844360"/>
              <a:ext cx="9182669" cy="51161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  <a:buClr>
                  <a:srgbClr val="FF0000"/>
                </a:buClr>
                <a:tabLst>
                  <a:tab pos="911203" algn="l"/>
                  <a:tab pos="1825580" algn="l"/>
                  <a:tab pos="2739957" algn="l"/>
                  <a:tab pos="3654334" algn="l"/>
                  <a:tab pos="4568711" algn="l"/>
                  <a:tab pos="5483088" algn="l"/>
                  <a:tab pos="6397465" algn="l"/>
                  <a:tab pos="7311843" algn="l"/>
                  <a:tab pos="8226220" algn="l"/>
                  <a:tab pos="9140597" algn="l"/>
                  <a:tab pos="10054974" algn="l"/>
                </a:tabLst>
              </a:pPr>
              <a:r>
                <a:rPr lang="zh-CN" alt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急救措施</a:t>
              </a: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id="{DF3717A5-E272-404D-978D-461108A69A4D}"/>
              </a:ext>
            </a:extLst>
          </p:cNvPr>
          <p:cNvGrpSpPr/>
          <p:nvPr/>
        </p:nvGrpSpPr>
        <p:grpSpPr>
          <a:xfrm>
            <a:off x="1323725" y="2128663"/>
            <a:ext cx="9544550" cy="3856946"/>
            <a:chOff x="4019549" y="2095499"/>
            <a:chExt cx="9544550" cy="3856946"/>
          </a:xfrm>
        </p:grpSpPr>
        <p:sp>
          <p:nvSpPr>
            <p:cNvPr id="31" name="矩形: 圆角 4">
              <a:extLst>
                <a:ext uri="{FF2B5EF4-FFF2-40B4-BE49-F238E27FC236}">
                  <a16:creationId xmlns:a16="http://schemas.microsoft.com/office/drawing/2014/main" id="{03DB6E64-E043-4EC6-AA7A-96372AAAE814}"/>
                </a:ext>
              </a:extLst>
            </p:cNvPr>
            <p:cNvSpPr/>
            <p:nvPr/>
          </p:nvSpPr>
          <p:spPr>
            <a:xfrm>
              <a:off x="4019549" y="2095499"/>
              <a:ext cx="9544550" cy="3856946"/>
            </a:xfrm>
            <a:prstGeom prst="roundRect">
              <a:avLst>
                <a:gd name="adj" fmla="val 4052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rgbClr val="3DA4C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" name="矩形: 圆角 125">
              <a:extLst>
                <a:ext uri="{FF2B5EF4-FFF2-40B4-BE49-F238E27FC236}">
                  <a16:creationId xmlns:a16="http://schemas.microsoft.com/office/drawing/2014/main" id="{22F7CD81-95F8-469B-85B2-31487123DF52}"/>
                </a:ext>
              </a:extLst>
            </p:cNvPr>
            <p:cNvSpPr/>
            <p:nvPr/>
          </p:nvSpPr>
          <p:spPr>
            <a:xfrm>
              <a:off x="4142471" y="2220866"/>
              <a:ext cx="9280013" cy="3604579"/>
            </a:xfrm>
            <a:prstGeom prst="roundRect">
              <a:avLst>
                <a:gd name="adj" fmla="val 4052"/>
              </a:avLst>
            </a:prstGeom>
            <a:solidFill>
              <a:srgbClr val="3289A4"/>
            </a:solidFill>
            <a:ln>
              <a:solidFill>
                <a:srgbClr val="3DA4C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" name="Rectangle 2">
              <a:extLst>
                <a:ext uri="{FF2B5EF4-FFF2-40B4-BE49-F238E27FC236}">
                  <a16:creationId xmlns:a16="http://schemas.microsoft.com/office/drawing/2014/main" id="{C18DEC99-E287-4E06-9961-D10BD3ECC2C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84086" y="2226344"/>
              <a:ext cx="8560174" cy="30839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342900" indent="-342900" algn="just">
                <a:lnSpc>
                  <a:spcPct val="150000"/>
                </a:lnSpc>
                <a:spcBef>
                  <a:spcPct val="20000"/>
                </a:spcBef>
                <a:buClr>
                  <a:schemeClr val="bg1"/>
                </a:buClr>
                <a:buFont typeface="Wingdings" panose="05000000000000000000" pitchFamily="2" charset="2"/>
                <a:buChar char="Ø"/>
                <a:tabLst>
                  <a:tab pos="683419" algn="l"/>
                  <a:tab pos="1369219" algn="l"/>
                  <a:tab pos="2055019" algn="l"/>
                  <a:tab pos="2740819" algn="l"/>
                  <a:tab pos="3426619" algn="l"/>
                  <a:tab pos="4112419" algn="l"/>
                  <a:tab pos="4798219" algn="l"/>
                  <a:tab pos="5484019" algn="l"/>
                  <a:tab pos="6169819" algn="l"/>
                  <a:tab pos="6855619" algn="l"/>
                  <a:tab pos="7541419" algn="l"/>
                </a:tabLst>
              </a:pPr>
              <a:r>
                <a:rPr lang="zh-CN" altLang="en-US" sz="24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皮肤接触： </a:t>
              </a:r>
              <a:r>
                <a:rPr lang="zh-CN" altLang="en-US" sz="2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脱去污染的衣着，用肥皂水和清水彻底冲洗皮肤。 </a:t>
              </a:r>
            </a:p>
            <a:p>
              <a:pPr marL="342900" indent="-342900" algn="just">
                <a:lnSpc>
                  <a:spcPct val="150000"/>
                </a:lnSpc>
                <a:spcBef>
                  <a:spcPct val="20000"/>
                </a:spcBef>
                <a:buClr>
                  <a:schemeClr val="bg1"/>
                </a:buClr>
                <a:buFont typeface="Wingdings" panose="05000000000000000000" pitchFamily="2" charset="2"/>
                <a:buChar char="Ø"/>
                <a:tabLst>
                  <a:tab pos="683419" algn="l"/>
                  <a:tab pos="1369219" algn="l"/>
                  <a:tab pos="2055019" algn="l"/>
                  <a:tab pos="2740819" algn="l"/>
                  <a:tab pos="3426619" algn="l"/>
                  <a:tab pos="4112419" algn="l"/>
                  <a:tab pos="4798219" algn="l"/>
                  <a:tab pos="5484019" algn="l"/>
                  <a:tab pos="6169819" algn="l"/>
                  <a:tab pos="6855619" algn="l"/>
                  <a:tab pos="7541419" algn="l"/>
                </a:tabLst>
              </a:pPr>
              <a:r>
                <a:rPr lang="zh-CN" altLang="en-US" sz="24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眼睛接触： </a:t>
              </a:r>
              <a:r>
                <a:rPr lang="zh-CN" altLang="en-US" sz="2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提起眼睑，用流动清水或生理盐水冲洗。就医。 </a:t>
              </a:r>
            </a:p>
            <a:p>
              <a:pPr marL="342900" indent="-342900" algn="just">
                <a:lnSpc>
                  <a:spcPct val="150000"/>
                </a:lnSpc>
                <a:spcBef>
                  <a:spcPct val="20000"/>
                </a:spcBef>
                <a:buClr>
                  <a:schemeClr val="bg1"/>
                </a:buClr>
                <a:buFont typeface="Wingdings" panose="05000000000000000000" pitchFamily="2" charset="2"/>
                <a:buChar char="Ø"/>
                <a:tabLst>
                  <a:tab pos="683419" algn="l"/>
                  <a:tab pos="1369219" algn="l"/>
                  <a:tab pos="2055019" algn="l"/>
                  <a:tab pos="2740819" algn="l"/>
                  <a:tab pos="3426619" algn="l"/>
                  <a:tab pos="4112419" algn="l"/>
                  <a:tab pos="4798219" algn="l"/>
                  <a:tab pos="5484019" algn="l"/>
                  <a:tab pos="6169819" algn="l"/>
                  <a:tab pos="6855619" algn="l"/>
                  <a:tab pos="7541419" algn="l"/>
                </a:tabLst>
              </a:pPr>
              <a:r>
                <a:rPr lang="zh-CN" altLang="en-US" sz="24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吸入： </a:t>
              </a:r>
              <a:r>
                <a:rPr lang="zh-CN" altLang="en-US" sz="2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迅速脱离现场至空气新鲜处。保持呼吸道通畅。如呼吸困难，给输氧。如呼吸停止，立即进行人工呼吸。就医。 </a:t>
              </a:r>
            </a:p>
            <a:p>
              <a:pPr marL="342900" indent="-342900" algn="just">
                <a:lnSpc>
                  <a:spcPct val="150000"/>
                </a:lnSpc>
                <a:spcBef>
                  <a:spcPct val="20000"/>
                </a:spcBef>
                <a:buClr>
                  <a:schemeClr val="bg1"/>
                </a:buClr>
                <a:buFont typeface="Wingdings" panose="05000000000000000000" pitchFamily="2" charset="2"/>
                <a:buChar char="Ø"/>
                <a:tabLst>
                  <a:tab pos="683419" algn="l"/>
                  <a:tab pos="1369219" algn="l"/>
                  <a:tab pos="2055019" algn="l"/>
                  <a:tab pos="2740819" algn="l"/>
                  <a:tab pos="3426619" algn="l"/>
                  <a:tab pos="4112419" algn="l"/>
                  <a:tab pos="4798219" algn="l"/>
                  <a:tab pos="5484019" algn="l"/>
                  <a:tab pos="6169819" algn="l"/>
                  <a:tab pos="6855619" algn="l"/>
                  <a:tab pos="7541419" algn="l"/>
                </a:tabLst>
              </a:pPr>
              <a:r>
                <a:rPr lang="zh-CN" altLang="en-US" sz="24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食入： </a:t>
              </a:r>
              <a:r>
                <a:rPr lang="zh-CN" altLang="en-US" sz="2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饮足量温水，催吐。就医。 </a:t>
              </a:r>
            </a:p>
          </p:txBody>
        </p:sp>
        <p:pic>
          <p:nvPicPr>
            <p:cNvPr id="34" name="图片 33">
              <a:extLst>
                <a:ext uri="{FF2B5EF4-FFF2-40B4-BE49-F238E27FC236}">
                  <a16:creationId xmlns:a16="http://schemas.microsoft.com/office/drawing/2014/main" id="{A0E2FCC8-8FC9-4D01-AB3D-CECEE42123A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2015680" y="4339624"/>
              <a:ext cx="1225021" cy="137103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27129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36433995-0EE0-4420-8B5E-6622B02D6FD2}"/>
              </a:ext>
            </a:extLst>
          </p:cNvPr>
          <p:cNvGrpSpPr/>
          <p:nvPr/>
        </p:nvGrpSpPr>
        <p:grpSpPr>
          <a:xfrm>
            <a:off x="0" y="-1757"/>
            <a:ext cx="6477000" cy="641444"/>
            <a:chOff x="0" y="0"/>
            <a:chExt cx="6477000" cy="641444"/>
          </a:xfrm>
        </p:grpSpPr>
        <p:sp>
          <p:nvSpPr>
            <p:cNvPr id="3" name="圆角矩形 2">
              <a:extLst>
                <a:ext uri="{FF2B5EF4-FFF2-40B4-BE49-F238E27FC236}">
                  <a16:creationId xmlns:a16="http://schemas.microsoft.com/office/drawing/2014/main" id="{5EB37E6D-5812-4E01-9713-D2BAD0BCEF6C}"/>
                </a:ext>
              </a:extLst>
            </p:cNvPr>
            <p:cNvSpPr/>
            <p:nvPr/>
          </p:nvSpPr>
          <p:spPr>
            <a:xfrm>
              <a:off x="0" y="169035"/>
              <a:ext cx="5791200" cy="472409"/>
            </a:xfrm>
            <a:prstGeom prst="roundRect">
              <a:avLst>
                <a:gd name="adj" fmla="val 7843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2700000" scaled="1"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95208A3D-291B-4773-8921-162EBC3D15E4}"/>
                </a:ext>
              </a:extLst>
            </p:cNvPr>
            <p:cNvSpPr/>
            <p:nvPr/>
          </p:nvSpPr>
          <p:spPr>
            <a:xfrm>
              <a:off x="540800" y="166370"/>
              <a:ext cx="59362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20000"/>
                </a:spcBef>
              </a:pPr>
              <a:r>
                <a:rPr kumimoji="1" lang="zh-CN" altLang="en-US" sz="2400" b="1" dirty="0">
                  <a:solidFill>
                    <a:srgbClr val="3DA4C3"/>
                  </a:solidFill>
                  <a:cs typeface="+mn-ea"/>
                  <a:sym typeface="+mn-lt"/>
                </a:rPr>
                <a:t>常用化学品安全使用之苯的安全使用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448B21F6-375C-4CB3-85BD-CFC2F07AB78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482342" cy="534245"/>
            </a:xfrm>
            <a:prstGeom prst="rect">
              <a:avLst/>
            </a:prstGeom>
          </p:spPr>
        </p:pic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id="{9925554B-FF90-4E75-B868-789E94F2C11F}"/>
              </a:ext>
            </a:extLst>
          </p:cNvPr>
          <p:cNvGrpSpPr/>
          <p:nvPr/>
        </p:nvGrpSpPr>
        <p:grpSpPr>
          <a:xfrm>
            <a:off x="401902" y="796627"/>
            <a:ext cx="9771898" cy="1038226"/>
            <a:chOff x="1804988" y="1619252"/>
            <a:chExt cx="9771898" cy="103822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7" name="Group 4">
              <a:extLst>
                <a:ext uri="{FF2B5EF4-FFF2-40B4-BE49-F238E27FC236}">
                  <a16:creationId xmlns:a16="http://schemas.microsoft.com/office/drawing/2014/main" id="{5306CFFA-07BF-4F01-9A99-BBAAD6865600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804988" y="1619252"/>
              <a:ext cx="2036764" cy="1038226"/>
              <a:chOff x="1137" y="1020"/>
              <a:chExt cx="1283" cy="654"/>
            </a:xfrm>
          </p:grpSpPr>
          <p:sp>
            <p:nvSpPr>
              <p:cNvPr id="9" name="AutoShape 3">
                <a:extLst>
                  <a:ext uri="{FF2B5EF4-FFF2-40B4-BE49-F238E27FC236}">
                    <a16:creationId xmlns:a16="http://schemas.microsoft.com/office/drawing/2014/main" id="{0BA21078-C59E-4941-A854-5A6C39E41E9B}"/>
                  </a:ext>
                </a:extLst>
              </p:cNvPr>
              <p:cNvSpPr>
                <a:spLocks noChangeAspect="1" noChangeArrowheads="1" noTextEdit="1"/>
              </p:cNvSpPr>
              <p:nvPr/>
            </p:nvSpPr>
            <p:spPr bwMode="auto">
              <a:xfrm>
                <a:off x="1138" y="1021"/>
                <a:ext cx="380" cy="5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" name="Freeform 5">
                <a:extLst>
                  <a:ext uri="{FF2B5EF4-FFF2-40B4-BE49-F238E27FC236}">
                    <a16:creationId xmlns:a16="http://schemas.microsoft.com/office/drawing/2014/main" id="{C44A1547-0537-48CD-92EF-5277FDA058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79" y="1037"/>
                <a:ext cx="180" cy="191"/>
              </a:xfrm>
              <a:custGeom>
                <a:avLst/>
                <a:gdLst>
                  <a:gd name="T0" fmla="*/ 180 w 180"/>
                  <a:gd name="T1" fmla="*/ 191 h 191"/>
                  <a:gd name="T2" fmla="*/ 0 w 180"/>
                  <a:gd name="T3" fmla="*/ 191 h 191"/>
                  <a:gd name="T4" fmla="*/ 47 w 180"/>
                  <a:gd name="T5" fmla="*/ 134 h 191"/>
                  <a:gd name="T6" fmla="*/ 47 w 180"/>
                  <a:gd name="T7" fmla="*/ 0 h 191"/>
                  <a:gd name="T8" fmla="*/ 133 w 180"/>
                  <a:gd name="T9" fmla="*/ 0 h 191"/>
                  <a:gd name="T10" fmla="*/ 133 w 180"/>
                  <a:gd name="T11" fmla="*/ 134 h 191"/>
                  <a:gd name="T12" fmla="*/ 180 w 180"/>
                  <a:gd name="T13" fmla="*/ 191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0" h="191">
                    <a:moveTo>
                      <a:pt x="180" y="191"/>
                    </a:moveTo>
                    <a:lnTo>
                      <a:pt x="0" y="191"/>
                    </a:lnTo>
                    <a:lnTo>
                      <a:pt x="47" y="134"/>
                    </a:lnTo>
                    <a:lnTo>
                      <a:pt x="47" y="0"/>
                    </a:lnTo>
                    <a:lnTo>
                      <a:pt x="133" y="0"/>
                    </a:lnTo>
                    <a:lnTo>
                      <a:pt x="133" y="134"/>
                    </a:lnTo>
                    <a:lnTo>
                      <a:pt x="180" y="191"/>
                    </a:lnTo>
                    <a:close/>
                  </a:path>
                </a:pathLst>
              </a:custGeom>
              <a:solidFill>
                <a:srgbClr val="B2E0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" name="Freeform 6">
                <a:extLst>
                  <a:ext uri="{FF2B5EF4-FFF2-40B4-BE49-F238E27FC236}">
                    <a16:creationId xmlns:a16="http://schemas.microsoft.com/office/drawing/2014/main" id="{447D2087-A38D-4162-8B8C-922E3C23AF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18" y="1228"/>
                <a:ext cx="303" cy="117"/>
              </a:xfrm>
              <a:custGeom>
                <a:avLst/>
                <a:gdLst>
                  <a:gd name="T0" fmla="*/ 214 w 232"/>
                  <a:gd name="T1" fmla="*/ 36 h 90"/>
                  <a:gd name="T2" fmla="*/ 185 w 232"/>
                  <a:gd name="T3" fmla="*/ 0 h 90"/>
                  <a:gd name="T4" fmla="*/ 47 w 232"/>
                  <a:gd name="T5" fmla="*/ 0 h 90"/>
                  <a:gd name="T6" fmla="*/ 18 w 232"/>
                  <a:gd name="T7" fmla="*/ 36 h 90"/>
                  <a:gd name="T8" fmla="*/ 43 w 232"/>
                  <a:gd name="T9" fmla="*/ 90 h 90"/>
                  <a:gd name="T10" fmla="*/ 190 w 232"/>
                  <a:gd name="T11" fmla="*/ 90 h 90"/>
                  <a:gd name="T12" fmla="*/ 214 w 232"/>
                  <a:gd name="T13" fmla="*/ 36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2" h="90">
                    <a:moveTo>
                      <a:pt x="214" y="36"/>
                    </a:moveTo>
                    <a:cubicBezTo>
                      <a:pt x="185" y="0"/>
                      <a:pt x="185" y="0"/>
                      <a:pt x="185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18" y="36"/>
                      <a:pt x="18" y="36"/>
                      <a:pt x="18" y="36"/>
                    </a:cubicBezTo>
                    <a:cubicBezTo>
                      <a:pt x="0" y="57"/>
                      <a:pt x="15" y="90"/>
                      <a:pt x="43" y="90"/>
                    </a:cubicBezTo>
                    <a:cubicBezTo>
                      <a:pt x="190" y="90"/>
                      <a:pt x="190" y="90"/>
                      <a:pt x="190" y="90"/>
                    </a:cubicBezTo>
                    <a:cubicBezTo>
                      <a:pt x="217" y="90"/>
                      <a:pt x="232" y="57"/>
                      <a:pt x="214" y="36"/>
                    </a:cubicBezTo>
                  </a:path>
                </a:pathLst>
              </a:cu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" name="Rectangle 7">
                <a:extLst>
                  <a:ext uri="{FF2B5EF4-FFF2-40B4-BE49-F238E27FC236}">
                    <a16:creationId xmlns:a16="http://schemas.microsoft.com/office/drawing/2014/main" id="{364A7AE7-33B8-414D-955A-B0DF1D9650C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287"/>
                <a:ext cx="44" cy="8"/>
              </a:xfrm>
              <a:prstGeom prst="rect">
                <a:avLst/>
              </a:prstGeom>
              <a:solidFill>
                <a:srgbClr val="494A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" name="Rectangle 8">
                <a:extLst>
                  <a:ext uri="{FF2B5EF4-FFF2-40B4-BE49-F238E27FC236}">
                    <a16:creationId xmlns:a16="http://schemas.microsoft.com/office/drawing/2014/main" id="{CFE33F71-C282-4357-9EEF-975F4C7D8B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232"/>
                <a:ext cx="44" cy="8"/>
              </a:xfrm>
              <a:prstGeom prst="rect">
                <a:avLst/>
              </a:prstGeom>
              <a:solidFill>
                <a:srgbClr val="494A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4" name="Rectangle 9">
                <a:extLst>
                  <a:ext uri="{FF2B5EF4-FFF2-40B4-BE49-F238E27FC236}">
                    <a16:creationId xmlns:a16="http://schemas.microsoft.com/office/drawing/2014/main" id="{C1360A94-AA34-447D-A644-615F2C9F1F1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179"/>
                <a:ext cx="44" cy="7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Rectangle 10">
                <a:extLst>
                  <a:ext uri="{FF2B5EF4-FFF2-40B4-BE49-F238E27FC236}">
                    <a16:creationId xmlns:a16="http://schemas.microsoft.com/office/drawing/2014/main" id="{82E6F19A-606C-499D-B88C-094E2B5337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125"/>
                <a:ext cx="44" cy="8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6" name="Rectangle 11">
                <a:extLst>
                  <a:ext uri="{FF2B5EF4-FFF2-40B4-BE49-F238E27FC236}">
                    <a16:creationId xmlns:a16="http://schemas.microsoft.com/office/drawing/2014/main" id="{9BA093A7-B8B2-4C01-8584-D9B4D81B0DD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071"/>
                <a:ext cx="44" cy="7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7" name="Oval 12">
                <a:extLst>
                  <a:ext uri="{FF2B5EF4-FFF2-40B4-BE49-F238E27FC236}">
                    <a16:creationId xmlns:a16="http://schemas.microsoft.com/office/drawing/2014/main" id="{64A82500-76B9-4B0D-AB43-5F67CD66189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97" y="1215"/>
                <a:ext cx="42" cy="43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8" name="Oval 13">
                <a:extLst>
                  <a:ext uri="{FF2B5EF4-FFF2-40B4-BE49-F238E27FC236}">
                    <a16:creationId xmlns:a16="http://schemas.microsoft.com/office/drawing/2014/main" id="{198289AB-B7A2-4F83-AE60-76CE9594FE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01" y="1220"/>
                <a:ext cx="33" cy="3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9" name="Oval 14">
                <a:extLst>
                  <a:ext uri="{FF2B5EF4-FFF2-40B4-BE49-F238E27FC236}">
                    <a16:creationId xmlns:a16="http://schemas.microsoft.com/office/drawing/2014/main" id="{27391F79-DE4D-40DC-AADE-09F5B979DD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10" y="1232"/>
                <a:ext cx="31" cy="31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0" name="Oval 15">
                <a:extLst>
                  <a:ext uri="{FF2B5EF4-FFF2-40B4-BE49-F238E27FC236}">
                    <a16:creationId xmlns:a16="http://schemas.microsoft.com/office/drawing/2014/main" id="{ADABF2C0-3B9E-4454-A841-430D6230FC7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27" y="1304"/>
                <a:ext cx="19" cy="1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1" name="Oval 16">
                <a:extLst>
                  <a:ext uri="{FF2B5EF4-FFF2-40B4-BE49-F238E27FC236}">
                    <a16:creationId xmlns:a16="http://schemas.microsoft.com/office/drawing/2014/main" id="{9BD31B26-B0B5-44A1-974F-EAD11C1088B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91" y="1196"/>
                <a:ext cx="15" cy="14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2" name="Oval 17">
                <a:extLst>
                  <a:ext uri="{FF2B5EF4-FFF2-40B4-BE49-F238E27FC236}">
                    <a16:creationId xmlns:a16="http://schemas.microsoft.com/office/drawing/2014/main" id="{A1B91FDA-C560-46EA-B402-90B767BF55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61" y="1147"/>
                <a:ext cx="21" cy="21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3" name="Freeform 18">
                <a:extLst>
                  <a:ext uri="{FF2B5EF4-FFF2-40B4-BE49-F238E27FC236}">
                    <a16:creationId xmlns:a16="http://schemas.microsoft.com/office/drawing/2014/main" id="{359B54EF-71C2-4FA3-BAC9-5687068E08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17" y="1020"/>
                <a:ext cx="104" cy="17"/>
              </a:xfrm>
              <a:custGeom>
                <a:avLst/>
                <a:gdLst>
                  <a:gd name="T0" fmla="*/ 80 w 80"/>
                  <a:gd name="T1" fmla="*/ 3 h 13"/>
                  <a:gd name="T2" fmla="*/ 80 w 80"/>
                  <a:gd name="T3" fmla="*/ 9 h 13"/>
                  <a:gd name="T4" fmla="*/ 77 w 80"/>
                  <a:gd name="T5" fmla="*/ 13 h 13"/>
                  <a:gd name="T6" fmla="*/ 4 w 80"/>
                  <a:gd name="T7" fmla="*/ 13 h 13"/>
                  <a:gd name="T8" fmla="*/ 0 w 80"/>
                  <a:gd name="T9" fmla="*/ 9 h 13"/>
                  <a:gd name="T10" fmla="*/ 0 w 80"/>
                  <a:gd name="T11" fmla="*/ 3 h 13"/>
                  <a:gd name="T12" fmla="*/ 4 w 80"/>
                  <a:gd name="T13" fmla="*/ 0 h 13"/>
                  <a:gd name="T14" fmla="*/ 77 w 80"/>
                  <a:gd name="T15" fmla="*/ 0 h 13"/>
                  <a:gd name="T16" fmla="*/ 80 w 80"/>
                  <a:gd name="T17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0" h="13">
                    <a:moveTo>
                      <a:pt x="80" y="3"/>
                    </a:moveTo>
                    <a:cubicBezTo>
                      <a:pt x="80" y="9"/>
                      <a:pt x="80" y="9"/>
                      <a:pt x="80" y="9"/>
                    </a:cubicBezTo>
                    <a:cubicBezTo>
                      <a:pt x="80" y="11"/>
                      <a:pt x="79" y="13"/>
                      <a:pt x="77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2" y="13"/>
                      <a:pt x="0" y="11"/>
                      <a:pt x="0" y="9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79" y="0"/>
                      <a:pt x="80" y="1"/>
                      <a:pt x="80" y="3"/>
                    </a:cubicBezTo>
                  </a:path>
                </a:pathLst>
              </a:custGeom>
              <a:solidFill>
                <a:srgbClr val="B2E0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4" name="Rectangle 19">
                <a:extLst>
                  <a:ext uri="{FF2B5EF4-FFF2-40B4-BE49-F238E27FC236}">
                    <a16:creationId xmlns:a16="http://schemas.microsoft.com/office/drawing/2014/main" id="{3CD35BCC-32B4-460F-947F-7F060EF49E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6" y="1037"/>
                <a:ext cx="86" cy="14"/>
              </a:xfrm>
              <a:prstGeom prst="rect">
                <a:avLst/>
              </a:prstGeom>
              <a:solidFill>
                <a:srgbClr val="89C5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5" name="Freeform 20">
                <a:extLst>
                  <a:ext uri="{FF2B5EF4-FFF2-40B4-BE49-F238E27FC236}">
                    <a16:creationId xmlns:a16="http://schemas.microsoft.com/office/drawing/2014/main" id="{86D2BFA0-8BAC-4C12-BAE4-3E62844941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85" y="1038"/>
                <a:ext cx="29" cy="636"/>
              </a:xfrm>
              <a:custGeom>
                <a:avLst/>
                <a:gdLst>
                  <a:gd name="T0" fmla="*/ 16 w 16"/>
                  <a:gd name="T1" fmla="*/ 358 h 358"/>
                  <a:gd name="T2" fmla="*/ 0 w 16"/>
                  <a:gd name="T3" fmla="*/ 358 h 358"/>
                  <a:gd name="T4" fmla="*/ 0 w 16"/>
                  <a:gd name="T5" fmla="*/ 8 h 358"/>
                  <a:gd name="T6" fmla="*/ 8 w 16"/>
                  <a:gd name="T7" fmla="*/ 0 h 358"/>
                  <a:gd name="T8" fmla="*/ 16 w 16"/>
                  <a:gd name="T9" fmla="*/ 8 h 358"/>
                  <a:gd name="T10" fmla="*/ 16 w 16"/>
                  <a:gd name="T11" fmla="*/ 358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358">
                    <a:moveTo>
                      <a:pt x="16" y="358"/>
                    </a:moveTo>
                    <a:cubicBezTo>
                      <a:pt x="0" y="358"/>
                      <a:pt x="0" y="358"/>
                      <a:pt x="0" y="35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12" y="0"/>
                      <a:pt x="16" y="4"/>
                      <a:pt x="16" y="8"/>
                    </a:cubicBezTo>
                    <a:lnTo>
                      <a:pt x="16" y="3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6" name="Rectangle 21">
                <a:extLst>
                  <a:ext uri="{FF2B5EF4-FFF2-40B4-BE49-F238E27FC236}">
                    <a16:creationId xmlns:a16="http://schemas.microsoft.com/office/drawing/2014/main" id="{53FAE2E4-11E2-4CCE-BA15-9B7739358DB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37" y="1078"/>
                <a:ext cx="189" cy="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7" name="Freeform 22">
                <a:extLst>
                  <a:ext uri="{FF2B5EF4-FFF2-40B4-BE49-F238E27FC236}">
                    <a16:creationId xmlns:a16="http://schemas.microsoft.com/office/drawing/2014/main" id="{AF658F5C-94BD-443F-8BB4-75D638555F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12" y="1078"/>
                <a:ext cx="39" cy="21"/>
              </a:xfrm>
              <a:custGeom>
                <a:avLst/>
                <a:gdLst>
                  <a:gd name="T0" fmla="*/ 30 w 30"/>
                  <a:gd name="T1" fmla="*/ 8 h 16"/>
                  <a:gd name="T2" fmla="*/ 30 w 30"/>
                  <a:gd name="T3" fmla="*/ 8 h 16"/>
                  <a:gd name="T4" fmla="*/ 22 w 30"/>
                  <a:gd name="T5" fmla="*/ 16 h 16"/>
                  <a:gd name="T6" fmla="*/ 0 w 30"/>
                  <a:gd name="T7" fmla="*/ 16 h 16"/>
                  <a:gd name="T8" fmla="*/ 0 w 30"/>
                  <a:gd name="T9" fmla="*/ 0 h 16"/>
                  <a:gd name="T10" fmla="*/ 22 w 30"/>
                  <a:gd name="T11" fmla="*/ 0 h 16"/>
                  <a:gd name="T12" fmla="*/ 30 w 30"/>
                  <a:gd name="T13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6">
                    <a:moveTo>
                      <a:pt x="30" y="8"/>
                    </a:moveTo>
                    <a:cubicBezTo>
                      <a:pt x="30" y="8"/>
                      <a:pt x="30" y="8"/>
                      <a:pt x="30" y="8"/>
                    </a:cubicBezTo>
                    <a:cubicBezTo>
                      <a:pt x="30" y="12"/>
                      <a:pt x="26" y="16"/>
                      <a:pt x="22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6" y="0"/>
                      <a:pt x="30" y="3"/>
                      <a:pt x="30" y="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8" name="Freeform 23">
                <a:extLst>
                  <a:ext uri="{FF2B5EF4-FFF2-40B4-BE49-F238E27FC236}">
                    <a16:creationId xmlns:a16="http://schemas.microsoft.com/office/drawing/2014/main" id="{08FDC49D-E4F2-4A8D-96A8-9A620DD983AD}"/>
                  </a:ext>
                </a:extLst>
              </p:cNvPr>
              <p:cNvSpPr>
                <a:spLocks/>
              </p:cNvSpPr>
              <p:nvPr/>
            </p:nvSpPr>
            <p:spPr bwMode="auto">
              <a:xfrm flipV="1">
                <a:off x="1185" y="1474"/>
                <a:ext cx="1235" cy="34"/>
              </a:xfrm>
              <a:custGeom>
                <a:avLst/>
                <a:gdLst>
                  <a:gd name="T0" fmla="*/ 273 w 273"/>
                  <a:gd name="T1" fmla="*/ 20 h 20"/>
                  <a:gd name="T2" fmla="*/ 0 w 273"/>
                  <a:gd name="T3" fmla="*/ 20 h 20"/>
                  <a:gd name="T4" fmla="*/ 0 w 273"/>
                  <a:gd name="T5" fmla="*/ 3 h 20"/>
                  <a:gd name="T6" fmla="*/ 3 w 273"/>
                  <a:gd name="T7" fmla="*/ 0 h 20"/>
                  <a:gd name="T8" fmla="*/ 270 w 273"/>
                  <a:gd name="T9" fmla="*/ 0 h 20"/>
                  <a:gd name="T10" fmla="*/ 273 w 273"/>
                  <a:gd name="T11" fmla="*/ 3 h 20"/>
                  <a:gd name="T12" fmla="*/ 273 w 273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3" h="20">
                    <a:moveTo>
                      <a:pt x="273" y="20"/>
                    </a:moveTo>
                    <a:cubicBezTo>
                      <a:pt x="0" y="20"/>
                      <a:pt x="0" y="20"/>
                      <a:pt x="0" y="2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270" y="0"/>
                      <a:pt x="270" y="0"/>
                      <a:pt x="270" y="0"/>
                    </a:cubicBezTo>
                    <a:cubicBezTo>
                      <a:pt x="272" y="0"/>
                      <a:pt x="273" y="1"/>
                      <a:pt x="273" y="3"/>
                    </a:cubicBezTo>
                    <a:lnTo>
                      <a:pt x="273" y="2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9" name="Rectangle 24">
                <a:extLst>
                  <a:ext uri="{FF2B5EF4-FFF2-40B4-BE49-F238E27FC236}">
                    <a16:creationId xmlns:a16="http://schemas.microsoft.com/office/drawing/2014/main" id="{28335A28-7C3F-4D94-A2E7-AB46F2A15D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6" y="1081"/>
                <a:ext cx="86" cy="1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DF581F90-01F4-42EA-AEFC-2B0171AB6E76}"/>
                </a:ext>
              </a:extLst>
            </p:cNvPr>
            <p:cNvSpPr/>
            <p:nvPr/>
          </p:nvSpPr>
          <p:spPr>
            <a:xfrm>
              <a:off x="2394217" y="1844360"/>
              <a:ext cx="9182669" cy="51161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  <a:buClr>
                  <a:srgbClr val="FF0000"/>
                </a:buClr>
                <a:tabLst>
                  <a:tab pos="911203" algn="l"/>
                  <a:tab pos="1825580" algn="l"/>
                  <a:tab pos="2739957" algn="l"/>
                  <a:tab pos="3654334" algn="l"/>
                  <a:tab pos="4568711" algn="l"/>
                  <a:tab pos="5483088" algn="l"/>
                  <a:tab pos="6397465" algn="l"/>
                  <a:tab pos="7311843" algn="l"/>
                  <a:tab pos="8226220" algn="l"/>
                  <a:tab pos="9140597" algn="l"/>
                  <a:tab pos="10054974" algn="l"/>
                </a:tabLst>
              </a:pPr>
              <a:r>
                <a:rPr lang="zh-CN" alt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消防措施</a:t>
              </a:r>
            </a:p>
          </p:txBody>
        </p:sp>
      </p:grpSp>
      <p:sp>
        <p:nvSpPr>
          <p:cNvPr id="30" name="圆角矩形 1">
            <a:extLst>
              <a:ext uri="{FF2B5EF4-FFF2-40B4-BE49-F238E27FC236}">
                <a16:creationId xmlns:a16="http://schemas.microsoft.com/office/drawing/2014/main" id="{50E89D8E-D0BF-4D0E-89CE-BAED39D88621}"/>
              </a:ext>
            </a:extLst>
          </p:cNvPr>
          <p:cNvSpPr/>
          <p:nvPr/>
        </p:nvSpPr>
        <p:spPr>
          <a:xfrm>
            <a:off x="3350770" y="2121966"/>
            <a:ext cx="5451245" cy="3804962"/>
          </a:xfrm>
          <a:prstGeom prst="roundRect">
            <a:avLst>
              <a:gd name="adj" fmla="val 6617"/>
            </a:avLst>
          </a:prstGeom>
          <a:solidFill>
            <a:srgbClr val="3DA4C3"/>
          </a:solidFill>
          <a:ln w="25400"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203200" dist="762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31" name="组合 30">
            <a:extLst>
              <a:ext uri="{FF2B5EF4-FFF2-40B4-BE49-F238E27FC236}">
                <a16:creationId xmlns:a16="http://schemas.microsoft.com/office/drawing/2014/main" id="{F2E0B317-FD53-4683-BEF8-BE784AE67C64}"/>
              </a:ext>
            </a:extLst>
          </p:cNvPr>
          <p:cNvGrpSpPr/>
          <p:nvPr/>
        </p:nvGrpSpPr>
        <p:grpSpPr>
          <a:xfrm>
            <a:off x="3105509" y="2342155"/>
            <a:ext cx="5941768" cy="461665"/>
            <a:chOff x="1686849" y="1983744"/>
            <a:chExt cx="4697262" cy="461665"/>
          </a:xfrm>
        </p:grpSpPr>
        <p:sp>
          <p:nvSpPr>
            <p:cNvPr id="32" name="圆角矩形 14">
              <a:extLst>
                <a:ext uri="{FF2B5EF4-FFF2-40B4-BE49-F238E27FC236}">
                  <a16:creationId xmlns:a16="http://schemas.microsoft.com/office/drawing/2014/main" id="{5B4710D1-BB73-451F-93B2-A455F7B7B371}"/>
                </a:ext>
              </a:extLst>
            </p:cNvPr>
            <p:cNvSpPr/>
            <p:nvPr/>
          </p:nvSpPr>
          <p:spPr>
            <a:xfrm>
              <a:off x="1686849" y="2005383"/>
              <a:ext cx="4697262" cy="418389"/>
            </a:xfrm>
            <a:prstGeom prst="roundRect">
              <a:avLst>
                <a:gd name="adj" fmla="val 11735"/>
              </a:avLst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危险特性： </a:t>
              </a:r>
            </a:p>
          </p:txBody>
        </p:sp>
        <p:sp>
          <p:nvSpPr>
            <p:cNvPr id="33" name="矩形 32">
              <a:extLst>
                <a:ext uri="{FF2B5EF4-FFF2-40B4-BE49-F238E27FC236}">
                  <a16:creationId xmlns:a16="http://schemas.microsoft.com/office/drawing/2014/main" id="{E3F3567F-C7EA-4C40-BB56-F4380B464B66}"/>
                </a:ext>
              </a:extLst>
            </p:cNvPr>
            <p:cNvSpPr/>
            <p:nvPr/>
          </p:nvSpPr>
          <p:spPr>
            <a:xfrm>
              <a:off x="1979750" y="1983744"/>
              <a:ext cx="14603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endParaRPr lang="zh-CN" altLang="en-US" sz="2400" b="1" dirty="0">
                <a:solidFill>
                  <a:srgbClr val="3DA4C3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4" name="矩形 33">
            <a:extLst>
              <a:ext uri="{FF2B5EF4-FFF2-40B4-BE49-F238E27FC236}">
                <a16:creationId xmlns:a16="http://schemas.microsoft.com/office/drawing/2014/main" id="{15DC7E60-D9B3-4761-92F6-A6FCD9EA3981}"/>
              </a:ext>
            </a:extLst>
          </p:cNvPr>
          <p:cNvSpPr/>
          <p:nvPr/>
        </p:nvSpPr>
        <p:spPr>
          <a:xfrm>
            <a:off x="3620837" y="2953806"/>
            <a:ext cx="5080729" cy="29731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buClr>
                <a:srgbClr val="FF0000"/>
              </a:buClr>
              <a:tabLst>
                <a:tab pos="911203" algn="l"/>
                <a:tab pos="1825580" algn="l"/>
                <a:tab pos="2739957" algn="l"/>
                <a:tab pos="3654334" algn="l"/>
                <a:tab pos="4568711" algn="l"/>
                <a:tab pos="5483088" algn="l"/>
                <a:tab pos="6397465" algn="l"/>
                <a:tab pos="7311843" algn="l"/>
                <a:tab pos="8226220" algn="l"/>
                <a:tab pos="9140597" algn="l"/>
                <a:tab pos="10054974" algn="l"/>
              </a:tabLst>
            </a:pPr>
            <a:r>
              <a:rPr lang="zh-CN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易燃，其蒸气与空气可形成爆炸性混合物，遇明火、高热极易燃烧爆炸。与氧化剂能发生强烈反应。易产生和聚集静电，有燃烧爆炸危险。其蒸气比空气重，能在较低处扩散到相当远的地方，遇火源会着火回燃。 </a:t>
            </a:r>
          </a:p>
        </p:txBody>
      </p:sp>
    </p:spTree>
    <p:extLst>
      <p:ext uri="{BB962C8B-B14F-4D97-AF65-F5344CB8AC3E}">
        <p14:creationId xmlns:p14="http://schemas.microsoft.com/office/powerpoint/2010/main" val="23778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7130A97D-1649-4E58-B968-380412F536A8}"/>
              </a:ext>
            </a:extLst>
          </p:cNvPr>
          <p:cNvGrpSpPr/>
          <p:nvPr/>
        </p:nvGrpSpPr>
        <p:grpSpPr>
          <a:xfrm>
            <a:off x="0" y="-1757"/>
            <a:ext cx="6477000" cy="641444"/>
            <a:chOff x="0" y="0"/>
            <a:chExt cx="6477000" cy="641444"/>
          </a:xfrm>
        </p:grpSpPr>
        <p:sp>
          <p:nvSpPr>
            <p:cNvPr id="3" name="圆角矩形 2">
              <a:extLst>
                <a:ext uri="{FF2B5EF4-FFF2-40B4-BE49-F238E27FC236}">
                  <a16:creationId xmlns:a16="http://schemas.microsoft.com/office/drawing/2014/main" id="{B962BCB4-62A0-42CB-91AD-2E9616E18043}"/>
                </a:ext>
              </a:extLst>
            </p:cNvPr>
            <p:cNvSpPr/>
            <p:nvPr/>
          </p:nvSpPr>
          <p:spPr>
            <a:xfrm>
              <a:off x="0" y="169035"/>
              <a:ext cx="5791200" cy="472409"/>
            </a:xfrm>
            <a:prstGeom prst="roundRect">
              <a:avLst>
                <a:gd name="adj" fmla="val 7843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2700000" scaled="1"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EEAEF2D5-498D-4C93-8680-7FB5C14340DB}"/>
                </a:ext>
              </a:extLst>
            </p:cNvPr>
            <p:cNvSpPr/>
            <p:nvPr/>
          </p:nvSpPr>
          <p:spPr>
            <a:xfrm>
              <a:off x="540800" y="166370"/>
              <a:ext cx="59362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20000"/>
                </a:spcBef>
              </a:pPr>
              <a:r>
                <a:rPr kumimoji="1" lang="zh-CN" altLang="en-US" sz="2400" b="1" dirty="0">
                  <a:solidFill>
                    <a:srgbClr val="3DA4C3"/>
                  </a:solidFill>
                  <a:cs typeface="+mn-ea"/>
                  <a:sym typeface="+mn-lt"/>
                </a:rPr>
                <a:t>常用化学品安全使用之苯的安全使用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DEBC6C7F-67F0-466F-AC45-8670BDB06AC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482342" cy="534245"/>
            </a:xfrm>
            <a:prstGeom prst="rect">
              <a:avLst/>
            </a:prstGeom>
          </p:spPr>
        </p:pic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id="{0A664745-B4E9-4D89-B06E-5C4014F1D81B}"/>
              </a:ext>
            </a:extLst>
          </p:cNvPr>
          <p:cNvGrpSpPr/>
          <p:nvPr/>
        </p:nvGrpSpPr>
        <p:grpSpPr>
          <a:xfrm>
            <a:off x="697110" y="996227"/>
            <a:ext cx="9771898" cy="1038226"/>
            <a:chOff x="1804988" y="1619252"/>
            <a:chExt cx="9771898" cy="103822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7" name="Group 4">
              <a:extLst>
                <a:ext uri="{FF2B5EF4-FFF2-40B4-BE49-F238E27FC236}">
                  <a16:creationId xmlns:a16="http://schemas.microsoft.com/office/drawing/2014/main" id="{62CA52EC-60F1-4A2A-9BC9-7AE41414481E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804988" y="1619252"/>
              <a:ext cx="2036764" cy="1038226"/>
              <a:chOff x="1137" y="1020"/>
              <a:chExt cx="1283" cy="654"/>
            </a:xfrm>
          </p:grpSpPr>
          <p:sp>
            <p:nvSpPr>
              <p:cNvPr id="9" name="AutoShape 3">
                <a:extLst>
                  <a:ext uri="{FF2B5EF4-FFF2-40B4-BE49-F238E27FC236}">
                    <a16:creationId xmlns:a16="http://schemas.microsoft.com/office/drawing/2014/main" id="{49479D76-D07B-456E-BC34-E5180FACED64}"/>
                  </a:ext>
                </a:extLst>
              </p:cNvPr>
              <p:cNvSpPr>
                <a:spLocks noChangeAspect="1" noChangeArrowheads="1" noTextEdit="1"/>
              </p:cNvSpPr>
              <p:nvPr/>
            </p:nvSpPr>
            <p:spPr bwMode="auto">
              <a:xfrm>
                <a:off x="1138" y="1021"/>
                <a:ext cx="380" cy="5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" name="Freeform 5">
                <a:extLst>
                  <a:ext uri="{FF2B5EF4-FFF2-40B4-BE49-F238E27FC236}">
                    <a16:creationId xmlns:a16="http://schemas.microsoft.com/office/drawing/2014/main" id="{EA818FA4-1832-4DD5-B03C-BA7F4B634B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79" y="1037"/>
                <a:ext cx="180" cy="191"/>
              </a:xfrm>
              <a:custGeom>
                <a:avLst/>
                <a:gdLst>
                  <a:gd name="T0" fmla="*/ 180 w 180"/>
                  <a:gd name="T1" fmla="*/ 191 h 191"/>
                  <a:gd name="T2" fmla="*/ 0 w 180"/>
                  <a:gd name="T3" fmla="*/ 191 h 191"/>
                  <a:gd name="T4" fmla="*/ 47 w 180"/>
                  <a:gd name="T5" fmla="*/ 134 h 191"/>
                  <a:gd name="T6" fmla="*/ 47 w 180"/>
                  <a:gd name="T7" fmla="*/ 0 h 191"/>
                  <a:gd name="T8" fmla="*/ 133 w 180"/>
                  <a:gd name="T9" fmla="*/ 0 h 191"/>
                  <a:gd name="T10" fmla="*/ 133 w 180"/>
                  <a:gd name="T11" fmla="*/ 134 h 191"/>
                  <a:gd name="T12" fmla="*/ 180 w 180"/>
                  <a:gd name="T13" fmla="*/ 191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0" h="191">
                    <a:moveTo>
                      <a:pt x="180" y="191"/>
                    </a:moveTo>
                    <a:lnTo>
                      <a:pt x="0" y="191"/>
                    </a:lnTo>
                    <a:lnTo>
                      <a:pt x="47" y="134"/>
                    </a:lnTo>
                    <a:lnTo>
                      <a:pt x="47" y="0"/>
                    </a:lnTo>
                    <a:lnTo>
                      <a:pt x="133" y="0"/>
                    </a:lnTo>
                    <a:lnTo>
                      <a:pt x="133" y="134"/>
                    </a:lnTo>
                    <a:lnTo>
                      <a:pt x="180" y="191"/>
                    </a:lnTo>
                    <a:close/>
                  </a:path>
                </a:pathLst>
              </a:custGeom>
              <a:solidFill>
                <a:srgbClr val="B2E0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" name="Freeform 6">
                <a:extLst>
                  <a:ext uri="{FF2B5EF4-FFF2-40B4-BE49-F238E27FC236}">
                    <a16:creationId xmlns:a16="http://schemas.microsoft.com/office/drawing/2014/main" id="{D3B8FAA3-34E8-457B-8DD2-1C82086B83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18" y="1228"/>
                <a:ext cx="303" cy="117"/>
              </a:xfrm>
              <a:custGeom>
                <a:avLst/>
                <a:gdLst>
                  <a:gd name="T0" fmla="*/ 214 w 232"/>
                  <a:gd name="T1" fmla="*/ 36 h 90"/>
                  <a:gd name="T2" fmla="*/ 185 w 232"/>
                  <a:gd name="T3" fmla="*/ 0 h 90"/>
                  <a:gd name="T4" fmla="*/ 47 w 232"/>
                  <a:gd name="T5" fmla="*/ 0 h 90"/>
                  <a:gd name="T6" fmla="*/ 18 w 232"/>
                  <a:gd name="T7" fmla="*/ 36 h 90"/>
                  <a:gd name="T8" fmla="*/ 43 w 232"/>
                  <a:gd name="T9" fmla="*/ 90 h 90"/>
                  <a:gd name="T10" fmla="*/ 190 w 232"/>
                  <a:gd name="T11" fmla="*/ 90 h 90"/>
                  <a:gd name="T12" fmla="*/ 214 w 232"/>
                  <a:gd name="T13" fmla="*/ 36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2" h="90">
                    <a:moveTo>
                      <a:pt x="214" y="36"/>
                    </a:moveTo>
                    <a:cubicBezTo>
                      <a:pt x="185" y="0"/>
                      <a:pt x="185" y="0"/>
                      <a:pt x="185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18" y="36"/>
                      <a:pt x="18" y="36"/>
                      <a:pt x="18" y="36"/>
                    </a:cubicBezTo>
                    <a:cubicBezTo>
                      <a:pt x="0" y="57"/>
                      <a:pt x="15" y="90"/>
                      <a:pt x="43" y="90"/>
                    </a:cubicBezTo>
                    <a:cubicBezTo>
                      <a:pt x="190" y="90"/>
                      <a:pt x="190" y="90"/>
                      <a:pt x="190" y="90"/>
                    </a:cubicBezTo>
                    <a:cubicBezTo>
                      <a:pt x="217" y="90"/>
                      <a:pt x="232" y="57"/>
                      <a:pt x="214" y="36"/>
                    </a:cubicBezTo>
                  </a:path>
                </a:pathLst>
              </a:cu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" name="Rectangle 7">
                <a:extLst>
                  <a:ext uri="{FF2B5EF4-FFF2-40B4-BE49-F238E27FC236}">
                    <a16:creationId xmlns:a16="http://schemas.microsoft.com/office/drawing/2014/main" id="{4B56BDBE-8C80-46AC-BFB6-E6B93C3725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287"/>
                <a:ext cx="44" cy="8"/>
              </a:xfrm>
              <a:prstGeom prst="rect">
                <a:avLst/>
              </a:prstGeom>
              <a:solidFill>
                <a:srgbClr val="494A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" name="Rectangle 8">
                <a:extLst>
                  <a:ext uri="{FF2B5EF4-FFF2-40B4-BE49-F238E27FC236}">
                    <a16:creationId xmlns:a16="http://schemas.microsoft.com/office/drawing/2014/main" id="{D61D8C92-3265-4B5D-A08F-1A9DDE6317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232"/>
                <a:ext cx="44" cy="8"/>
              </a:xfrm>
              <a:prstGeom prst="rect">
                <a:avLst/>
              </a:prstGeom>
              <a:solidFill>
                <a:srgbClr val="494A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4" name="Rectangle 9">
                <a:extLst>
                  <a:ext uri="{FF2B5EF4-FFF2-40B4-BE49-F238E27FC236}">
                    <a16:creationId xmlns:a16="http://schemas.microsoft.com/office/drawing/2014/main" id="{80DA786D-1AC5-4CA8-A08F-36FA22CCFD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179"/>
                <a:ext cx="44" cy="7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Rectangle 10">
                <a:extLst>
                  <a:ext uri="{FF2B5EF4-FFF2-40B4-BE49-F238E27FC236}">
                    <a16:creationId xmlns:a16="http://schemas.microsoft.com/office/drawing/2014/main" id="{D5D82694-4B22-477B-968D-82EAC52E3E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125"/>
                <a:ext cx="44" cy="8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6" name="Rectangle 11">
                <a:extLst>
                  <a:ext uri="{FF2B5EF4-FFF2-40B4-BE49-F238E27FC236}">
                    <a16:creationId xmlns:a16="http://schemas.microsoft.com/office/drawing/2014/main" id="{FDFC8473-8EFC-4732-945B-62B26F07EB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071"/>
                <a:ext cx="44" cy="7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7" name="Oval 12">
                <a:extLst>
                  <a:ext uri="{FF2B5EF4-FFF2-40B4-BE49-F238E27FC236}">
                    <a16:creationId xmlns:a16="http://schemas.microsoft.com/office/drawing/2014/main" id="{10C8ABB3-CC67-4A6F-8136-B2E36563B4C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97" y="1215"/>
                <a:ext cx="42" cy="43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8" name="Oval 13">
                <a:extLst>
                  <a:ext uri="{FF2B5EF4-FFF2-40B4-BE49-F238E27FC236}">
                    <a16:creationId xmlns:a16="http://schemas.microsoft.com/office/drawing/2014/main" id="{D3129A65-1BF0-4FB4-BA7A-58E460FF62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01" y="1220"/>
                <a:ext cx="33" cy="3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9" name="Oval 14">
                <a:extLst>
                  <a:ext uri="{FF2B5EF4-FFF2-40B4-BE49-F238E27FC236}">
                    <a16:creationId xmlns:a16="http://schemas.microsoft.com/office/drawing/2014/main" id="{79126ACC-3CC8-427B-8628-C0002CF6136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10" y="1232"/>
                <a:ext cx="31" cy="31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0" name="Oval 15">
                <a:extLst>
                  <a:ext uri="{FF2B5EF4-FFF2-40B4-BE49-F238E27FC236}">
                    <a16:creationId xmlns:a16="http://schemas.microsoft.com/office/drawing/2014/main" id="{0D3FA6FE-5183-4F2F-8B78-127A232FCA9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27" y="1304"/>
                <a:ext cx="19" cy="1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1" name="Oval 16">
                <a:extLst>
                  <a:ext uri="{FF2B5EF4-FFF2-40B4-BE49-F238E27FC236}">
                    <a16:creationId xmlns:a16="http://schemas.microsoft.com/office/drawing/2014/main" id="{D7626477-51E4-40F0-A9CB-7923FFB42C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91" y="1196"/>
                <a:ext cx="15" cy="14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2" name="Oval 17">
                <a:extLst>
                  <a:ext uri="{FF2B5EF4-FFF2-40B4-BE49-F238E27FC236}">
                    <a16:creationId xmlns:a16="http://schemas.microsoft.com/office/drawing/2014/main" id="{334BFE05-0147-4010-9465-282EBBFAAC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61" y="1147"/>
                <a:ext cx="21" cy="21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3" name="Freeform 18">
                <a:extLst>
                  <a:ext uri="{FF2B5EF4-FFF2-40B4-BE49-F238E27FC236}">
                    <a16:creationId xmlns:a16="http://schemas.microsoft.com/office/drawing/2014/main" id="{A3B34A88-42B0-42A9-92DF-D78AA43E1D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17" y="1020"/>
                <a:ext cx="104" cy="17"/>
              </a:xfrm>
              <a:custGeom>
                <a:avLst/>
                <a:gdLst>
                  <a:gd name="T0" fmla="*/ 80 w 80"/>
                  <a:gd name="T1" fmla="*/ 3 h 13"/>
                  <a:gd name="T2" fmla="*/ 80 w 80"/>
                  <a:gd name="T3" fmla="*/ 9 h 13"/>
                  <a:gd name="T4" fmla="*/ 77 w 80"/>
                  <a:gd name="T5" fmla="*/ 13 h 13"/>
                  <a:gd name="T6" fmla="*/ 4 w 80"/>
                  <a:gd name="T7" fmla="*/ 13 h 13"/>
                  <a:gd name="T8" fmla="*/ 0 w 80"/>
                  <a:gd name="T9" fmla="*/ 9 h 13"/>
                  <a:gd name="T10" fmla="*/ 0 w 80"/>
                  <a:gd name="T11" fmla="*/ 3 h 13"/>
                  <a:gd name="T12" fmla="*/ 4 w 80"/>
                  <a:gd name="T13" fmla="*/ 0 h 13"/>
                  <a:gd name="T14" fmla="*/ 77 w 80"/>
                  <a:gd name="T15" fmla="*/ 0 h 13"/>
                  <a:gd name="T16" fmla="*/ 80 w 80"/>
                  <a:gd name="T17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0" h="13">
                    <a:moveTo>
                      <a:pt x="80" y="3"/>
                    </a:moveTo>
                    <a:cubicBezTo>
                      <a:pt x="80" y="9"/>
                      <a:pt x="80" y="9"/>
                      <a:pt x="80" y="9"/>
                    </a:cubicBezTo>
                    <a:cubicBezTo>
                      <a:pt x="80" y="11"/>
                      <a:pt x="79" y="13"/>
                      <a:pt x="77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2" y="13"/>
                      <a:pt x="0" y="11"/>
                      <a:pt x="0" y="9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79" y="0"/>
                      <a:pt x="80" y="1"/>
                      <a:pt x="80" y="3"/>
                    </a:cubicBezTo>
                  </a:path>
                </a:pathLst>
              </a:custGeom>
              <a:solidFill>
                <a:srgbClr val="B2E0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4" name="Rectangle 19">
                <a:extLst>
                  <a:ext uri="{FF2B5EF4-FFF2-40B4-BE49-F238E27FC236}">
                    <a16:creationId xmlns:a16="http://schemas.microsoft.com/office/drawing/2014/main" id="{9CC0990C-461D-43F3-B579-54E24B3123D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6" y="1037"/>
                <a:ext cx="86" cy="14"/>
              </a:xfrm>
              <a:prstGeom prst="rect">
                <a:avLst/>
              </a:prstGeom>
              <a:solidFill>
                <a:srgbClr val="89C5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5" name="Freeform 20">
                <a:extLst>
                  <a:ext uri="{FF2B5EF4-FFF2-40B4-BE49-F238E27FC236}">
                    <a16:creationId xmlns:a16="http://schemas.microsoft.com/office/drawing/2014/main" id="{9A24A6DD-ED93-4159-87BC-F41260C74E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85" y="1038"/>
                <a:ext cx="29" cy="636"/>
              </a:xfrm>
              <a:custGeom>
                <a:avLst/>
                <a:gdLst>
                  <a:gd name="T0" fmla="*/ 16 w 16"/>
                  <a:gd name="T1" fmla="*/ 358 h 358"/>
                  <a:gd name="T2" fmla="*/ 0 w 16"/>
                  <a:gd name="T3" fmla="*/ 358 h 358"/>
                  <a:gd name="T4" fmla="*/ 0 w 16"/>
                  <a:gd name="T5" fmla="*/ 8 h 358"/>
                  <a:gd name="T6" fmla="*/ 8 w 16"/>
                  <a:gd name="T7" fmla="*/ 0 h 358"/>
                  <a:gd name="T8" fmla="*/ 16 w 16"/>
                  <a:gd name="T9" fmla="*/ 8 h 358"/>
                  <a:gd name="T10" fmla="*/ 16 w 16"/>
                  <a:gd name="T11" fmla="*/ 358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358">
                    <a:moveTo>
                      <a:pt x="16" y="358"/>
                    </a:moveTo>
                    <a:cubicBezTo>
                      <a:pt x="0" y="358"/>
                      <a:pt x="0" y="358"/>
                      <a:pt x="0" y="35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12" y="0"/>
                      <a:pt x="16" y="4"/>
                      <a:pt x="16" y="8"/>
                    </a:cubicBezTo>
                    <a:lnTo>
                      <a:pt x="16" y="3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6" name="Rectangle 21">
                <a:extLst>
                  <a:ext uri="{FF2B5EF4-FFF2-40B4-BE49-F238E27FC236}">
                    <a16:creationId xmlns:a16="http://schemas.microsoft.com/office/drawing/2014/main" id="{058A3EA3-38B4-4C09-9D39-B7B344124E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37" y="1078"/>
                <a:ext cx="189" cy="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7" name="Freeform 22">
                <a:extLst>
                  <a:ext uri="{FF2B5EF4-FFF2-40B4-BE49-F238E27FC236}">
                    <a16:creationId xmlns:a16="http://schemas.microsoft.com/office/drawing/2014/main" id="{4329CBD0-7C42-489A-A65B-45F52FAB72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12" y="1078"/>
                <a:ext cx="39" cy="21"/>
              </a:xfrm>
              <a:custGeom>
                <a:avLst/>
                <a:gdLst>
                  <a:gd name="T0" fmla="*/ 30 w 30"/>
                  <a:gd name="T1" fmla="*/ 8 h 16"/>
                  <a:gd name="T2" fmla="*/ 30 w 30"/>
                  <a:gd name="T3" fmla="*/ 8 h 16"/>
                  <a:gd name="T4" fmla="*/ 22 w 30"/>
                  <a:gd name="T5" fmla="*/ 16 h 16"/>
                  <a:gd name="T6" fmla="*/ 0 w 30"/>
                  <a:gd name="T7" fmla="*/ 16 h 16"/>
                  <a:gd name="T8" fmla="*/ 0 w 30"/>
                  <a:gd name="T9" fmla="*/ 0 h 16"/>
                  <a:gd name="T10" fmla="*/ 22 w 30"/>
                  <a:gd name="T11" fmla="*/ 0 h 16"/>
                  <a:gd name="T12" fmla="*/ 30 w 30"/>
                  <a:gd name="T13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6">
                    <a:moveTo>
                      <a:pt x="30" y="8"/>
                    </a:moveTo>
                    <a:cubicBezTo>
                      <a:pt x="30" y="8"/>
                      <a:pt x="30" y="8"/>
                      <a:pt x="30" y="8"/>
                    </a:cubicBezTo>
                    <a:cubicBezTo>
                      <a:pt x="30" y="12"/>
                      <a:pt x="26" y="16"/>
                      <a:pt x="22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6" y="0"/>
                      <a:pt x="30" y="3"/>
                      <a:pt x="30" y="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8" name="Freeform 23">
                <a:extLst>
                  <a:ext uri="{FF2B5EF4-FFF2-40B4-BE49-F238E27FC236}">
                    <a16:creationId xmlns:a16="http://schemas.microsoft.com/office/drawing/2014/main" id="{B2DB5A4D-8513-40D6-B303-ECD18F8208A1}"/>
                  </a:ext>
                </a:extLst>
              </p:cNvPr>
              <p:cNvSpPr>
                <a:spLocks/>
              </p:cNvSpPr>
              <p:nvPr/>
            </p:nvSpPr>
            <p:spPr bwMode="auto">
              <a:xfrm flipV="1">
                <a:off x="1185" y="1474"/>
                <a:ext cx="1235" cy="34"/>
              </a:xfrm>
              <a:custGeom>
                <a:avLst/>
                <a:gdLst>
                  <a:gd name="T0" fmla="*/ 273 w 273"/>
                  <a:gd name="T1" fmla="*/ 20 h 20"/>
                  <a:gd name="T2" fmla="*/ 0 w 273"/>
                  <a:gd name="T3" fmla="*/ 20 h 20"/>
                  <a:gd name="T4" fmla="*/ 0 w 273"/>
                  <a:gd name="T5" fmla="*/ 3 h 20"/>
                  <a:gd name="T6" fmla="*/ 3 w 273"/>
                  <a:gd name="T7" fmla="*/ 0 h 20"/>
                  <a:gd name="T8" fmla="*/ 270 w 273"/>
                  <a:gd name="T9" fmla="*/ 0 h 20"/>
                  <a:gd name="T10" fmla="*/ 273 w 273"/>
                  <a:gd name="T11" fmla="*/ 3 h 20"/>
                  <a:gd name="T12" fmla="*/ 273 w 273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3" h="20">
                    <a:moveTo>
                      <a:pt x="273" y="20"/>
                    </a:moveTo>
                    <a:cubicBezTo>
                      <a:pt x="0" y="20"/>
                      <a:pt x="0" y="20"/>
                      <a:pt x="0" y="2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270" y="0"/>
                      <a:pt x="270" y="0"/>
                      <a:pt x="270" y="0"/>
                    </a:cubicBezTo>
                    <a:cubicBezTo>
                      <a:pt x="272" y="0"/>
                      <a:pt x="273" y="1"/>
                      <a:pt x="273" y="3"/>
                    </a:cubicBezTo>
                    <a:lnTo>
                      <a:pt x="273" y="2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9" name="Rectangle 24">
                <a:extLst>
                  <a:ext uri="{FF2B5EF4-FFF2-40B4-BE49-F238E27FC236}">
                    <a16:creationId xmlns:a16="http://schemas.microsoft.com/office/drawing/2014/main" id="{9289EFD7-F3AE-4E5D-B350-4F1754188D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6" y="1081"/>
                <a:ext cx="86" cy="1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46476887-570F-42FF-B36F-E8F60478EB8F}"/>
                </a:ext>
              </a:extLst>
            </p:cNvPr>
            <p:cNvSpPr/>
            <p:nvPr/>
          </p:nvSpPr>
          <p:spPr>
            <a:xfrm>
              <a:off x="2394217" y="1844360"/>
              <a:ext cx="9182669" cy="51161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  <a:buClr>
                  <a:srgbClr val="FF0000"/>
                </a:buClr>
                <a:tabLst>
                  <a:tab pos="911203" algn="l"/>
                  <a:tab pos="1825580" algn="l"/>
                  <a:tab pos="2739957" algn="l"/>
                  <a:tab pos="3654334" algn="l"/>
                  <a:tab pos="4568711" algn="l"/>
                  <a:tab pos="5483088" algn="l"/>
                  <a:tab pos="6397465" algn="l"/>
                  <a:tab pos="7311843" algn="l"/>
                  <a:tab pos="8226220" algn="l"/>
                  <a:tab pos="9140597" algn="l"/>
                  <a:tab pos="10054974" algn="l"/>
                </a:tabLst>
              </a:pPr>
              <a:r>
                <a:rPr lang="zh-CN" alt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消防措施</a:t>
              </a: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id="{65F044CE-76AA-4361-A866-E2DD8A03B752}"/>
              </a:ext>
            </a:extLst>
          </p:cNvPr>
          <p:cNvGrpSpPr/>
          <p:nvPr/>
        </p:nvGrpSpPr>
        <p:grpSpPr>
          <a:xfrm>
            <a:off x="6335856" y="2171955"/>
            <a:ext cx="4535031" cy="3952619"/>
            <a:chOff x="3622089" y="1340528"/>
            <a:chExt cx="3499956" cy="3087498"/>
          </a:xfrm>
        </p:grpSpPr>
        <p:sp>
          <p:nvSpPr>
            <p:cNvPr id="31" name="圆角矩形 21">
              <a:extLst>
                <a:ext uri="{FF2B5EF4-FFF2-40B4-BE49-F238E27FC236}">
                  <a16:creationId xmlns:a16="http://schemas.microsoft.com/office/drawing/2014/main" id="{B15CF5EF-04E2-4171-AC35-B54E1FCA159F}"/>
                </a:ext>
              </a:extLst>
            </p:cNvPr>
            <p:cNvSpPr/>
            <p:nvPr/>
          </p:nvSpPr>
          <p:spPr>
            <a:xfrm>
              <a:off x="3622089" y="1340528"/>
              <a:ext cx="3499956" cy="3087498"/>
            </a:xfrm>
            <a:prstGeom prst="roundRect">
              <a:avLst>
                <a:gd name="adj" fmla="val 6245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" name="圆角矩形 22">
              <a:extLst>
                <a:ext uri="{FF2B5EF4-FFF2-40B4-BE49-F238E27FC236}">
                  <a16:creationId xmlns:a16="http://schemas.microsoft.com/office/drawing/2014/main" id="{11BE2F6D-65A6-4D2A-B9C6-A239D70F22ED}"/>
                </a:ext>
              </a:extLst>
            </p:cNvPr>
            <p:cNvSpPr/>
            <p:nvPr/>
          </p:nvSpPr>
          <p:spPr>
            <a:xfrm>
              <a:off x="3739251" y="1458585"/>
              <a:ext cx="3260379" cy="2860524"/>
            </a:xfrm>
            <a:prstGeom prst="roundRect">
              <a:avLst>
                <a:gd name="adj" fmla="val 6245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" name="圆角矩形 23">
              <a:extLst>
                <a:ext uri="{FF2B5EF4-FFF2-40B4-BE49-F238E27FC236}">
                  <a16:creationId xmlns:a16="http://schemas.microsoft.com/office/drawing/2014/main" id="{8C8D618D-CDDF-4B32-9317-01F77BA7C846}"/>
                </a:ext>
              </a:extLst>
            </p:cNvPr>
            <p:cNvSpPr/>
            <p:nvPr/>
          </p:nvSpPr>
          <p:spPr>
            <a:xfrm flipV="1">
              <a:off x="5026094" y="1374247"/>
              <a:ext cx="769689" cy="168676"/>
            </a:xfrm>
            <a:prstGeom prst="roundRect">
              <a:avLst>
                <a:gd name="adj" fmla="val 42223"/>
              </a:avLst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" name="圆角矩形 24">
              <a:extLst>
                <a:ext uri="{FF2B5EF4-FFF2-40B4-BE49-F238E27FC236}">
                  <a16:creationId xmlns:a16="http://schemas.microsoft.com/office/drawing/2014/main" id="{765E5F01-0C5A-4174-B68D-BF41BF2D0973}"/>
                </a:ext>
              </a:extLst>
            </p:cNvPr>
            <p:cNvSpPr/>
            <p:nvPr/>
          </p:nvSpPr>
          <p:spPr>
            <a:xfrm flipV="1">
              <a:off x="4898035" y="1458585"/>
              <a:ext cx="987860" cy="168676"/>
            </a:xfrm>
            <a:prstGeom prst="roundRect">
              <a:avLst>
                <a:gd name="adj" fmla="val 42223"/>
              </a:avLst>
            </a:prstGeom>
            <a:noFill/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" name="圆角矩形 25">
              <a:extLst>
                <a:ext uri="{FF2B5EF4-FFF2-40B4-BE49-F238E27FC236}">
                  <a16:creationId xmlns:a16="http://schemas.microsoft.com/office/drawing/2014/main" id="{98E33512-25D0-43CB-8521-87AEA0B784A7}"/>
                </a:ext>
              </a:extLst>
            </p:cNvPr>
            <p:cNvSpPr/>
            <p:nvPr/>
          </p:nvSpPr>
          <p:spPr>
            <a:xfrm flipV="1">
              <a:off x="5287941" y="1601912"/>
              <a:ext cx="245994" cy="53909"/>
            </a:xfrm>
            <a:prstGeom prst="roundRect">
              <a:avLst>
                <a:gd name="adj" fmla="val 42223"/>
              </a:avLst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36" name="矩形 35">
            <a:extLst>
              <a:ext uri="{FF2B5EF4-FFF2-40B4-BE49-F238E27FC236}">
                <a16:creationId xmlns:a16="http://schemas.microsoft.com/office/drawing/2014/main" id="{102D6437-69A7-4AC5-B0CF-133EBCE3BFAA}"/>
              </a:ext>
            </a:extLst>
          </p:cNvPr>
          <p:cNvSpPr/>
          <p:nvPr/>
        </p:nvSpPr>
        <p:spPr>
          <a:xfrm>
            <a:off x="6553107" y="2755127"/>
            <a:ext cx="4028689" cy="31731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zh-CN" altLang="en-US" sz="2200" dirty="0">
                <a:solidFill>
                  <a:srgbClr val="BF3C95"/>
                </a:solidFill>
                <a:cs typeface="+mn-ea"/>
                <a:sym typeface="+mn-lt"/>
              </a:rPr>
              <a:t>灭火方法： </a:t>
            </a:r>
            <a:r>
              <a:rPr lang="zh-CN" altLang="en-US" sz="2200" dirty="0">
                <a:solidFill>
                  <a:schemeClr val="tx2">
                    <a:lumMod val="75000"/>
                  </a:schemeClr>
                </a:solidFill>
                <a:cs typeface="+mn-ea"/>
                <a:sym typeface="+mn-lt"/>
              </a:rPr>
              <a:t>喷水冷却容器，可能的话将容器从火场移至空旷处。处在火场中的容器若已变色或从安全泄压装置中产生声音，必须马上撤离。灭火剂：泡沫、干粉、二氧化碳、砂土。用水灭火无效。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id="{473A31DD-64DC-4A13-A573-AF9EBAE6A8B1}"/>
              </a:ext>
            </a:extLst>
          </p:cNvPr>
          <p:cNvSpPr/>
          <p:nvPr/>
        </p:nvSpPr>
        <p:spPr>
          <a:xfrm>
            <a:off x="1082873" y="3658152"/>
            <a:ext cx="4318909" cy="11348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ctr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400" b="1" dirty="0">
                <a:solidFill>
                  <a:srgbClr val="FFFF00"/>
                </a:solidFill>
                <a:cs typeface="+mn-ea"/>
                <a:sym typeface="+mn-lt"/>
              </a:rPr>
              <a:t>有害燃烧产物：</a:t>
            </a:r>
            <a:endParaRPr lang="en-US" altLang="zh-CN" sz="2400" b="1" dirty="0">
              <a:solidFill>
                <a:srgbClr val="FFFF00"/>
              </a:solidFill>
              <a:cs typeface="+mn-ea"/>
              <a:sym typeface="+mn-lt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400" b="1" dirty="0">
                <a:solidFill>
                  <a:srgbClr val="FFFF00"/>
                </a:solidFill>
                <a:cs typeface="+mn-ea"/>
                <a:sym typeface="+mn-lt"/>
              </a:rPr>
              <a:t> 一氧化碳、二氧化碳。 </a:t>
            </a:r>
          </a:p>
        </p:txBody>
      </p:sp>
      <p:grpSp>
        <p:nvGrpSpPr>
          <p:cNvPr id="38" name="组合 37">
            <a:extLst>
              <a:ext uri="{FF2B5EF4-FFF2-40B4-BE49-F238E27FC236}">
                <a16:creationId xmlns:a16="http://schemas.microsoft.com/office/drawing/2014/main" id="{67B721E3-8D16-46C1-9428-66377CB77DC4}"/>
              </a:ext>
            </a:extLst>
          </p:cNvPr>
          <p:cNvGrpSpPr/>
          <p:nvPr/>
        </p:nvGrpSpPr>
        <p:grpSpPr>
          <a:xfrm>
            <a:off x="1367984" y="2742950"/>
            <a:ext cx="3779642" cy="2842552"/>
            <a:chOff x="961055" y="1961965"/>
            <a:chExt cx="3983345" cy="3147690"/>
          </a:xfrm>
        </p:grpSpPr>
        <p:sp>
          <p:nvSpPr>
            <p:cNvPr id="39" name="MH_Desc_1">
              <a:extLst>
                <a:ext uri="{FF2B5EF4-FFF2-40B4-BE49-F238E27FC236}">
                  <a16:creationId xmlns:a16="http://schemas.microsoft.com/office/drawing/2014/main" id="{640C1900-8852-49C1-B1BE-C43D079832FB}"/>
                </a:ext>
              </a:extLst>
            </p:cNvPr>
            <p:cNvSpPr/>
            <p:nvPr>
              <p:custDataLst>
                <p:tags r:id="rId1"/>
              </p:custDataLst>
            </p:nvPr>
          </p:nvSpPr>
          <p:spPr>
            <a:xfrm>
              <a:off x="961055" y="2114382"/>
              <a:ext cx="3983345" cy="2995273"/>
            </a:xfrm>
            <a:custGeom>
              <a:avLst/>
              <a:gdLst>
                <a:gd name="connsiteX0" fmla="*/ 0 w 2160000"/>
                <a:gd name="connsiteY0" fmla="*/ 1377240 h 1593240"/>
                <a:gd name="connsiteX1" fmla="*/ 54000 w 2160000"/>
                <a:gd name="connsiteY1" fmla="*/ 1377240 h 1593240"/>
                <a:gd name="connsiteX2" fmla="*/ 54000 w 2160000"/>
                <a:gd name="connsiteY2" fmla="*/ 1539240 h 1593240"/>
                <a:gd name="connsiteX3" fmla="*/ 2106000 w 2160000"/>
                <a:gd name="connsiteY3" fmla="*/ 1539240 h 1593240"/>
                <a:gd name="connsiteX4" fmla="*/ 2106000 w 2160000"/>
                <a:gd name="connsiteY4" fmla="*/ 1377240 h 1593240"/>
                <a:gd name="connsiteX5" fmla="*/ 2160000 w 2160000"/>
                <a:gd name="connsiteY5" fmla="*/ 1377240 h 1593240"/>
                <a:gd name="connsiteX6" fmla="*/ 2160000 w 2160000"/>
                <a:gd name="connsiteY6" fmla="*/ 1539240 h 1593240"/>
                <a:gd name="connsiteX7" fmla="*/ 2160000 w 2160000"/>
                <a:gd name="connsiteY7" fmla="*/ 1593240 h 1593240"/>
                <a:gd name="connsiteX8" fmla="*/ 2106000 w 2160000"/>
                <a:gd name="connsiteY8" fmla="*/ 1593240 h 1593240"/>
                <a:gd name="connsiteX9" fmla="*/ 54000 w 2160000"/>
                <a:gd name="connsiteY9" fmla="*/ 1593240 h 1593240"/>
                <a:gd name="connsiteX10" fmla="*/ 0 w 2160000"/>
                <a:gd name="connsiteY10" fmla="*/ 1593240 h 1593240"/>
                <a:gd name="connsiteX11" fmla="*/ 0 w 2160000"/>
                <a:gd name="connsiteY11" fmla="*/ 1539240 h 1593240"/>
                <a:gd name="connsiteX12" fmla="*/ 1800000 w 2160000"/>
                <a:gd name="connsiteY12" fmla="*/ 0 h 1593240"/>
                <a:gd name="connsiteX13" fmla="*/ 2106000 w 2160000"/>
                <a:gd name="connsiteY13" fmla="*/ 0 h 1593240"/>
                <a:gd name="connsiteX14" fmla="*/ 2160000 w 2160000"/>
                <a:gd name="connsiteY14" fmla="*/ 0 h 1593240"/>
                <a:gd name="connsiteX15" fmla="*/ 2160000 w 2160000"/>
                <a:gd name="connsiteY15" fmla="*/ 54000 h 1593240"/>
                <a:gd name="connsiteX16" fmla="*/ 2160000 w 2160000"/>
                <a:gd name="connsiteY16" fmla="*/ 216000 h 1593240"/>
                <a:gd name="connsiteX17" fmla="*/ 2106000 w 2160000"/>
                <a:gd name="connsiteY17" fmla="*/ 216000 h 1593240"/>
                <a:gd name="connsiteX18" fmla="*/ 2106000 w 2160000"/>
                <a:gd name="connsiteY18" fmla="*/ 54000 h 1593240"/>
                <a:gd name="connsiteX19" fmla="*/ 1800000 w 2160000"/>
                <a:gd name="connsiteY19" fmla="*/ 54000 h 1593240"/>
                <a:gd name="connsiteX20" fmla="*/ 0 w 2160000"/>
                <a:gd name="connsiteY20" fmla="*/ 0 h 1593240"/>
                <a:gd name="connsiteX21" fmla="*/ 54000 w 2160000"/>
                <a:gd name="connsiteY21" fmla="*/ 0 h 1593240"/>
                <a:gd name="connsiteX22" fmla="*/ 360000 w 2160000"/>
                <a:gd name="connsiteY22" fmla="*/ 0 h 1593240"/>
                <a:gd name="connsiteX23" fmla="*/ 360000 w 2160000"/>
                <a:gd name="connsiteY23" fmla="*/ 54000 h 1593240"/>
                <a:gd name="connsiteX24" fmla="*/ 54000 w 2160000"/>
                <a:gd name="connsiteY24" fmla="*/ 54000 h 1593240"/>
                <a:gd name="connsiteX25" fmla="*/ 54000 w 2160000"/>
                <a:gd name="connsiteY25" fmla="*/ 216000 h 1593240"/>
                <a:gd name="connsiteX26" fmla="*/ 0 w 2160000"/>
                <a:gd name="connsiteY26" fmla="*/ 216000 h 1593240"/>
                <a:gd name="connsiteX27" fmla="*/ 0 w 2160000"/>
                <a:gd name="connsiteY27" fmla="*/ 54000 h 1593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2160000" h="1593240">
                  <a:moveTo>
                    <a:pt x="0" y="1377240"/>
                  </a:moveTo>
                  <a:lnTo>
                    <a:pt x="54000" y="1377240"/>
                  </a:lnTo>
                  <a:lnTo>
                    <a:pt x="54000" y="1539240"/>
                  </a:lnTo>
                  <a:lnTo>
                    <a:pt x="2106000" y="1539240"/>
                  </a:lnTo>
                  <a:lnTo>
                    <a:pt x="2106000" y="1377240"/>
                  </a:lnTo>
                  <a:lnTo>
                    <a:pt x="2160000" y="1377240"/>
                  </a:lnTo>
                  <a:lnTo>
                    <a:pt x="2160000" y="1539240"/>
                  </a:lnTo>
                  <a:lnTo>
                    <a:pt x="2160000" y="1593240"/>
                  </a:lnTo>
                  <a:lnTo>
                    <a:pt x="2106000" y="1593240"/>
                  </a:lnTo>
                  <a:lnTo>
                    <a:pt x="54000" y="1593240"/>
                  </a:lnTo>
                  <a:lnTo>
                    <a:pt x="0" y="1593240"/>
                  </a:lnTo>
                  <a:lnTo>
                    <a:pt x="0" y="1539240"/>
                  </a:lnTo>
                  <a:close/>
                  <a:moveTo>
                    <a:pt x="1800000" y="0"/>
                  </a:moveTo>
                  <a:lnTo>
                    <a:pt x="2106000" y="0"/>
                  </a:lnTo>
                  <a:lnTo>
                    <a:pt x="2160000" y="0"/>
                  </a:lnTo>
                  <a:lnTo>
                    <a:pt x="2160000" y="54000"/>
                  </a:lnTo>
                  <a:lnTo>
                    <a:pt x="2160000" y="216000"/>
                  </a:lnTo>
                  <a:lnTo>
                    <a:pt x="2106000" y="216000"/>
                  </a:lnTo>
                  <a:lnTo>
                    <a:pt x="2106000" y="54000"/>
                  </a:lnTo>
                  <a:lnTo>
                    <a:pt x="1800000" y="54000"/>
                  </a:lnTo>
                  <a:close/>
                  <a:moveTo>
                    <a:pt x="0" y="0"/>
                  </a:moveTo>
                  <a:lnTo>
                    <a:pt x="54000" y="0"/>
                  </a:lnTo>
                  <a:lnTo>
                    <a:pt x="360000" y="0"/>
                  </a:lnTo>
                  <a:lnTo>
                    <a:pt x="360000" y="54000"/>
                  </a:lnTo>
                  <a:lnTo>
                    <a:pt x="54000" y="54000"/>
                  </a:lnTo>
                  <a:lnTo>
                    <a:pt x="54000" y="216000"/>
                  </a:lnTo>
                  <a:lnTo>
                    <a:pt x="0" y="216000"/>
                  </a:lnTo>
                  <a:lnTo>
                    <a:pt x="0" y="54000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rgbClr val="FFC000"/>
              </a:solidFill>
            </a:ln>
          </p:spPr>
          <p:txBody>
            <a:bodyPr lIns="180000" tIns="144000" rIns="180000" anchor="ctr">
              <a:normAutofit/>
            </a:bodyPr>
            <a:lstStyle/>
            <a:p>
              <a:pPr algn="just">
                <a:lnSpc>
                  <a:spcPct val="120000"/>
                </a:lnSpc>
                <a:defRPr/>
              </a:pPr>
              <a:endParaRPr lang="zh-CN" altLang="en-US" dirty="0" err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0" name="圆角矩形 13">
              <a:extLst>
                <a:ext uri="{FF2B5EF4-FFF2-40B4-BE49-F238E27FC236}">
                  <a16:creationId xmlns:a16="http://schemas.microsoft.com/office/drawing/2014/main" id="{3BCF977E-EC2D-403A-89E8-CAC20D7C752A}"/>
                </a:ext>
              </a:extLst>
            </p:cNvPr>
            <p:cNvSpPr/>
            <p:nvPr/>
          </p:nvSpPr>
          <p:spPr>
            <a:xfrm>
              <a:off x="1660124" y="1961965"/>
              <a:ext cx="2592280" cy="398747"/>
            </a:xfrm>
            <a:prstGeom prst="roundRect">
              <a:avLst>
                <a:gd name="adj" fmla="val 27799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41" name="圆角矩形 27">
              <a:extLst>
                <a:ext uri="{FF2B5EF4-FFF2-40B4-BE49-F238E27FC236}">
                  <a16:creationId xmlns:a16="http://schemas.microsoft.com/office/drawing/2014/main" id="{032C1FC3-AB03-4828-A058-2BEE87928D23}"/>
                </a:ext>
              </a:extLst>
            </p:cNvPr>
            <p:cNvSpPr/>
            <p:nvPr/>
          </p:nvSpPr>
          <p:spPr>
            <a:xfrm>
              <a:off x="1757897" y="2026426"/>
              <a:ext cx="1873070" cy="269823"/>
            </a:xfrm>
            <a:prstGeom prst="roundRect">
              <a:avLst>
                <a:gd name="adj" fmla="val 27799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2" name="圆角矩形 28">
              <a:extLst>
                <a:ext uri="{FF2B5EF4-FFF2-40B4-BE49-F238E27FC236}">
                  <a16:creationId xmlns:a16="http://schemas.microsoft.com/office/drawing/2014/main" id="{114137EA-D57F-47EA-B679-0099A8ADE758}"/>
                </a:ext>
              </a:extLst>
            </p:cNvPr>
            <p:cNvSpPr/>
            <p:nvPr/>
          </p:nvSpPr>
          <p:spPr>
            <a:xfrm>
              <a:off x="3736858" y="2026426"/>
              <a:ext cx="429960" cy="269823"/>
            </a:xfrm>
            <a:prstGeom prst="roundRect">
              <a:avLst>
                <a:gd name="adj" fmla="val 27799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3" name="KSO_Shape">
              <a:extLst>
                <a:ext uri="{FF2B5EF4-FFF2-40B4-BE49-F238E27FC236}">
                  <a16:creationId xmlns:a16="http://schemas.microsoft.com/office/drawing/2014/main" id="{E8E1681D-2754-44EF-8B7E-F62690BF4850}"/>
                </a:ext>
              </a:extLst>
            </p:cNvPr>
            <p:cNvSpPr/>
            <p:nvPr/>
          </p:nvSpPr>
          <p:spPr>
            <a:xfrm rot="20651913">
              <a:off x="3808071" y="2040797"/>
              <a:ext cx="236660" cy="241080"/>
            </a:xfrm>
            <a:custGeom>
              <a:avLst/>
              <a:gdLst>
                <a:gd name="connsiteX0" fmla="*/ 150612 w 405200"/>
                <a:gd name="connsiteY0" fmla="*/ 52389 h 413075"/>
                <a:gd name="connsiteX1" fmla="*/ 52389 w 405200"/>
                <a:gd name="connsiteY1" fmla="*/ 150612 h 413075"/>
                <a:gd name="connsiteX2" fmla="*/ 150612 w 405200"/>
                <a:gd name="connsiteY2" fmla="*/ 248836 h 413075"/>
                <a:gd name="connsiteX3" fmla="*/ 248836 w 405200"/>
                <a:gd name="connsiteY3" fmla="*/ 150612 h 413075"/>
                <a:gd name="connsiteX4" fmla="*/ 150612 w 405200"/>
                <a:gd name="connsiteY4" fmla="*/ 52389 h 413075"/>
                <a:gd name="connsiteX5" fmla="*/ 150612 w 405200"/>
                <a:gd name="connsiteY5" fmla="*/ 0 h 413075"/>
                <a:gd name="connsiteX6" fmla="*/ 301225 w 405200"/>
                <a:gd name="connsiteY6" fmla="*/ 150612 h 413075"/>
                <a:gd name="connsiteX7" fmla="*/ 276789 w 405200"/>
                <a:gd name="connsiteY7" fmla="*/ 232452 h 413075"/>
                <a:gd name="connsiteX8" fmla="*/ 279486 w 405200"/>
                <a:gd name="connsiteY8" fmla="*/ 234307 h 413075"/>
                <a:gd name="connsiteX9" fmla="*/ 395404 w 405200"/>
                <a:gd name="connsiteY9" fmla="*/ 354065 h 413075"/>
                <a:gd name="connsiteX10" fmla="*/ 394603 w 405200"/>
                <a:gd name="connsiteY10" fmla="*/ 403280 h 413075"/>
                <a:gd name="connsiteX11" fmla="*/ 345389 w 405200"/>
                <a:gd name="connsiteY11" fmla="*/ 402478 h 413075"/>
                <a:gd name="connsiteX12" fmla="*/ 229470 w 405200"/>
                <a:gd name="connsiteY12" fmla="*/ 282720 h 413075"/>
                <a:gd name="connsiteX13" fmla="*/ 227420 w 405200"/>
                <a:gd name="connsiteY13" fmla="*/ 279520 h 413075"/>
                <a:gd name="connsiteX14" fmla="*/ 150612 w 405200"/>
                <a:gd name="connsiteY14" fmla="*/ 301225 h 413075"/>
                <a:gd name="connsiteX15" fmla="*/ 0 w 405200"/>
                <a:gd name="connsiteY15" fmla="*/ 150612 h 413075"/>
                <a:gd name="connsiteX16" fmla="*/ 150612 w 405200"/>
                <a:gd name="connsiteY16" fmla="*/ 0 h 413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05200" h="413075">
                  <a:moveTo>
                    <a:pt x="150612" y="52389"/>
                  </a:moveTo>
                  <a:cubicBezTo>
                    <a:pt x="96365" y="52389"/>
                    <a:pt x="52389" y="96365"/>
                    <a:pt x="52389" y="150612"/>
                  </a:cubicBezTo>
                  <a:cubicBezTo>
                    <a:pt x="52389" y="204860"/>
                    <a:pt x="96365" y="248836"/>
                    <a:pt x="150612" y="248836"/>
                  </a:cubicBezTo>
                  <a:cubicBezTo>
                    <a:pt x="204860" y="248836"/>
                    <a:pt x="248836" y="204860"/>
                    <a:pt x="248836" y="150612"/>
                  </a:cubicBezTo>
                  <a:cubicBezTo>
                    <a:pt x="248836" y="96365"/>
                    <a:pt x="204860" y="52389"/>
                    <a:pt x="150612" y="52389"/>
                  </a:cubicBezTo>
                  <a:close/>
                  <a:moveTo>
                    <a:pt x="150612" y="0"/>
                  </a:moveTo>
                  <a:cubicBezTo>
                    <a:pt x="233793" y="0"/>
                    <a:pt x="301225" y="67431"/>
                    <a:pt x="301225" y="150612"/>
                  </a:cubicBezTo>
                  <a:cubicBezTo>
                    <a:pt x="301225" y="180842"/>
                    <a:pt x="292319" y="208992"/>
                    <a:pt x="276789" y="232452"/>
                  </a:cubicBezTo>
                  <a:cubicBezTo>
                    <a:pt x="277931" y="232774"/>
                    <a:pt x="278722" y="233519"/>
                    <a:pt x="279486" y="234307"/>
                  </a:cubicBezTo>
                  <a:lnTo>
                    <a:pt x="395404" y="354065"/>
                  </a:lnTo>
                  <a:cubicBezTo>
                    <a:pt x="408773" y="367877"/>
                    <a:pt x="408414" y="389911"/>
                    <a:pt x="394603" y="403280"/>
                  </a:cubicBezTo>
                  <a:cubicBezTo>
                    <a:pt x="380791" y="416648"/>
                    <a:pt x="358757" y="416289"/>
                    <a:pt x="345389" y="402478"/>
                  </a:cubicBezTo>
                  <a:lnTo>
                    <a:pt x="229470" y="282720"/>
                  </a:lnTo>
                  <a:lnTo>
                    <a:pt x="227420" y="279520"/>
                  </a:lnTo>
                  <a:cubicBezTo>
                    <a:pt x="205163" y="293486"/>
                    <a:pt x="178791" y="301225"/>
                    <a:pt x="150612" y="301225"/>
                  </a:cubicBezTo>
                  <a:cubicBezTo>
                    <a:pt x="67431" y="301225"/>
                    <a:pt x="0" y="233793"/>
                    <a:pt x="0" y="150612"/>
                  </a:cubicBezTo>
                  <a:cubicBezTo>
                    <a:pt x="0" y="67431"/>
                    <a:pt x="67431" y="0"/>
                    <a:pt x="150612" y="0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44534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uiExpand="1" build="p" bldLvl="3"/>
      <p:bldP spid="37" grpId="0" uiExpand="1" build="p" bldLvl="3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97E9ADF0-7666-4459-98B1-28FC81BCB812}"/>
              </a:ext>
            </a:extLst>
          </p:cNvPr>
          <p:cNvGrpSpPr/>
          <p:nvPr/>
        </p:nvGrpSpPr>
        <p:grpSpPr>
          <a:xfrm>
            <a:off x="0" y="-1757"/>
            <a:ext cx="6477000" cy="641444"/>
            <a:chOff x="0" y="0"/>
            <a:chExt cx="6477000" cy="641444"/>
          </a:xfrm>
        </p:grpSpPr>
        <p:sp>
          <p:nvSpPr>
            <p:cNvPr id="3" name="圆角矩形 2">
              <a:extLst>
                <a:ext uri="{FF2B5EF4-FFF2-40B4-BE49-F238E27FC236}">
                  <a16:creationId xmlns:a16="http://schemas.microsoft.com/office/drawing/2014/main" id="{C98C324A-FABE-4981-90D5-1F0D2B1A0D0C}"/>
                </a:ext>
              </a:extLst>
            </p:cNvPr>
            <p:cNvSpPr/>
            <p:nvPr/>
          </p:nvSpPr>
          <p:spPr>
            <a:xfrm>
              <a:off x="0" y="169035"/>
              <a:ext cx="5791200" cy="472409"/>
            </a:xfrm>
            <a:prstGeom prst="roundRect">
              <a:avLst>
                <a:gd name="adj" fmla="val 7843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2700000" scaled="1"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11AFFDE0-6899-46E8-B0FA-6CB5C2C094B7}"/>
                </a:ext>
              </a:extLst>
            </p:cNvPr>
            <p:cNvSpPr/>
            <p:nvPr/>
          </p:nvSpPr>
          <p:spPr>
            <a:xfrm>
              <a:off x="540800" y="166370"/>
              <a:ext cx="59362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20000"/>
                </a:spcBef>
              </a:pPr>
              <a:r>
                <a:rPr kumimoji="1" lang="zh-CN" altLang="en-US" sz="2400" b="1" dirty="0">
                  <a:solidFill>
                    <a:srgbClr val="3DA4C3"/>
                  </a:solidFill>
                  <a:cs typeface="+mn-ea"/>
                  <a:sym typeface="+mn-lt"/>
                </a:rPr>
                <a:t>常用化学品安全使用之苯的安全使用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EDBD8910-22A4-4FFC-A573-C8837E3A7C2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482342" cy="534245"/>
            </a:xfrm>
            <a:prstGeom prst="rect">
              <a:avLst/>
            </a:prstGeom>
          </p:spPr>
        </p:pic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id="{B6A8835D-418D-4C67-BD4A-E0D4983E8923}"/>
              </a:ext>
            </a:extLst>
          </p:cNvPr>
          <p:cNvGrpSpPr/>
          <p:nvPr/>
        </p:nvGrpSpPr>
        <p:grpSpPr>
          <a:xfrm>
            <a:off x="697110" y="996227"/>
            <a:ext cx="9771898" cy="1038226"/>
            <a:chOff x="1804988" y="1619252"/>
            <a:chExt cx="9771898" cy="103822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7" name="Group 4">
              <a:extLst>
                <a:ext uri="{FF2B5EF4-FFF2-40B4-BE49-F238E27FC236}">
                  <a16:creationId xmlns:a16="http://schemas.microsoft.com/office/drawing/2014/main" id="{FA570860-43D8-43DC-B9FB-70FCC06B3309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804988" y="1619252"/>
              <a:ext cx="2617789" cy="1038226"/>
              <a:chOff x="1137" y="1020"/>
              <a:chExt cx="1649" cy="654"/>
            </a:xfrm>
          </p:grpSpPr>
          <p:sp>
            <p:nvSpPr>
              <p:cNvPr id="9" name="AutoShape 3">
                <a:extLst>
                  <a:ext uri="{FF2B5EF4-FFF2-40B4-BE49-F238E27FC236}">
                    <a16:creationId xmlns:a16="http://schemas.microsoft.com/office/drawing/2014/main" id="{9A98E303-D5A1-4106-ACA9-206738DF1496}"/>
                  </a:ext>
                </a:extLst>
              </p:cNvPr>
              <p:cNvSpPr>
                <a:spLocks noChangeAspect="1" noChangeArrowheads="1" noTextEdit="1"/>
              </p:cNvSpPr>
              <p:nvPr/>
            </p:nvSpPr>
            <p:spPr bwMode="auto">
              <a:xfrm>
                <a:off x="1138" y="1021"/>
                <a:ext cx="380" cy="5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" name="Freeform 5">
                <a:extLst>
                  <a:ext uri="{FF2B5EF4-FFF2-40B4-BE49-F238E27FC236}">
                    <a16:creationId xmlns:a16="http://schemas.microsoft.com/office/drawing/2014/main" id="{78B01179-9EEA-46FE-9A03-3CFB64ED3F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79" y="1037"/>
                <a:ext cx="180" cy="191"/>
              </a:xfrm>
              <a:custGeom>
                <a:avLst/>
                <a:gdLst>
                  <a:gd name="T0" fmla="*/ 180 w 180"/>
                  <a:gd name="T1" fmla="*/ 191 h 191"/>
                  <a:gd name="T2" fmla="*/ 0 w 180"/>
                  <a:gd name="T3" fmla="*/ 191 h 191"/>
                  <a:gd name="T4" fmla="*/ 47 w 180"/>
                  <a:gd name="T5" fmla="*/ 134 h 191"/>
                  <a:gd name="T6" fmla="*/ 47 w 180"/>
                  <a:gd name="T7" fmla="*/ 0 h 191"/>
                  <a:gd name="T8" fmla="*/ 133 w 180"/>
                  <a:gd name="T9" fmla="*/ 0 h 191"/>
                  <a:gd name="T10" fmla="*/ 133 w 180"/>
                  <a:gd name="T11" fmla="*/ 134 h 191"/>
                  <a:gd name="T12" fmla="*/ 180 w 180"/>
                  <a:gd name="T13" fmla="*/ 191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0" h="191">
                    <a:moveTo>
                      <a:pt x="180" y="191"/>
                    </a:moveTo>
                    <a:lnTo>
                      <a:pt x="0" y="191"/>
                    </a:lnTo>
                    <a:lnTo>
                      <a:pt x="47" y="134"/>
                    </a:lnTo>
                    <a:lnTo>
                      <a:pt x="47" y="0"/>
                    </a:lnTo>
                    <a:lnTo>
                      <a:pt x="133" y="0"/>
                    </a:lnTo>
                    <a:lnTo>
                      <a:pt x="133" y="134"/>
                    </a:lnTo>
                    <a:lnTo>
                      <a:pt x="180" y="191"/>
                    </a:lnTo>
                    <a:close/>
                  </a:path>
                </a:pathLst>
              </a:custGeom>
              <a:solidFill>
                <a:srgbClr val="B2E0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" name="Freeform 6">
                <a:extLst>
                  <a:ext uri="{FF2B5EF4-FFF2-40B4-BE49-F238E27FC236}">
                    <a16:creationId xmlns:a16="http://schemas.microsoft.com/office/drawing/2014/main" id="{585949F5-93CA-42BD-8611-076E7DE094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18" y="1228"/>
                <a:ext cx="303" cy="117"/>
              </a:xfrm>
              <a:custGeom>
                <a:avLst/>
                <a:gdLst>
                  <a:gd name="T0" fmla="*/ 214 w 232"/>
                  <a:gd name="T1" fmla="*/ 36 h 90"/>
                  <a:gd name="T2" fmla="*/ 185 w 232"/>
                  <a:gd name="T3" fmla="*/ 0 h 90"/>
                  <a:gd name="T4" fmla="*/ 47 w 232"/>
                  <a:gd name="T5" fmla="*/ 0 h 90"/>
                  <a:gd name="T6" fmla="*/ 18 w 232"/>
                  <a:gd name="T7" fmla="*/ 36 h 90"/>
                  <a:gd name="T8" fmla="*/ 43 w 232"/>
                  <a:gd name="T9" fmla="*/ 90 h 90"/>
                  <a:gd name="T10" fmla="*/ 190 w 232"/>
                  <a:gd name="T11" fmla="*/ 90 h 90"/>
                  <a:gd name="T12" fmla="*/ 214 w 232"/>
                  <a:gd name="T13" fmla="*/ 36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2" h="90">
                    <a:moveTo>
                      <a:pt x="214" y="36"/>
                    </a:moveTo>
                    <a:cubicBezTo>
                      <a:pt x="185" y="0"/>
                      <a:pt x="185" y="0"/>
                      <a:pt x="185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18" y="36"/>
                      <a:pt x="18" y="36"/>
                      <a:pt x="18" y="36"/>
                    </a:cubicBezTo>
                    <a:cubicBezTo>
                      <a:pt x="0" y="57"/>
                      <a:pt x="15" y="90"/>
                      <a:pt x="43" y="90"/>
                    </a:cubicBezTo>
                    <a:cubicBezTo>
                      <a:pt x="190" y="90"/>
                      <a:pt x="190" y="90"/>
                      <a:pt x="190" y="90"/>
                    </a:cubicBezTo>
                    <a:cubicBezTo>
                      <a:pt x="217" y="90"/>
                      <a:pt x="232" y="57"/>
                      <a:pt x="214" y="36"/>
                    </a:cubicBezTo>
                  </a:path>
                </a:pathLst>
              </a:cu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" name="Rectangle 7">
                <a:extLst>
                  <a:ext uri="{FF2B5EF4-FFF2-40B4-BE49-F238E27FC236}">
                    <a16:creationId xmlns:a16="http://schemas.microsoft.com/office/drawing/2014/main" id="{4D22AEAB-6CF9-46F0-9A6C-E4D0DEDDAB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287"/>
                <a:ext cx="44" cy="8"/>
              </a:xfrm>
              <a:prstGeom prst="rect">
                <a:avLst/>
              </a:prstGeom>
              <a:solidFill>
                <a:srgbClr val="494A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" name="Rectangle 8">
                <a:extLst>
                  <a:ext uri="{FF2B5EF4-FFF2-40B4-BE49-F238E27FC236}">
                    <a16:creationId xmlns:a16="http://schemas.microsoft.com/office/drawing/2014/main" id="{92B1703D-EAA2-43BE-B412-F5FE478BCB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232"/>
                <a:ext cx="44" cy="8"/>
              </a:xfrm>
              <a:prstGeom prst="rect">
                <a:avLst/>
              </a:prstGeom>
              <a:solidFill>
                <a:srgbClr val="494A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4" name="Rectangle 9">
                <a:extLst>
                  <a:ext uri="{FF2B5EF4-FFF2-40B4-BE49-F238E27FC236}">
                    <a16:creationId xmlns:a16="http://schemas.microsoft.com/office/drawing/2014/main" id="{B41B97B1-FE21-40B8-9C19-A208F326D7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179"/>
                <a:ext cx="44" cy="7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Rectangle 10">
                <a:extLst>
                  <a:ext uri="{FF2B5EF4-FFF2-40B4-BE49-F238E27FC236}">
                    <a16:creationId xmlns:a16="http://schemas.microsoft.com/office/drawing/2014/main" id="{FCDB85E0-C83D-4A92-B059-0F8CA6EA342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125"/>
                <a:ext cx="44" cy="8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6" name="Rectangle 11">
                <a:extLst>
                  <a:ext uri="{FF2B5EF4-FFF2-40B4-BE49-F238E27FC236}">
                    <a16:creationId xmlns:a16="http://schemas.microsoft.com/office/drawing/2014/main" id="{FBCBCCEB-1C79-49A7-B071-A301FB0CC4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071"/>
                <a:ext cx="44" cy="7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7" name="Oval 12">
                <a:extLst>
                  <a:ext uri="{FF2B5EF4-FFF2-40B4-BE49-F238E27FC236}">
                    <a16:creationId xmlns:a16="http://schemas.microsoft.com/office/drawing/2014/main" id="{3BCC0FB2-3BC1-4585-9E3A-FB3959B1479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97" y="1215"/>
                <a:ext cx="42" cy="43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8" name="Oval 13">
                <a:extLst>
                  <a:ext uri="{FF2B5EF4-FFF2-40B4-BE49-F238E27FC236}">
                    <a16:creationId xmlns:a16="http://schemas.microsoft.com/office/drawing/2014/main" id="{599BBB85-73B4-49C0-B93C-3E1AC239B6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01" y="1220"/>
                <a:ext cx="33" cy="3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9" name="Oval 14">
                <a:extLst>
                  <a:ext uri="{FF2B5EF4-FFF2-40B4-BE49-F238E27FC236}">
                    <a16:creationId xmlns:a16="http://schemas.microsoft.com/office/drawing/2014/main" id="{A529A603-3BE5-4D07-B384-67F43D0838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10" y="1232"/>
                <a:ext cx="31" cy="31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0" name="Oval 15">
                <a:extLst>
                  <a:ext uri="{FF2B5EF4-FFF2-40B4-BE49-F238E27FC236}">
                    <a16:creationId xmlns:a16="http://schemas.microsoft.com/office/drawing/2014/main" id="{3C413EC1-DA9B-4D17-AE37-9D30E6517E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27" y="1304"/>
                <a:ext cx="19" cy="1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1" name="Oval 16">
                <a:extLst>
                  <a:ext uri="{FF2B5EF4-FFF2-40B4-BE49-F238E27FC236}">
                    <a16:creationId xmlns:a16="http://schemas.microsoft.com/office/drawing/2014/main" id="{9231E3DD-02AD-43B0-8FF7-4DF02A9E2B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91" y="1196"/>
                <a:ext cx="15" cy="14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2" name="Oval 17">
                <a:extLst>
                  <a:ext uri="{FF2B5EF4-FFF2-40B4-BE49-F238E27FC236}">
                    <a16:creationId xmlns:a16="http://schemas.microsoft.com/office/drawing/2014/main" id="{37DFFACD-DEEB-4C1D-9F62-808F00A416B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61" y="1147"/>
                <a:ext cx="21" cy="21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3" name="Freeform 18">
                <a:extLst>
                  <a:ext uri="{FF2B5EF4-FFF2-40B4-BE49-F238E27FC236}">
                    <a16:creationId xmlns:a16="http://schemas.microsoft.com/office/drawing/2014/main" id="{3CF00410-EAC2-4986-9383-E536575F0B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17" y="1020"/>
                <a:ext cx="104" cy="17"/>
              </a:xfrm>
              <a:custGeom>
                <a:avLst/>
                <a:gdLst>
                  <a:gd name="T0" fmla="*/ 80 w 80"/>
                  <a:gd name="T1" fmla="*/ 3 h 13"/>
                  <a:gd name="T2" fmla="*/ 80 w 80"/>
                  <a:gd name="T3" fmla="*/ 9 h 13"/>
                  <a:gd name="T4" fmla="*/ 77 w 80"/>
                  <a:gd name="T5" fmla="*/ 13 h 13"/>
                  <a:gd name="T6" fmla="*/ 4 w 80"/>
                  <a:gd name="T7" fmla="*/ 13 h 13"/>
                  <a:gd name="T8" fmla="*/ 0 w 80"/>
                  <a:gd name="T9" fmla="*/ 9 h 13"/>
                  <a:gd name="T10" fmla="*/ 0 w 80"/>
                  <a:gd name="T11" fmla="*/ 3 h 13"/>
                  <a:gd name="T12" fmla="*/ 4 w 80"/>
                  <a:gd name="T13" fmla="*/ 0 h 13"/>
                  <a:gd name="T14" fmla="*/ 77 w 80"/>
                  <a:gd name="T15" fmla="*/ 0 h 13"/>
                  <a:gd name="T16" fmla="*/ 80 w 80"/>
                  <a:gd name="T17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0" h="13">
                    <a:moveTo>
                      <a:pt x="80" y="3"/>
                    </a:moveTo>
                    <a:cubicBezTo>
                      <a:pt x="80" y="9"/>
                      <a:pt x="80" y="9"/>
                      <a:pt x="80" y="9"/>
                    </a:cubicBezTo>
                    <a:cubicBezTo>
                      <a:pt x="80" y="11"/>
                      <a:pt x="79" y="13"/>
                      <a:pt x="77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2" y="13"/>
                      <a:pt x="0" y="11"/>
                      <a:pt x="0" y="9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79" y="0"/>
                      <a:pt x="80" y="1"/>
                      <a:pt x="80" y="3"/>
                    </a:cubicBezTo>
                  </a:path>
                </a:pathLst>
              </a:custGeom>
              <a:solidFill>
                <a:srgbClr val="B2E0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4" name="Rectangle 19">
                <a:extLst>
                  <a:ext uri="{FF2B5EF4-FFF2-40B4-BE49-F238E27FC236}">
                    <a16:creationId xmlns:a16="http://schemas.microsoft.com/office/drawing/2014/main" id="{94814761-1C71-48DE-A40C-7147D60A340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6" y="1037"/>
                <a:ext cx="86" cy="14"/>
              </a:xfrm>
              <a:prstGeom prst="rect">
                <a:avLst/>
              </a:prstGeom>
              <a:solidFill>
                <a:srgbClr val="89C5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5" name="Freeform 20">
                <a:extLst>
                  <a:ext uri="{FF2B5EF4-FFF2-40B4-BE49-F238E27FC236}">
                    <a16:creationId xmlns:a16="http://schemas.microsoft.com/office/drawing/2014/main" id="{9499C433-B89F-40DF-83F6-AFA0508FFF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85" y="1038"/>
                <a:ext cx="29" cy="636"/>
              </a:xfrm>
              <a:custGeom>
                <a:avLst/>
                <a:gdLst>
                  <a:gd name="T0" fmla="*/ 16 w 16"/>
                  <a:gd name="T1" fmla="*/ 358 h 358"/>
                  <a:gd name="T2" fmla="*/ 0 w 16"/>
                  <a:gd name="T3" fmla="*/ 358 h 358"/>
                  <a:gd name="T4" fmla="*/ 0 w 16"/>
                  <a:gd name="T5" fmla="*/ 8 h 358"/>
                  <a:gd name="T6" fmla="*/ 8 w 16"/>
                  <a:gd name="T7" fmla="*/ 0 h 358"/>
                  <a:gd name="T8" fmla="*/ 16 w 16"/>
                  <a:gd name="T9" fmla="*/ 8 h 358"/>
                  <a:gd name="T10" fmla="*/ 16 w 16"/>
                  <a:gd name="T11" fmla="*/ 358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358">
                    <a:moveTo>
                      <a:pt x="16" y="358"/>
                    </a:moveTo>
                    <a:cubicBezTo>
                      <a:pt x="0" y="358"/>
                      <a:pt x="0" y="358"/>
                      <a:pt x="0" y="35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12" y="0"/>
                      <a:pt x="16" y="4"/>
                      <a:pt x="16" y="8"/>
                    </a:cubicBezTo>
                    <a:lnTo>
                      <a:pt x="16" y="3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6" name="Rectangle 21">
                <a:extLst>
                  <a:ext uri="{FF2B5EF4-FFF2-40B4-BE49-F238E27FC236}">
                    <a16:creationId xmlns:a16="http://schemas.microsoft.com/office/drawing/2014/main" id="{D39F11EE-BFDB-42E3-B45C-71E546C144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37" y="1078"/>
                <a:ext cx="189" cy="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7" name="Freeform 22">
                <a:extLst>
                  <a:ext uri="{FF2B5EF4-FFF2-40B4-BE49-F238E27FC236}">
                    <a16:creationId xmlns:a16="http://schemas.microsoft.com/office/drawing/2014/main" id="{B6A0A8A4-1920-47C1-B999-5146E5C871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12" y="1078"/>
                <a:ext cx="39" cy="21"/>
              </a:xfrm>
              <a:custGeom>
                <a:avLst/>
                <a:gdLst>
                  <a:gd name="T0" fmla="*/ 30 w 30"/>
                  <a:gd name="T1" fmla="*/ 8 h 16"/>
                  <a:gd name="T2" fmla="*/ 30 w 30"/>
                  <a:gd name="T3" fmla="*/ 8 h 16"/>
                  <a:gd name="T4" fmla="*/ 22 w 30"/>
                  <a:gd name="T5" fmla="*/ 16 h 16"/>
                  <a:gd name="T6" fmla="*/ 0 w 30"/>
                  <a:gd name="T7" fmla="*/ 16 h 16"/>
                  <a:gd name="T8" fmla="*/ 0 w 30"/>
                  <a:gd name="T9" fmla="*/ 0 h 16"/>
                  <a:gd name="T10" fmla="*/ 22 w 30"/>
                  <a:gd name="T11" fmla="*/ 0 h 16"/>
                  <a:gd name="T12" fmla="*/ 30 w 30"/>
                  <a:gd name="T13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6">
                    <a:moveTo>
                      <a:pt x="30" y="8"/>
                    </a:moveTo>
                    <a:cubicBezTo>
                      <a:pt x="30" y="8"/>
                      <a:pt x="30" y="8"/>
                      <a:pt x="30" y="8"/>
                    </a:cubicBezTo>
                    <a:cubicBezTo>
                      <a:pt x="30" y="12"/>
                      <a:pt x="26" y="16"/>
                      <a:pt x="22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6" y="0"/>
                      <a:pt x="30" y="3"/>
                      <a:pt x="30" y="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8" name="Freeform 23">
                <a:extLst>
                  <a:ext uri="{FF2B5EF4-FFF2-40B4-BE49-F238E27FC236}">
                    <a16:creationId xmlns:a16="http://schemas.microsoft.com/office/drawing/2014/main" id="{5C75D007-B18B-4471-A342-78B09FDD3DBF}"/>
                  </a:ext>
                </a:extLst>
              </p:cNvPr>
              <p:cNvSpPr>
                <a:spLocks/>
              </p:cNvSpPr>
              <p:nvPr/>
            </p:nvSpPr>
            <p:spPr bwMode="auto">
              <a:xfrm flipV="1">
                <a:off x="1185" y="1479"/>
                <a:ext cx="1601" cy="29"/>
              </a:xfrm>
              <a:custGeom>
                <a:avLst/>
                <a:gdLst>
                  <a:gd name="T0" fmla="*/ 273 w 273"/>
                  <a:gd name="T1" fmla="*/ 20 h 20"/>
                  <a:gd name="T2" fmla="*/ 0 w 273"/>
                  <a:gd name="T3" fmla="*/ 20 h 20"/>
                  <a:gd name="T4" fmla="*/ 0 w 273"/>
                  <a:gd name="T5" fmla="*/ 3 h 20"/>
                  <a:gd name="T6" fmla="*/ 3 w 273"/>
                  <a:gd name="T7" fmla="*/ 0 h 20"/>
                  <a:gd name="T8" fmla="*/ 270 w 273"/>
                  <a:gd name="T9" fmla="*/ 0 h 20"/>
                  <a:gd name="T10" fmla="*/ 273 w 273"/>
                  <a:gd name="T11" fmla="*/ 3 h 20"/>
                  <a:gd name="T12" fmla="*/ 273 w 273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3" h="20">
                    <a:moveTo>
                      <a:pt x="273" y="20"/>
                    </a:moveTo>
                    <a:cubicBezTo>
                      <a:pt x="0" y="20"/>
                      <a:pt x="0" y="20"/>
                      <a:pt x="0" y="2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270" y="0"/>
                      <a:pt x="270" y="0"/>
                      <a:pt x="270" y="0"/>
                    </a:cubicBezTo>
                    <a:cubicBezTo>
                      <a:pt x="272" y="0"/>
                      <a:pt x="273" y="1"/>
                      <a:pt x="273" y="3"/>
                    </a:cubicBezTo>
                    <a:lnTo>
                      <a:pt x="273" y="2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9" name="Rectangle 24">
                <a:extLst>
                  <a:ext uri="{FF2B5EF4-FFF2-40B4-BE49-F238E27FC236}">
                    <a16:creationId xmlns:a16="http://schemas.microsoft.com/office/drawing/2014/main" id="{6D2DA93A-04CE-4531-9298-BFA9A961ACE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6" y="1081"/>
                <a:ext cx="86" cy="1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704B9A21-01CE-4DD3-8847-96123C1970E4}"/>
                </a:ext>
              </a:extLst>
            </p:cNvPr>
            <p:cNvSpPr/>
            <p:nvPr/>
          </p:nvSpPr>
          <p:spPr>
            <a:xfrm>
              <a:off x="2394217" y="1844360"/>
              <a:ext cx="9182669" cy="51161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  <a:buClr>
                  <a:srgbClr val="FF0000"/>
                </a:buClr>
                <a:tabLst>
                  <a:tab pos="911203" algn="l"/>
                  <a:tab pos="1825580" algn="l"/>
                  <a:tab pos="2739957" algn="l"/>
                  <a:tab pos="3654334" algn="l"/>
                  <a:tab pos="4568711" algn="l"/>
                  <a:tab pos="5483088" algn="l"/>
                  <a:tab pos="6397465" algn="l"/>
                  <a:tab pos="7311843" algn="l"/>
                  <a:tab pos="8226220" algn="l"/>
                  <a:tab pos="9140597" algn="l"/>
                  <a:tab pos="10054974" algn="l"/>
                </a:tabLst>
              </a:pPr>
              <a:r>
                <a:rPr lang="zh-CN" alt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泄漏应急处理</a:t>
              </a:r>
            </a:p>
          </p:txBody>
        </p:sp>
      </p:grpSp>
      <p:sp>
        <p:nvSpPr>
          <p:cNvPr id="30" name="圆角矩形 1">
            <a:extLst>
              <a:ext uri="{FF2B5EF4-FFF2-40B4-BE49-F238E27FC236}">
                <a16:creationId xmlns:a16="http://schemas.microsoft.com/office/drawing/2014/main" id="{9A3B1541-5B77-4473-9CA4-9DFEC6779F2B}"/>
              </a:ext>
            </a:extLst>
          </p:cNvPr>
          <p:cNvSpPr/>
          <p:nvPr/>
        </p:nvSpPr>
        <p:spPr>
          <a:xfrm>
            <a:off x="3370377" y="2192169"/>
            <a:ext cx="5451245" cy="3804962"/>
          </a:xfrm>
          <a:prstGeom prst="roundRect">
            <a:avLst>
              <a:gd name="adj" fmla="val 6617"/>
            </a:avLst>
          </a:prstGeom>
          <a:solidFill>
            <a:srgbClr val="3DA4C3"/>
          </a:solidFill>
          <a:ln w="25400"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203200" dist="762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31" name="组合 30">
            <a:extLst>
              <a:ext uri="{FF2B5EF4-FFF2-40B4-BE49-F238E27FC236}">
                <a16:creationId xmlns:a16="http://schemas.microsoft.com/office/drawing/2014/main" id="{5D19C3A3-7462-4D4E-A351-638E1B8CA441}"/>
              </a:ext>
            </a:extLst>
          </p:cNvPr>
          <p:cNvGrpSpPr/>
          <p:nvPr/>
        </p:nvGrpSpPr>
        <p:grpSpPr>
          <a:xfrm>
            <a:off x="3105509" y="2342155"/>
            <a:ext cx="5941768" cy="461665"/>
            <a:chOff x="1686849" y="1983744"/>
            <a:chExt cx="4697262" cy="461665"/>
          </a:xfrm>
        </p:grpSpPr>
        <p:sp>
          <p:nvSpPr>
            <p:cNvPr id="32" name="圆角矩形 14">
              <a:extLst>
                <a:ext uri="{FF2B5EF4-FFF2-40B4-BE49-F238E27FC236}">
                  <a16:creationId xmlns:a16="http://schemas.microsoft.com/office/drawing/2014/main" id="{AEF9353E-5280-493C-9B50-55825725657A}"/>
                </a:ext>
              </a:extLst>
            </p:cNvPr>
            <p:cNvSpPr/>
            <p:nvPr/>
          </p:nvSpPr>
          <p:spPr>
            <a:xfrm>
              <a:off x="1686849" y="2005383"/>
              <a:ext cx="4697262" cy="418389"/>
            </a:xfrm>
            <a:prstGeom prst="roundRect">
              <a:avLst>
                <a:gd name="adj" fmla="val 11735"/>
              </a:avLst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危险特性： </a:t>
              </a:r>
            </a:p>
          </p:txBody>
        </p:sp>
        <p:sp>
          <p:nvSpPr>
            <p:cNvPr id="33" name="矩形 32">
              <a:extLst>
                <a:ext uri="{FF2B5EF4-FFF2-40B4-BE49-F238E27FC236}">
                  <a16:creationId xmlns:a16="http://schemas.microsoft.com/office/drawing/2014/main" id="{704A700F-989B-42F5-88F5-A7D6C667B049}"/>
                </a:ext>
              </a:extLst>
            </p:cNvPr>
            <p:cNvSpPr/>
            <p:nvPr/>
          </p:nvSpPr>
          <p:spPr>
            <a:xfrm>
              <a:off x="1979750" y="1983744"/>
              <a:ext cx="14603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endParaRPr lang="zh-CN" altLang="en-US" sz="2400" b="1" dirty="0">
                <a:solidFill>
                  <a:srgbClr val="3DA4C3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4" name="矩形 33">
            <a:extLst>
              <a:ext uri="{FF2B5EF4-FFF2-40B4-BE49-F238E27FC236}">
                <a16:creationId xmlns:a16="http://schemas.microsoft.com/office/drawing/2014/main" id="{33457759-2B41-4D7C-9B49-B38BCF110B4F}"/>
              </a:ext>
            </a:extLst>
          </p:cNvPr>
          <p:cNvSpPr/>
          <p:nvPr/>
        </p:nvSpPr>
        <p:spPr>
          <a:xfrm>
            <a:off x="3620837" y="2953806"/>
            <a:ext cx="5080729" cy="29731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buClr>
                <a:srgbClr val="FF0000"/>
              </a:buClr>
              <a:tabLst>
                <a:tab pos="911203" algn="l"/>
                <a:tab pos="1825580" algn="l"/>
                <a:tab pos="2739957" algn="l"/>
                <a:tab pos="3654334" algn="l"/>
                <a:tab pos="4568711" algn="l"/>
                <a:tab pos="5483088" algn="l"/>
                <a:tab pos="6397465" algn="l"/>
                <a:tab pos="7311843" algn="l"/>
                <a:tab pos="8226220" algn="l"/>
                <a:tab pos="9140597" algn="l"/>
                <a:tab pos="10054974" algn="l"/>
              </a:tabLst>
            </a:pPr>
            <a:r>
              <a:rPr lang="zh-CN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迅速撤离泄漏污染区人员至安全区，并进行隔离，严格限制出入。切断火源。建议应急处理人员戴自给正压式呼吸器，穿防毒服。尽可能切断泄漏源。防止流入下水道、排洪沟等限制性空间。</a:t>
            </a:r>
          </a:p>
        </p:txBody>
      </p:sp>
    </p:spTree>
    <p:extLst>
      <p:ext uri="{BB962C8B-B14F-4D97-AF65-F5344CB8AC3E}">
        <p14:creationId xmlns:p14="http://schemas.microsoft.com/office/powerpoint/2010/main" val="4214756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A2395770-D067-4C48-9EE8-1D9EF1CAA112}"/>
              </a:ext>
            </a:extLst>
          </p:cNvPr>
          <p:cNvGrpSpPr/>
          <p:nvPr/>
        </p:nvGrpSpPr>
        <p:grpSpPr>
          <a:xfrm>
            <a:off x="0" y="-1757"/>
            <a:ext cx="6477000" cy="641444"/>
            <a:chOff x="0" y="0"/>
            <a:chExt cx="6477000" cy="641444"/>
          </a:xfrm>
        </p:grpSpPr>
        <p:sp>
          <p:nvSpPr>
            <p:cNvPr id="3" name="圆角矩形 2">
              <a:extLst>
                <a:ext uri="{FF2B5EF4-FFF2-40B4-BE49-F238E27FC236}">
                  <a16:creationId xmlns:a16="http://schemas.microsoft.com/office/drawing/2014/main" id="{93A09CE3-BA0E-4DA9-8A3F-D07A29C21CAC}"/>
                </a:ext>
              </a:extLst>
            </p:cNvPr>
            <p:cNvSpPr/>
            <p:nvPr/>
          </p:nvSpPr>
          <p:spPr>
            <a:xfrm>
              <a:off x="0" y="169035"/>
              <a:ext cx="5791200" cy="472409"/>
            </a:xfrm>
            <a:prstGeom prst="roundRect">
              <a:avLst>
                <a:gd name="adj" fmla="val 7843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2700000" scaled="1"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21EA874A-DF0D-4097-8B47-B2BAD041C818}"/>
                </a:ext>
              </a:extLst>
            </p:cNvPr>
            <p:cNvSpPr/>
            <p:nvPr/>
          </p:nvSpPr>
          <p:spPr>
            <a:xfrm>
              <a:off x="540800" y="166370"/>
              <a:ext cx="59362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20000"/>
                </a:spcBef>
              </a:pPr>
              <a:r>
                <a:rPr kumimoji="1" lang="zh-CN" altLang="en-US" sz="2400" b="1" dirty="0">
                  <a:solidFill>
                    <a:srgbClr val="3DA4C3"/>
                  </a:solidFill>
                  <a:cs typeface="+mn-ea"/>
                  <a:sym typeface="+mn-lt"/>
                </a:rPr>
                <a:t>常用化学品安全使用之苯的安全使用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BA7C6B20-870D-419F-91BF-17CB4638DD9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482342" cy="534245"/>
            </a:xfrm>
            <a:prstGeom prst="rect">
              <a:avLst/>
            </a:prstGeom>
          </p:spPr>
        </p:pic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id="{2DD50520-8093-44DA-A93C-CDEFBD693005}"/>
              </a:ext>
            </a:extLst>
          </p:cNvPr>
          <p:cNvGrpSpPr/>
          <p:nvPr/>
        </p:nvGrpSpPr>
        <p:grpSpPr>
          <a:xfrm>
            <a:off x="697110" y="996227"/>
            <a:ext cx="9771898" cy="1038226"/>
            <a:chOff x="1804988" y="1619252"/>
            <a:chExt cx="9771898" cy="103822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7" name="Group 4">
              <a:extLst>
                <a:ext uri="{FF2B5EF4-FFF2-40B4-BE49-F238E27FC236}">
                  <a16:creationId xmlns:a16="http://schemas.microsoft.com/office/drawing/2014/main" id="{64B4D350-E480-495A-9EBB-4EF3AC5756AD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804988" y="1619252"/>
              <a:ext cx="2617789" cy="1038226"/>
              <a:chOff x="1137" y="1020"/>
              <a:chExt cx="1649" cy="654"/>
            </a:xfrm>
          </p:grpSpPr>
          <p:sp>
            <p:nvSpPr>
              <p:cNvPr id="9" name="AutoShape 3">
                <a:extLst>
                  <a:ext uri="{FF2B5EF4-FFF2-40B4-BE49-F238E27FC236}">
                    <a16:creationId xmlns:a16="http://schemas.microsoft.com/office/drawing/2014/main" id="{102A2415-199C-402F-B095-1B50AF7B5364}"/>
                  </a:ext>
                </a:extLst>
              </p:cNvPr>
              <p:cNvSpPr>
                <a:spLocks noChangeAspect="1" noChangeArrowheads="1" noTextEdit="1"/>
              </p:cNvSpPr>
              <p:nvPr/>
            </p:nvSpPr>
            <p:spPr bwMode="auto">
              <a:xfrm>
                <a:off x="1138" y="1021"/>
                <a:ext cx="380" cy="5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" name="Freeform 5">
                <a:extLst>
                  <a:ext uri="{FF2B5EF4-FFF2-40B4-BE49-F238E27FC236}">
                    <a16:creationId xmlns:a16="http://schemas.microsoft.com/office/drawing/2014/main" id="{3F00E9EC-4604-4A84-BCD1-01AADD8AA1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79" y="1037"/>
                <a:ext cx="180" cy="191"/>
              </a:xfrm>
              <a:custGeom>
                <a:avLst/>
                <a:gdLst>
                  <a:gd name="T0" fmla="*/ 180 w 180"/>
                  <a:gd name="T1" fmla="*/ 191 h 191"/>
                  <a:gd name="T2" fmla="*/ 0 w 180"/>
                  <a:gd name="T3" fmla="*/ 191 h 191"/>
                  <a:gd name="T4" fmla="*/ 47 w 180"/>
                  <a:gd name="T5" fmla="*/ 134 h 191"/>
                  <a:gd name="T6" fmla="*/ 47 w 180"/>
                  <a:gd name="T7" fmla="*/ 0 h 191"/>
                  <a:gd name="T8" fmla="*/ 133 w 180"/>
                  <a:gd name="T9" fmla="*/ 0 h 191"/>
                  <a:gd name="T10" fmla="*/ 133 w 180"/>
                  <a:gd name="T11" fmla="*/ 134 h 191"/>
                  <a:gd name="T12" fmla="*/ 180 w 180"/>
                  <a:gd name="T13" fmla="*/ 191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0" h="191">
                    <a:moveTo>
                      <a:pt x="180" y="191"/>
                    </a:moveTo>
                    <a:lnTo>
                      <a:pt x="0" y="191"/>
                    </a:lnTo>
                    <a:lnTo>
                      <a:pt x="47" y="134"/>
                    </a:lnTo>
                    <a:lnTo>
                      <a:pt x="47" y="0"/>
                    </a:lnTo>
                    <a:lnTo>
                      <a:pt x="133" y="0"/>
                    </a:lnTo>
                    <a:lnTo>
                      <a:pt x="133" y="134"/>
                    </a:lnTo>
                    <a:lnTo>
                      <a:pt x="180" y="191"/>
                    </a:lnTo>
                    <a:close/>
                  </a:path>
                </a:pathLst>
              </a:custGeom>
              <a:solidFill>
                <a:srgbClr val="B2E0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" name="Freeform 6">
                <a:extLst>
                  <a:ext uri="{FF2B5EF4-FFF2-40B4-BE49-F238E27FC236}">
                    <a16:creationId xmlns:a16="http://schemas.microsoft.com/office/drawing/2014/main" id="{DFC66E41-9E3D-4C98-8B87-8228B05D52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18" y="1228"/>
                <a:ext cx="303" cy="117"/>
              </a:xfrm>
              <a:custGeom>
                <a:avLst/>
                <a:gdLst>
                  <a:gd name="T0" fmla="*/ 214 w 232"/>
                  <a:gd name="T1" fmla="*/ 36 h 90"/>
                  <a:gd name="T2" fmla="*/ 185 w 232"/>
                  <a:gd name="T3" fmla="*/ 0 h 90"/>
                  <a:gd name="T4" fmla="*/ 47 w 232"/>
                  <a:gd name="T5" fmla="*/ 0 h 90"/>
                  <a:gd name="T6" fmla="*/ 18 w 232"/>
                  <a:gd name="T7" fmla="*/ 36 h 90"/>
                  <a:gd name="T8" fmla="*/ 43 w 232"/>
                  <a:gd name="T9" fmla="*/ 90 h 90"/>
                  <a:gd name="T10" fmla="*/ 190 w 232"/>
                  <a:gd name="T11" fmla="*/ 90 h 90"/>
                  <a:gd name="T12" fmla="*/ 214 w 232"/>
                  <a:gd name="T13" fmla="*/ 36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2" h="90">
                    <a:moveTo>
                      <a:pt x="214" y="36"/>
                    </a:moveTo>
                    <a:cubicBezTo>
                      <a:pt x="185" y="0"/>
                      <a:pt x="185" y="0"/>
                      <a:pt x="185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18" y="36"/>
                      <a:pt x="18" y="36"/>
                      <a:pt x="18" y="36"/>
                    </a:cubicBezTo>
                    <a:cubicBezTo>
                      <a:pt x="0" y="57"/>
                      <a:pt x="15" y="90"/>
                      <a:pt x="43" y="90"/>
                    </a:cubicBezTo>
                    <a:cubicBezTo>
                      <a:pt x="190" y="90"/>
                      <a:pt x="190" y="90"/>
                      <a:pt x="190" y="90"/>
                    </a:cubicBezTo>
                    <a:cubicBezTo>
                      <a:pt x="217" y="90"/>
                      <a:pt x="232" y="57"/>
                      <a:pt x="214" y="36"/>
                    </a:cubicBezTo>
                  </a:path>
                </a:pathLst>
              </a:cu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" name="Rectangle 7">
                <a:extLst>
                  <a:ext uri="{FF2B5EF4-FFF2-40B4-BE49-F238E27FC236}">
                    <a16:creationId xmlns:a16="http://schemas.microsoft.com/office/drawing/2014/main" id="{773FE4B0-A46D-4D61-BB45-1010E43F3E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287"/>
                <a:ext cx="44" cy="8"/>
              </a:xfrm>
              <a:prstGeom prst="rect">
                <a:avLst/>
              </a:prstGeom>
              <a:solidFill>
                <a:srgbClr val="494A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" name="Rectangle 8">
                <a:extLst>
                  <a:ext uri="{FF2B5EF4-FFF2-40B4-BE49-F238E27FC236}">
                    <a16:creationId xmlns:a16="http://schemas.microsoft.com/office/drawing/2014/main" id="{EB5574FB-F615-49EE-8FD4-07781576B72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232"/>
                <a:ext cx="44" cy="8"/>
              </a:xfrm>
              <a:prstGeom prst="rect">
                <a:avLst/>
              </a:prstGeom>
              <a:solidFill>
                <a:srgbClr val="494A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4" name="Rectangle 9">
                <a:extLst>
                  <a:ext uri="{FF2B5EF4-FFF2-40B4-BE49-F238E27FC236}">
                    <a16:creationId xmlns:a16="http://schemas.microsoft.com/office/drawing/2014/main" id="{677C0D44-0763-424E-8821-C0387CDCD39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179"/>
                <a:ext cx="44" cy="7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Rectangle 10">
                <a:extLst>
                  <a:ext uri="{FF2B5EF4-FFF2-40B4-BE49-F238E27FC236}">
                    <a16:creationId xmlns:a16="http://schemas.microsoft.com/office/drawing/2014/main" id="{BB2F6951-EF48-46A4-BAFB-207233E0074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125"/>
                <a:ext cx="44" cy="8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6" name="Rectangle 11">
                <a:extLst>
                  <a:ext uri="{FF2B5EF4-FFF2-40B4-BE49-F238E27FC236}">
                    <a16:creationId xmlns:a16="http://schemas.microsoft.com/office/drawing/2014/main" id="{982E073C-D443-42A3-9B76-DAC977ED7D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071"/>
                <a:ext cx="44" cy="7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7" name="Oval 12">
                <a:extLst>
                  <a:ext uri="{FF2B5EF4-FFF2-40B4-BE49-F238E27FC236}">
                    <a16:creationId xmlns:a16="http://schemas.microsoft.com/office/drawing/2014/main" id="{1AAD6C59-3363-48D5-8097-D00FA36D75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97" y="1215"/>
                <a:ext cx="42" cy="43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8" name="Oval 13">
                <a:extLst>
                  <a:ext uri="{FF2B5EF4-FFF2-40B4-BE49-F238E27FC236}">
                    <a16:creationId xmlns:a16="http://schemas.microsoft.com/office/drawing/2014/main" id="{C013D578-5105-4E99-B6AF-C0F71114B65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01" y="1220"/>
                <a:ext cx="33" cy="3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9" name="Oval 14">
                <a:extLst>
                  <a:ext uri="{FF2B5EF4-FFF2-40B4-BE49-F238E27FC236}">
                    <a16:creationId xmlns:a16="http://schemas.microsoft.com/office/drawing/2014/main" id="{35AF369E-FA05-4BF2-B4F5-8DA0D4E0638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10" y="1232"/>
                <a:ext cx="31" cy="31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0" name="Oval 15">
                <a:extLst>
                  <a:ext uri="{FF2B5EF4-FFF2-40B4-BE49-F238E27FC236}">
                    <a16:creationId xmlns:a16="http://schemas.microsoft.com/office/drawing/2014/main" id="{80C7C5AD-744E-457B-AD80-A2FDD7BD28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27" y="1304"/>
                <a:ext cx="19" cy="1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1" name="Oval 16">
                <a:extLst>
                  <a:ext uri="{FF2B5EF4-FFF2-40B4-BE49-F238E27FC236}">
                    <a16:creationId xmlns:a16="http://schemas.microsoft.com/office/drawing/2014/main" id="{80757837-AC8D-498A-AD2E-F2C41C73D2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91" y="1196"/>
                <a:ext cx="15" cy="14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2" name="Oval 17">
                <a:extLst>
                  <a:ext uri="{FF2B5EF4-FFF2-40B4-BE49-F238E27FC236}">
                    <a16:creationId xmlns:a16="http://schemas.microsoft.com/office/drawing/2014/main" id="{00E6BBAD-E51F-4D1A-BA79-53329520FB3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61" y="1147"/>
                <a:ext cx="21" cy="21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3" name="Freeform 18">
                <a:extLst>
                  <a:ext uri="{FF2B5EF4-FFF2-40B4-BE49-F238E27FC236}">
                    <a16:creationId xmlns:a16="http://schemas.microsoft.com/office/drawing/2014/main" id="{82BA9BFA-546E-44DB-B310-7CE1197113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17" y="1020"/>
                <a:ext cx="104" cy="17"/>
              </a:xfrm>
              <a:custGeom>
                <a:avLst/>
                <a:gdLst>
                  <a:gd name="T0" fmla="*/ 80 w 80"/>
                  <a:gd name="T1" fmla="*/ 3 h 13"/>
                  <a:gd name="T2" fmla="*/ 80 w 80"/>
                  <a:gd name="T3" fmla="*/ 9 h 13"/>
                  <a:gd name="T4" fmla="*/ 77 w 80"/>
                  <a:gd name="T5" fmla="*/ 13 h 13"/>
                  <a:gd name="T6" fmla="*/ 4 w 80"/>
                  <a:gd name="T7" fmla="*/ 13 h 13"/>
                  <a:gd name="T8" fmla="*/ 0 w 80"/>
                  <a:gd name="T9" fmla="*/ 9 h 13"/>
                  <a:gd name="T10" fmla="*/ 0 w 80"/>
                  <a:gd name="T11" fmla="*/ 3 h 13"/>
                  <a:gd name="T12" fmla="*/ 4 w 80"/>
                  <a:gd name="T13" fmla="*/ 0 h 13"/>
                  <a:gd name="T14" fmla="*/ 77 w 80"/>
                  <a:gd name="T15" fmla="*/ 0 h 13"/>
                  <a:gd name="T16" fmla="*/ 80 w 80"/>
                  <a:gd name="T17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0" h="13">
                    <a:moveTo>
                      <a:pt x="80" y="3"/>
                    </a:moveTo>
                    <a:cubicBezTo>
                      <a:pt x="80" y="9"/>
                      <a:pt x="80" y="9"/>
                      <a:pt x="80" y="9"/>
                    </a:cubicBezTo>
                    <a:cubicBezTo>
                      <a:pt x="80" y="11"/>
                      <a:pt x="79" y="13"/>
                      <a:pt x="77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2" y="13"/>
                      <a:pt x="0" y="11"/>
                      <a:pt x="0" y="9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79" y="0"/>
                      <a:pt x="80" y="1"/>
                      <a:pt x="80" y="3"/>
                    </a:cubicBezTo>
                  </a:path>
                </a:pathLst>
              </a:custGeom>
              <a:solidFill>
                <a:srgbClr val="B2E0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4" name="Rectangle 19">
                <a:extLst>
                  <a:ext uri="{FF2B5EF4-FFF2-40B4-BE49-F238E27FC236}">
                    <a16:creationId xmlns:a16="http://schemas.microsoft.com/office/drawing/2014/main" id="{7482A83C-AB5C-45C8-8446-EBA1F22C73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6" y="1037"/>
                <a:ext cx="86" cy="14"/>
              </a:xfrm>
              <a:prstGeom prst="rect">
                <a:avLst/>
              </a:prstGeom>
              <a:solidFill>
                <a:srgbClr val="89C5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5" name="Freeform 20">
                <a:extLst>
                  <a:ext uri="{FF2B5EF4-FFF2-40B4-BE49-F238E27FC236}">
                    <a16:creationId xmlns:a16="http://schemas.microsoft.com/office/drawing/2014/main" id="{61CEBDB8-EB42-4454-B436-9A86795A34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85" y="1038"/>
                <a:ext cx="29" cy="636"/>
              </a:xfrm>
              <a:custGeom>
                <a:avLst/>
                <a:gdLst>
                  <a:gd name="T0" fmla="*/ 16 w 16"/>
                  <a:gd name="T1" fmla="*/ 358 h 358"/>
                  <a:gd name="T2" fmla="*/ 0 w 16"/>
                  <a:gd name="T3" fmla="*/ 358 h 358"/>
                  <a:gd name="T4" fmla="*/ 0 w 16"/>
                  <a:gd name="T5" fmla="*/ 8 h 358"/>
                  <a:gd name="T6" fmla="*/ 8 w 16"/>
                  <a:gd name="T7" fmla="*/ 0 h 358"/>
                  <a:gd name="T8" fmla="*/ 16 w 16"/>
                  <a:gd name="T9" fmla="*/ 8 h 358"/>
                  <a:gd name="T10" fmla="*/ 16 w 16"/>
                  <a:gd name="T11" fmla="*/ 358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358">
                    <a:moveTo>
                      <a:pt x="16" y="358"/>
                    </a:moveTo>
                    <a:cubicBezTo>
                      <a:pt x="0" y="358"/>
                      <a:pt x="0" y="358"/>
                      <a:pt x="0" y="35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12" y="0"/>
                      <a:pt x="16" y="4"/>
                      <a:pt x="16" y="8"/>
                    </a:cubicBezTo>
                    <a:lnTo>
                      <a:pt x="16" y="3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6" name="Rectangle 21">
                <a:extLst>
                  <a:ext uri="{FF2B5EF4-FFF2-40B4-BE49-F238E27FC236}">
                    <a16:creationId xmlns:a16="http://schemas.microsoft.com/office/drawing/2014/main" id="{02FA2AAC-7C05-414A-8589-7FB61ADC7C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37" y="1078"/>
                <a:ext cx="189" cy="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7" name="Freeform 22">
                <a:extLst>
                  <a:ext uri="{FF2B5EF4-FFF2-40B4-BE49-F238E27FC236}">
                    <a16:creationId xmlns:a16="http://schemas.microsoft.com/office/drawing/2014/main" id="{39036F73-9857-4ED5-8B63-3FC6C58BA5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12" y="1078"/>
                <a:ext cx="39" cy="21"/>
              </a:xfrm>
              <a:custGeom>
                <a:avLst/>
                <a:gdLst>
                  <a:gd name="T0" fmla="*/ 30 w 30"/>
                  <a:gd name="T1" fmla="*/ 8 h 16"/>
                  <a:gd name="T2" fmla="*/ 30 w 30"/>
                  <a:gd name="T3" fmla="*/ 8 h 16"/>
                  <a:gd name="T4" fmla="*/ 22 w 30"/>
                  <a:gd name="T5" fmla="*/ 16 h 16"/>
                  <a:gd name="T6" fmla="*/ 0 w 30"/>
                  <a:gd name="T7" fmla="*/ 16 h 16"/>
                  <a:gd name="T8" fmla="*/ 0 w 30"/>
                  <a:gd name="T9" fmla="*/ 0 h 16"/>
                  <a:gd name="T10" fmla="*/ 22 w 30"/>
                  <a:gd name="T11" fmla="*/ 0 h 16"/>
                  <a:gd name="T12" fmla="*/ 30 w 30"/>
                  <a:gd name="T13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6">
                    <a:moveTo>
                      <a:pt x="30" y="8"/>
                    </a:moveTo>
                    <a:cubicBezTo>
                      <a:pt x="30" y="8"/>
                      <a:pt x="30" y="8"/>
                      <a:pt x="30" y="8"/>
                    </a:cubicBezTo>
                    <a:cubicBezTo>
                      <a:pt x="30" y="12"/>
                      <a:pt x="26" y="16"/>
                      <a:pt x="22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6" y="0"/>
                      <a:pt x="30" y="3"/>
                      <a:pt x="30" y="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8" name="Freeform 23">
                <a:extLst>
                  <a:ext uri="{FF2B5EF4-FFF2-40B4-BE49-F238E27FC236}">
                    <a16:creationId xmlns:a16="http://schemas.microsoft.com/office/drawing/2014/main" id="{F64F6C52-A60C-4108-A0AA-5E54B54D3DA8}"/>
                  </a:ext>
                </a:extLst>
              </p:cNvPr>
              <p:cNvSpPr>
                <a:spLocks/>
              </p:cNvSpPr>
              <p:nvPr/>
            </p:nvSpPr>
            <p:spPr bwMode="auto">
              <a:xfrm flipV="1">
                <a:off x="1185" y="1479"/>
                <a:ext cx="1601" cy="29"/>
              </a:xfrm>
              <a:custGeom>
                <a:avLst/>
                <a:gdLst>
                  <a:gd name="T0" fmla="*/ 273 w 273"/>
                  <a:gd name="T1" fmla="*/ 20 h 20"/>
                  <a:gd name="T2" fmla="*/ 0 w 273"/>
                  <a:gd name="T3" fmla="*/ 20 h 20"/>
                  <a:gd name="T4" fmla="*/ 0 w 273"/>
                  <a:gd name="T5" fmla="*/ 3 h 20"/>
                  <a:gd name="T6" fmla="*/ 3 w 273"/>
                  <a:gd name="T7" fmla="*/ 0 h 20"/>
                  <a:gd name="T8" fmla="*/ 270 w 273"/>
                  <a:gd name="T9" fmla="*/ 0 h 20"/>
                  <a:gd name="T10" fmla="*/ 273 w 273"/>
                  <a:gd name="T11" fmla="*/ 3 h 20"/>
                  <a:gd name="T12" fmla="*/ 273 w 273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3" h="20">
                    <a:moveTo>
                      <a:pt x="273" y="20"/>
                    </a:moveTo>
                    <a:cubicBezTo>
                      <a:pt x="0" y="20"/>
                      <a:pt x="0" y="20"/>
                      <a:pt x="0" y="2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270" y="0"/>
                      <a:pt x="270" y="0"/>
                      <a:pt x="270" y="0"/>
                    </a:cubicBezTo>
                    <a:cubicBezTo>
                      <a:pt x="272" y="0"/>
                      <a:pt x="273" y="1"/>
                      <a:pt x="273" y="3"/>
                    </a:cubicBezTo>
                    <a:lnTo>
                      <a:pt x="273" y="2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9" name="Rectangle 24">
                <a:extLst>
                  <a:ext uri="{FF2B5EF4-FFF2-40B4-BE49-F238E27FC236}">
                    <a16:creationId xmlns:a16="http://schemas.microsoft.com/office/drawing/2014/main" id="{AB1ABBE3-FEB5-4570-AD2E-95D7B0599CE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6" y="1081"/>
                <a:ext cx="86" cy="1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79B4EC6E-0F55-4118-BBF4-BA276E424249}"/>
                </a:ext>
              </a:extLst>
            </p:cNvPr>
            <p:cNvSpPr/>
            <p:nvPr/>
          </p:nvSpPr>
          <p:spPr>
            <a:xfrm>
              <a:off x="2394217" y="1844360"/>
              <a:ext cx="9182669" cy="51161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  <a:buClr>
                  <a:srgbClr val="FF0000"/>
                </a:buClr>
                <a:tabLst>
                  <a:tab pos="911203" algn="l"/>
                  <a:tab pos="1825580" algn="l"/>
                  <a:tab pos="2739957" algn="l"/>
                  <a:tab pos="3654334" algn="l"/>
                  <a:tab pos="4568711" algn="l"/>
                  <a:tab pos="5483088" algn="l"/>
                  <a:tab pos="6397465" algn="l"/>
                  <a:tab pos="7311843" algn="l"/>
                  <a:tab pos="8226220" algn="l"/>
                  <a:tab pos="9140597" algn="l"/>
                  <a:tab pos="10054974" algn="l"/>
                </a:tabLst>
              </a:pPr>
              <a:r>
                <a:rPr lang="zh-CN" alt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泄漏应急处理</a:t>
              </a: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id="{46E3740D-43DB-43D0-9C3F-4BB2F61657A9}"/>
              </a:ext>
            </a:extLst>
          </p:cNvPr>
          <p:cNvGrpSpPr/>
          <p:nvPr/>
        </p:nvGrpSpPr>
        <p:grpSpPr>
          <a:xfrm>
            <a:off x="5886840" y="2311179"/>
            <a:ext cx="5286373" cy="3695802"/>
            <a:chOff x="6275539" y="1748830"/>
            <a:chExt cx="4839501" cy="3383385"/>
          </a:xfrm>
        </p:grpSpPr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id="{092716F4-1BDD-4674-B1E9-FC0B878DFA4F}"/>
                </a:ext>
              </a:extLst>
            </p:cNvPr>
            <p:cNvGrpSpPr/>
            <p:nvPr/>
          </p:nvGrpSpPr>
          <p:grpSpPr>
            <a:xfrm>
              <a:off x="6474165" y="1748830"/>
              <a:ext cx="4640875" cy="3316479"/>
              <a:chOff x="6537665" y="1698030"/>
              <a:chExt cx="4640875" cy="3316479"/>
            </a:xfrm>
          </p:grpSpPr>
          <p:grpSp>
            <p:nvGrpSpPr>
              <p:cNvPr id="33" name="组合 32">
                <a:extLst>
                  <a:ext uri="{FF2B5EF4-FFF2-40B4-BE49-F238E27FC236}">
                    <a16:creationId xmlns:a16="http://schemas.microsoft.com/office/drawing/2014/main" id="{F620C0BF-C625-4439-968C-71554E2DD2C9}"/>
                  </a:ext>
                </a:extLst>
              </p:cNvPr>
              <p:cNvGrpSpPr/>
              <p:nvPr/>
            </p:nvGrpSpPr>
            <p:grpSpPr>
              <a:xfrm>
                <a:off x="6537665" y="1698030"/>
                <a:ext cx="4640875" cy="3316479"/>
                <a:chOff x="6537665" y="1698030"/>
                <a:chExt cx="4640875" cy="3316479"/>
              </a:xfrm>
            </p:grpSpPr>
            <p:sp>
              <p:nvSpPr>
                <p:cNvPr id="35" name="圆角矩形 41">
                  <a:extLst>
                    <a:ext uri="{FF2B5EF4-FFF2-40B4-BE49-F238E27FC236}">
                      <a16:creationId xmlns:a16="http://schemas.microsoft.com/office/drawing/2014/main" id="{21DE7EE2-7C83-4645-8F15-CF93B27511D2}"/>
                    </a:ext>
                  </a:extLst>
                </p:cNvPr>
                <p:cNvSpPr/>
                <p:nvPr/>
              </p:nvSpPr>
              <p:spPr>
                <a:xfrm>
                  <a:off x="6537665" y="1698030"/>
                  <a:ext cx="4640875" cy="3316479"/>
                </a:xfrm>
                <a:prstGeom prst="roundRect">
                  <a:avLst>
                    <a:gd name="adj" fmla="val 6094"/>
                  </a:avLst>
                </a:prstGeom>
                <a:gradFill>
                  <a:gsLst>
                    <a:gs pos="100000">
                      <a:schemeClr val="bg1"/>
                    </a:gs>
                    <a:gs pos="0">
                      <a:schemeClr val="bg1">
                        <a:lumMod val="85000"/>
                      </a:schemeClr>
                    </a:gs>
                  </a:gsLst>
                  <a:lin ang="2700000" scaled="1"/>
                </a:gradFill>
                <a:ln w="22225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  <a:tileRect/>
                  </a:gra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68580" tIns="34290" rIns="68580" bIns="34290"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grpSp>
              <p:nvGrpSpPr>
                <p:cNvPr id="36" name="组合 26">
                  <a:extLst>
                    <a:ext uri="{FF2B5EF4-FFF2-40B4-BE49-F238E27FC236}">
                      <a16:creationId xmlns:a16="http://schemas.microsoft.com/office/drawing/2014/main" id="{F4E81A4C-0969-46D6-B62B-4EA0AB3678C4}"/>
                    </a:ext>
                  </a:extLst>
                </p:cNvPr>
                <p:cNvGrpSpPr/>
                <p:nvPr/>
              </p:nvGrpSpPr>
              <p:grpSpPr>
                <a:xfrm>
                  <a:off x="6752008" y="1845919"/>
                  <a:ext cx="4298705" cy="3087470"/>
                  <a:chOff x="4559531" y="2133339"/>
                  <a:chExt cx="3126277" cy="2245390"/>
                </a:xfrm>
              </p:grpSpPr>
              <p:grpSp>
                <p:nvGrpSpPr>
                  <p:cNvPr id="37" name="组合 29">
                    <a:extLst>
                      <a:ext uri="{FF2B5EF4-FFF2-40B4-BE49-F238E27FC236}">
                        <a16:creationId xmlns:a16="http://schemas.microsoft.com/office/drawing/2014/main" id="{966B9521-3F04-4335-9012-DD71C066B4BE}"/>
                      </a:ext>
                    </a:extLst>
                  </p:cNvPr>
                  <p:cNvGrpSpPr/>
                  <p:nvPr/>
                </p:nvGrpSpPr>
                <p:grpSpPr>
                  <a:xfrm>
                    <a:off x="4559531" y="2133339"/>
                    <a:ext cx="207818" cy="207818"/>
                    <a:chOff x="4559531" y="2133339"/>
                    <a:chExt cx="207818" cy="207818"/>
                  </a:xfrm>
                </p:grpSpPr>
                <p:sp>
                  <p:nvSpPr>
                    <p:cNvPr id="47" name="椭圆 46">
                      <a:extLst>
                        <a:ext uri="{FF2B5EF4-FFF2-40B4-BE49-F238E27FC236}">
                          <a16:creationId xmlns:a16="http://schemas.microsoft.com/office/drawing/2014/main" id="{9609BC3D-0749-42EB-BAD3-12B13D6F0DC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59531" y="2133339"/>
                      <a:ext cx="207818" cy="207818"/>
                    </a:xfrm>
                    <a:prstGeom prst="ellipse">
                      <a:avLst/>
                    </a:prstGeom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39700" dist="63500" dir="2700000" algn="tl" rotWithShape="0">
                        <a:prstClr val="black">
                          <a:alpha val="29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cs typeface="+mn-ea"/>
                        <a:sym typeface="+mn-lt"/>
                      </a:endParaRPr>
                    </a:p>
                  </p:txBody>
                </p:sp>
                <p:sp>
                  <p:nvSpPr>
                    <p:cNvPr id="48" name="六边形 47">
                      <a:extLst>
                        <a:ext uri="{FF2B5EF4-FFF2-40B4-BE49-F238E27FC236}">
                          <a16:creationId xmlns:a16="http://schemas.microsoft.com/office/drawing/2014/main" id="{DD3BC0A2-E3A5-4EF9-8C1E-ABD9F2B6173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605890" y="2178403"/>
                      <a:ext cx="115099" cy="117695"/>
                    </a:xfrm>
                    <a:prstGeom prst="hexagon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50800" dist="254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cs typeface="+mn-ea"/>
                        <a:sym typeface="+mn-lt"/>
                      </a:endParaRPr>
                    </a:p>
                  </p:txBody>
                </p:sp>
              </p:grpSp>
              <p:grpSp>
                <p:nvGrpSpPr>
                  <p:cNvPr id="38" name="组合 30">
                    <a:extLst>
                      <a:ext uri="{FF2B5EF4-FFF2-40B4-BE49-F238E27FC236}">
                        <a16:creationId xmlns:a16="http://schemas.microsoft.com/office/drawing/2014/main" id="{710CBDAC-023D-4E90-8A9D-AA9F908D1F6F}"/>
                      </a:ext>
                    </a:extLst>
                  </p:cNvPr>
                  <p:cNvGrpSpPr/>
                  <p:nvPr/>
                </p:nvGrpSpPr>
                <p:grpSpPr>
                  <a:xfrm>
                    <a:off x="7477989" y="2133342"/>
                    <a:ext cx="207818" cy="207818"/>
                    <a:chOff x="5487264" y="2133342"/>
                    <a:chExt cx="207818" cy="207818"/>
                  </a:xfrm>
                </p:grpSpPr>
                <p:sp>
                  <p:nvSpPr>
                    <p:cNvPr id="45" name="椭圆 44">
                      <a:extLst>
                        <a:ext uri="{FF2B5EF4-FFF2-40B4-BE49-F238E27FC236}">
                          <a16:creationId xmlns:a16="http://schemas.microsoft.com/office/drawing/2014/main" id="{C72FEAB8-81F2-40C9-9C6D-5826D29D2C7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87264" y="2133342"/>
                      <a:ext cx="207818" cy="207818"/>
                    </a:xfrm>
                    <a:prstGeom prst="ellipse">
                      <a:avLst/>
                    </a:prstGeom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39700" dist="63500" dir="2700000" algn="tl" rotWithShape="0">
                        <a:prstClr val="black">
                          <a:alpha val="29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cs typeface="+mn-ea"/>
                        <a:sym typeface="+mn-lt"/>
                      </a:endParaRPr>
                    </a:p>
                  </p:txBody>
                </p:sp>
                <p:sp>
                  <p:nvSpPr>
                    <p:cNvPr id="46" name="六边形 45">
                      <a:extLst>
                        <a:ext uri="{FF2B5EF4-FFF2-40B4-BE49-F238E27FC236}">
                          <a16:creationId xmlns:a16="http://schemas.microsoft.com/office/drawing/2014/main" id="{FDEE588E-AA46-41D3-AA4C-9101A755F4C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533622" y="2178403"/>
                      <a:ext cx="115099" cy="117695"/>
                    </a:xfrm>
                    <a:prstGeom prst="hexagon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50800" dist="254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cs typeface="+mn-ea"/>
                        <a:sym typeface="+mn-lt"/>
                      </a:endParaRPr>
                    </a:p>
                  </p:txBody>
                </p:sp>
              </p:grpSp>
              <p:grpSp>
                <p:nvGrpSpPr>
                  <p:cNvPr id="39" name="组合 31">
                    <a:extLst>
                      <a:ext uri="{FF2B5EF4-FFF2-40B4-BE49-F238E27FC236}">
                        <a16:creationId xmlns:a16="http://schemas.microsoft.com/office/drawing/2014/main" id="{C5A8E843-9947-4011-A148-B0B779056C0B}"/>
                      </a:ext>
                    </a:extLst>
                  </p:cNvPr>
                  <p:cNvGrpSpPr/>
                  <p:nvPr/>
                </p:nvGrpSpPr>
                <p:grpSpPr>
                  <a:xfrm>
                    <a:off x="4559531" y="4170911"/>
                    <a:ext cx="207818" cy="207818"/>
                    <a:chOff x="4559531" y="2227811"/>
                    <a:chExt cx="207818" cy="207818"/>
                  </a:xfrm>
                </p:grpSpPr>
                <p:sp>
                  <p:nvSpPr>
                    <p:cNvPr id="43" name="椭圆 42">
                      <a:extLst>
                        <a:ext uri="{FF2B5EF4-FFF2-40B4-BE49-F238E27FC236}">
                          <a16:creationId xmlns:a16="http://schemas.microsoft.com/office/drawing/2014/main" id="{B21B338D-04C7-4707-B2E2-2B8FEEBB0FE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59531" y="2227811"/>
                      <a:ext cx="207818" cy="207818"/>
                    </a:xfrm>
                    <a:prstGeom prst="ellipse">
                      <a:avLst/>
                    </a:prstGeom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39700" dist="63500" dir="2700000" algn="tl" rotWithShape="0">
                        <a:prstClr val="black">
                          <a:alpha val="29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cs typeface="+mn-ea"/>
                        <a:sym typeface="+mn-lt"/>
                      </a:endParaRPr>
                    </a:p>
                  </p:txBody>
                </p:sp>
                <p:sp>
                  <p:nvSpPr>
                    <p:cNvPr id="44" name="六边形 43">
                      <a:extLst>
                        <a:ext uri="{FF2B5EF4-FFF2-40B4-BE49-F238E27FC236}">
                          <a16:creationId xmlns:a16="http://schemas.microsoft.com/office/drawing/2014/main" id="{8DA7F2EA-4524-4364-91A4-88720FCD175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605890" y="2272872"/>
                      <a:ext cx="115099" cy="117695"/>
                    </a:xfrm>
                    <a:prstGeom prst="hexagon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50800" dist="254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cs typeface="+mn-ea"/>
                        <a:sym typeface="+mn-lt"/>
                      </a:endParaRPr>
                    </a:p>
                  </p:txBody>
                </p:sp>
              </p:grpSp>
              <p:grpSp>
                <p:nvGrpSpPr>
                  <p:cNvPr id="40" name="组合 32">
                    <a:extLst>
                      <a:ext uri="{FF2B5EF4-FFF2-40B4-BE49-F238E27FC236}">
                        <a16:creationId xmlns:a16="http://schemas.microsoft.com/office/drawing/2014/main" id="{66124519-6615-4B34-8CC6-E0F1FC212563}"/>
                      </a:ext>
                    </a:extLst>
                  </p:cNvPr>
                  <p:cNvGrpSpPr/>
                  <p:nvPr/>
                </p:nvGrpSpPr>
                <p:grpSpPr>
                  <a:xfrm>
                    <a:off x="7477989" y="4170911"/>
                    <a:ext cx="207819" cy="207818"/>
                    <a:chOff x="5487264" y="2227811"/>
                    <a:chExt cx="207819" cy="207818"/>
                  </a:xfrm>
                </p:grpSpPr>
                <p:sp>
                  <p:nvSpPr>
                    <p:cNvPr id="41" name="椭圆 40">
                      <a:extLst>
                        <a:ext uri="{FF2B5EF4-FFF2-40B4-BE49-F238E27FC236}">
                          <a16:creationId xmlns:a16="http://schemas.microsoft.com/office/drawing/2014/main" id="{29D94403-F030-4A6C-9CB8-722F2F65F46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87264" y="2227811"/>
                      <a:ext cx="207819" cy="207818"/>
                    </a:xfrm>
                    <a:prstGeom prst="ellipse">
                      <a:avLst/>
                    </a:prstGeom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39700" dist="63500" dir="2700000" algn="tl" rotWithShape="0">
                        <a:prstClr val="black">
                          <a:alpha val="29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cs typeface="+mn-ea"/>
                        <a:sym typeface="+mn-lt"/>
                      </a:endParaRPr>
                    </a:p>
                  </p:txBody>
                </p:sp>
                <p:sp>
                  <p:nvSpPr>
                    <p:cNvPr id="42" name="六边形 41">
                      <a:extLst>
                        <a:ext uri="{FF2B5EF4-FFF2-40B4-BE49-F238E27FC236}">
                          <a16:creationId xmlns:a16="http://schemas.microsoft.com/office/drawing/2014/main" id="{364AD12C-E07D-4A0A-8A2A-C0C00413661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533627" y="2272872"/>
                      <a:ext cx="115099" cy="117695"/>
                    </a:xfrm>
                    <a:prstGeom prst="hexagon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50800" dist="254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cs typeface="+mn-ea"/>
                        <a:sym typeface="+mn-lt"/>
                      </a:endParaRPr>
                    </a:p>
                  </p:txBody>
                </p:sp>
              </p:grpSp>
            </p:grpSp>
          </p:grpSp>
          <p:sp>
            <p:nvSpPr>
              <p:cNvPr id="34" name="矩形 33">
                <a:extLst>
                  <a:ext uri="{FF2B5EF4-FFF2-40B4-BE49-F238E27FC236}">
                    <a16:creationId xmlns:a16="http://schemas.microsoft.com/office/drawing/2014/main" id="{F1664DC5-4302-481A-9DC8-CCB87324B0F7}"/>
                  </a:ext>
                </a:extLst>
              </p:cNvPr>
              <p:cNvSpPr/>
              <p:nvPr/>
            </p:nvSpPr>
            <p:spPr>
              <a:xfrm>
                <a:off x="7031174" y="2009880"/>
                <a:ext cx="3892711" cy="292466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2400" dirty="0">
                    <a:solidFill>
                      <a:srgbClr val="BF3C95"/>
                    </a:solidFill>
                    <a:cs typeface="+mn-ea"/>
                    <a:sym typeface="+mn-lt"/>
                  </a:rPr>
                  <a:t>大量泄漏：</a:t>
                </a:r>
                <a:r>
                  <a:rPr lang="zh-CN" altLang="en-US" sz="2400" dirty="0">
                    <a:solidFill>
                      <a:srgbClr val="262626"/>
                    </a:solidFill>
                    <a:cs typeface="+mn-ea"/>
                    <a:sym typeface="+mn-lt"/>
                  </a:rPr>
                  <a:t>构筑围堤或挖坑收容。用泡沫覆盖，降低蒸气灾害。喷雾状水或泡沫冷却和稀释蒸汽、保护现场人员。用防爆泵转移至槽车或专用收集器内，回收或运至废物处理场所处置。 </a:t>
                </a:r>
              </a:p>
            </p:txBody>
          </p:sp>
        </p:grpSp>
        <p:pic>
          <p:nvPicPr>
            <p:cNvPr id="32" name="图片 31">
              <a:extLst>
                <a:ext uri="{FF2B5EF4-FFF2-40B4-BE49-F238E27FC236}">
                  <a16:creationId xmlns:a16="http://schemas.microsoft.com/office/drawing/2014/main" id="{C3FCEE6B-6C65-4F01-B53C-6F2858FB30F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275539" y="4264667"/>
              <a:ext cx="438014" cy="867548"/>
            </a:xfrm>
            <a:prstGeom prst="rect">
              <a:avLst/>
            </a:prstGeom>
          </p:spPr>
        </p:pic>
      </p:grpSp>
      <p:grpSp>
        <p:nvGrpSpPr>
          <p:cNvPr id="49" name="组合 48">
            <a:extLst>
              <a:ext uri="{FF2B5EF4-FFF2-40B4-BE49-F238E27FC236}">
                <a16:creationId xmlns:a16="http://schemas.microsoft.com/office/drawing/2014/main" id="{8CA6C685-204F-41C3-ADE2-A7E2C0C256D2}"/>
              </a:ext>
            </a:extLst>
          </p:cNvPr>
          <p:cNvGrpSpPr/>
          <p:nvPr/>
        </p:nvGrpSpPr>
        <p:grpSpPr>
          <a:xfrm>
            <a:off x="1052710" y="2317871"/>
            <a:ext cx="4321832" cy="3689110"/>
            <a:chOff x="1925076" y="1751892"/>
            <a:chExt cx="3956492" cy="3377259"/>
          </a:xfrm>
        </p:grpSpPr>
        <p:grpSp>
          <p:nvGrpSpPr>
            <p:cNvPr id="50" name="组合 49">
              <a:extLst>
                <a:ext uri="{FF2B5EF4-FFF2-40B4-BE49-F238E27FC236}">
                  <a16:creationId xmlns:a16="http://schemas.microsoft.com/office/drawing/2014/main" id="{AB7A7DAA-9E2F-4FAC-B361-518ECD9B738B}"/>
                </a:ext>
              </a:extLst>
            </p:cNvPr>
            <p:cNvGrpSpPr/>
            <p:nvPr/>
          </p:nvGrpSpPr>
          <p:grpSpPr>
            <a:xfrm>
              <a:off x="2261208" y="1751892"/>
              <a:ext cx="3620360" cy="3313415"/>
              <a:chOff x="2324708" y="1701092"/>
              <a:chExt cx="3620360" cy="3313415"/>
            </a:xfrm>
          </p:grpSpPr>
          <p:grpSp>
            <p:nvGrpSpPr>
              <p:cNvPr id="52" name="组合 51">
                <a:extLst>
                  <a:ext uri="{FF2B5EF4-FFF2-40B4-BE49-F238E27FC236}">
                    <a16:creationId xmlns:a16="http://schemas.microsoft.com/office/drawing/2014/main" id="{1781CCB7-D979-4F7D-823F-670FED13E368}"/>
                  </a:ext>
                </a:extLst>
              </p:cNvPr>
              <p:cNvGrpSpPr/>
              <p:nvPr/>
            </p:nvGrpSpPr>
            <p:grpSpPr>
              <a:xfrm>
                <a:off x="2324708" y="1701092"/>
                <a:ext cx="3620360" cy="3313415"/>
                <a:chOff x="6563826" y="1701093"/>
                <a:chExt cx="3620360" cy="3313415"/>
              </a:xfrm>
            </p:grpSpPr>
            <p:sp>
              <p:nvSpPr>
                <p:cNvPr id="54" name="圆角矩形 41">
                  <a:extLst>
                    <a:ext uri="{FF2B5EF4-FFF2-40B4-BE49-F238E27FC236}">
                      <a16:creationId xmlns:a16="http://schemas.microsoft.com/office/drawing/2014/main" id="{A1CE8A00-09F8-4CBB-B4CD-76D34C17BA40}"/>
                    </a:ext>
                  </a:extLst>
                </p:cNvPr>
                <p:cNvSpPr/>
                <p:nvPr/>
              </p:nvSpPr>
              <p:spPr>
                <a:xfrm>
                  <a:off x="6563826" y="1701093"/>
                  <a:ext cx="3620360" cy="3313415"/>
                </a:xfrm>
                <a:prstGeom prst="roundRect">
                  <a:avLst>
                    <a:gd name="adj" fmla="val 6094"/>
                  </a:avLst>
                </a:prstGeom>
                <a:gradFill>
                  <a:gsLst>
                    <a:gs pos="100000">
                      <a:schemeClr val="bg1"/>
                    </a:gs>
                    <a:gs pos="0">
                      <a:schemeClr val="bg1">
                        <a:lumMod val="85000"/>
                      </a:schemeClr>
                    </a:gs>
                  </a:gsLst>
                  <a:lin ang="2700000" scaled="1"/>
                </a:gradFill>
                <a:ln w="22225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  <a:tileRect/>
                  </a:gra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68580" tIns="34290" rIns="68580" bIns="34290"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grpSp>
              <p:nvGrpSpPr>
                <p:cNvPr id="55" name="组合 26">
                  <a:extLst>
                    <a:ext uri="{FF2B5EF4-FFF2-40B4-BE49-F238E27FC236}">
                      <a16:creationId xmlns:a16="http://schemas.microsoft.com/office/drawing/2014/main" id="{D9B4D3A8-7311-4C51-96B0-5E198168588C}"/>
                    </a:ext>
                  </a:extLst>
                </p:cNvPr>
                <p:cNvGrpSpPr/>
                <p:nvPr/>
              </p:nvGrpSpPr>
              <p:grpSpPr>
                <a:xfrm>
                  <a:off x="6752003" y="1783963"/>
                  <a:ext cx="3302101" cy="3149412"/>
                  <a:chOff x="4559531" y="2088287"/>
                  <a:chExt cx="2401492" cy="2290442"/>
                </a:xfrm>
              </p:grpSpPr>
              <p:grpSp>
                <p:nvGrpSpPr>
                  <p:cNvPr id="56" name="组合 29">
                    <a:extLst>
                      <a:ext uri="{FF2B5EF4-FFF2-40B4-BE49-F238E27FC236}">
                        <a16:creationId xmlns:a16="http://schemas.microsoft.com/office/drawing/2014/main" id="{4EF3F686-4DF4-49E7-BD42-C975B3BB3D66}"/>
                      </a:ext>
                    </a:extLst>
                  </p:cNvPr>
                  <p:cNvGrpSpPr/>
                  <p:nvPr/>
                </p:nvGrpSpPr>
                <p:grpSpPr>
                  <a:xfrm>
                    <a:off x="4559531" y="2088287"/>
                    <a:ext cx="207818" cy="207818"/>
                    <a:chOff x="4559531" y="2088287"/>
                    <a:chExt cx="207818" cy="207818"/>
                  </a:xfrm>
                </p:grpSpPr>
                <p:sp>
                  <p:nvSpPr>
                    <p:cNvPr id="66" name="椭圆 65">
                      <a:extLst>
                        <a:ext uri="{FF2B5EF4-FFF2-40B4-BE49-F238E27FC236}">
                          <a16:creationId xmlns:a16="http://schemas.microsoft.com/office/drawing/2014/main" id="{C3BF5CFA-951D-42A9-9336-24676DA780C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59531" y="2088287"/>
                      <a:ext cx="207818" cy="207818"/>
                    </a:xfrm>
                    <a:prstGeom prst="ellipse">
                      <a:avLst/>
                    </a:prstGeom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39700" dist="63500" dir="2700000" algn="tl" rotWithShape="0">
                        <a:prstClr val="black">
                          <a:alpha val="29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cs typeface="+mn-ea"/>
                        <a:sym typeface="+mn-lt"/>
                      </a:endParaRPr>
                    </a:p>
                  </p:txBody>
                </p:sp>
                <p:sp>
                  <p:nvSpPr>
                    <p:cNvPr id="67" name="六边形 66">
                      <a:extLst>
                        <a:ext uri="{FF2B5EF4-FFF2-40B4-BE49-F238E27FC236}">
                          <a16:creationId xmlns:a16="http://schemas.microsoft.com/office/drawing/2014/main" id="{9E472E8A-1345-46A2-91D0-23D0DF73EDF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605890" y="2133348"/>
                      <a:ext cx="115099" cy="117695"/>
                    </a:xfrm>
                    <a:prstGeom prst="hexagon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50800" dist="254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cs typeface="+mn-ea"/>
                        <a:sym typeface="+mn-lt"/>
                      </a:endParaRPr>
                    </a:p>
                  </p:txBody>
                </p:sp>
              </p:grpSp>
              <p:grpSp>
                <p:nvGrpSpPr>
                  <p:cNvPr id="57" name="组合 30">
                    <a:extLst>
                      <a:ext uri="{FF2B5EF4-FFF2-40B4-BE49-F238E27FC236}">
                        <a16:creationId xmlns:a16="http://schemas.microsoft.com/office/drawing/2014/main" id="{AE2EAD38-7C5E-44B1-89F5-BA77E1B6FC6A}"/>
                      </a:ext>
                    </a:extLst>
                  </p:cNvPr>
                  <p:cNvGrpSpPr/>
                  <p:nvPr/>
                </p:nvGrpSpPr>
                <p:grpSpPr>
                  <a:xfrm>
                    <a:off x="6753205" y="2088299"/>
                    <a:ext cx="207818" cy="207818"/>
                    <a:chOff x="4762480" y="2088299"/>
                    <a:chExt cx="207818" cy="207818"/>
                  </a:xfrm>
                </p:grpSpPr>
                <p:sp>
                  <p:nvSpPr>
                    <p:cNvPr id="64" name="椭圆 63">
                      <a:extLst>
                        <a:ext uri="{FF2B5EF4-FFF2-40B4-BE49-F238E27FC236}">
                          <a16:creationId xmlns:a16="http://schemas.microsoft.com/office/drawing/2014/main" id="{2FEDA0B5-665E-4AC4-9A47-128EEF091ED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762480" y="2088299"/>
                      <a:ext cx="207818" cy="207818"/>
                    </a:xfrm>
                    <a:prstGeom prst="ellipse">
                      <a:avLst/>
                    </a:prstGeom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39700" dist="63500" dir="2700000" algn="tl" rotWithShape="0">
                        <a:prstClr val="black">
                          <a:alpha val="29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cs typeface="+mn-ea"/>
                        <a:sym typeface="+mn-lt"/>
                      </a:endParaRPr>
                    </a:p>
                  </p:txBody>
                </p:sp>
                <p:sp>
                  <p:nvSpPr>
                    <p:cNvPr id="65" name="六边形 64">
                      <a:extLst>
                        <a:ext uri="{FF2B5EF4-FFF2-40B4-BE49-F238E27FC236}">
                          <a16:creationId xmlns:a16="http://schemas.microsoft.com/office/drawing/2014/main" id="{8F86CA10-85C4-4783-9285-4B639727BED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808828" y="2133360"/>
                      <a:ext cx="115099" cy="117695"/>
                    </a:xfrm>
                    <a:prstGeom prst="hexagon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50800" dist="254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cs typeface="+mn-ea"/>
                        <a:sym typeface="+mn-lt"/>
                      </a:endParaRPr>
                    </a:p>
                  </p:txBody>
                </p:sp>
              </p:grpSp>
              <p:grpSp>
                <p:nvGrpSpPr>
                  <p:cNvPr id="58" name="组合 31">
                    <a:extLst>
                      <a:ext uri="{FF2B5EF4-FFF2-40B4-BE49-F238E27FC236}">
                        <a16:creationId xmlns:a16="http://schemas.microsoft.com/office/drawing/2014/main" id="{41711942-02B1-4276-AEB7-D8DBCD39D60D}"/>
                      </a:ext>
                    </a:extLst>
                  </p:cNvPr>
                  <p:cNvGrpSpPr/>
                  <p:nvPr/>
                </p:nvGrpSpPr>
                <p:grpSpPr>
                  <a:xfrm>
                    <a:off x="4559531" y="4170911"/>
                    <a:ext cx="207818" cy="207818"/>
                    <a:chOff x="4559531" y="2227811"/>
                    <a:chExt cx="207818" cy="207818"/>
                  </a:xfrm>
                </p:grpSpPr>
                <p:sp>
                  <p:nvSpPr>
                    <p:cNvPr id="62" name="椭圆 61">
                      <a:extLst>
                        <a:ext uri="{FF2B5EF4-FFF2-40B4-BE49-F238E27FC236}">
                          <a16:creationId xmlns:a16="http://schemas.microsoft.com/office/drawing/2014/main" id="{90A04291-C0F7-4EE3-983E-29E32715800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59531" y="2227811"/>
                      <a:ext cx="207818" cy="207818"/>
                    </a:xfrm>
                    <a:prstGeom prst="ellipse">
                      <a:avLst/>
                    </a:prstGeom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39700" dist="63500" dir="2700000" algn="tl" rotWithShape="0">
                        <a:prstClr val="black">
                          <a:alpha val="29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cs typeface="+mn-ea"/>
                        <a:sym typeface="+mn-lt"/>
                      </a:endParaRPr>
                    </a:p>
                  </p:txBody>
                </p:sp>
                <p:sp>
                  <p:nvSpPr>
                    <p:cNvPr id="63" name="六边形 62">
                      <a:extLst>
                        <a:ext uri="{FF2B5EF4-FFF2-40B4-BE49-F238E27FC236}">
                          <a16:creationId xmlns:a16="http://schemas.microsoft.com/office/drawing/2014/main" id="{44B1C379-A9DA-4CE2-82A5-3ADF48F0ACF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605890" y="2272872"/>
                      <a:ext cx="115099" cy="117695"/>
                    </a:xfrm>
                    <a:prstGeom prst="hexagon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50800" dist="254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cs typeface="+mn-ea"/>
                        <a:sym typeface="+mn-lt"/>
                      </a:endParaRPr>
                    </a:p>
                  </p:txBody>
                </p:sp>
              </p:grpSp>
              <p:grpSp>
                <p:nvGrpSpPr>
                  <p:cNvPr id="59" name="组合 32">
                    <a:extLst>
                      <a:ext uri="{FF2B5EF4-FFF2-40B4-BE49-F238E27FC236}">
                        <a16:creationId xmlns:a16="http://schemas.microsoft.com/office/drawing/2014/main" id="{6285C47F-1AF6-4373-A1C8-225D55180BD5}"/>
                      </a:ext>
                    </a:extLst>
                  </p:cNvPr>
                  <p:cNvGrpSpPr/>
                  <p:nvPr/>
                </p:nvGrpSpPr>
                <p:grpSpPr>
                  <a:xfrm>
                    <a:off x="6753203" y="4170911"/>
                    <a:ext cx="207818" cy="207818"/>
                    <a:chOff x="4762478" y="2227811"/>
                    <a:chExt cx="207818" cy="207818"/>
                  </a:xfrm>
                </p:grpSpPr>
                <p:sp>
                  <p:nvSpPr>
                    <p:cNvPr id="60" name="椭圆 59">
                      <a:extLst>
                        <a:ext uri="{FF2B5EF4-FFF2-40B4-BE49-F238E27FC236}">
                          <a16:creationId xmlns:a16="http://schemas.microsoft.com/office/drawing/2014/main" id="{C3D7AABA-FE05-41F5-A90A-D5643FBA393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762478" y="2227811"/>
                      <a:ext cx="207818" cy="207818"/>
                    </a:xfrm>
                    <a:prstGeom prst="ellipse">
                      <a:avLst/>
                    </a:prstGeom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39700" dist="63500" dir="2700000" algn="tl" rotWithShape="0">
                        <a:prstClr val="black">
                          <a:alpha val="29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cs typeface="+mn-ea"/>
                        <a:sym typeface="+mn-lt"/>
                      </a:endParaRPr>
                    </a:p>
                  </p:txBody>
                </p:sp>
                <p:sp>
                  <p:nvSpPr>
                    <p:cNvPr id="61" name="六边形 60">
                      <a:extLst>
                        <a:ext uri="{FF2B5EF4-FFF2-40B4-BE49-F238E27FC236}">
                          <a16:creationId xmlns:a16="http://schemas.microsoft.com/office/drawing/2014/main" id="{458573A6-3AD1-4D31-8A7B-FE1EA5BC44A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808839" y="2272872"/>
                      <a:ext cx="115099" cy="117695"/>
                    </a:xfrm>
                    <a:prstGeom prst="hexagon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50800" dist="254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cs typeface="+mn-ea"/>
                        <a:sym typeface="+mn-lt"/>
                      </a:endParaRPr>
                    </a:p>
                  </p:txBody>
                </p:sp>
              </p:grpSp>
            </p:grpSp>
          </p:grpSp>
          <p:sp>
            <p:nvSpPr>
              <p:cNvPr id="53" name="矩形 52">
                <a:extLst>
                  <a:ext uri="{FF2B5EF4-FFF2-40B4-BE49-F238E27FC236}">
                    <a16:creationId xmlns:a16="http://schemas.microsoft.com/office/drawing/2014/main" id="{FF36E112-A0AD-4B2A-8C82-24D6193E3DDB}"/>
                  </a:ext>
                </a:extLst>
              </p:cNvPr>
              <p:cNvSpPr/>
              <p:nvPr/>
            </p:nvSpPr>
            <p:spPr>
              <a:xfrm>
                <a:off x="2562137" y="2076215"/>
                <a:ext cx="3344225" cy="262036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2400" dirty="0">
                    <a:solidFill>
                      <a:srgbClr val="BF3C95"/>
                    </a:solidFill>
                    <a:cs typeface="+mn-ea"/>
                    <a:sym typeface="+mn-lt"/>
                  </a:rPr>
                  <a:t>小量泄漏：</a:t>
                </a:r>
                <a:r>
                  <a:rPr lang="zh-CN" altLang="en-US" sz="2400" dirty="0">
                    <a:solidFill>
                      <a:srgbClr val="262626"/>
                    </a:solidFill>
                    <a:cs typeface="+mn-ea"/>
                    <a:sym typeface="+mn-lt"/>
                  </a:rPr>
                  <a:t>用活性炭或其它惰性材料吸收。也可以用不燃性分散剂制成的乳液刷洗，洗液稀释后放入废水系统。</a:t>
                </a:r>
              </a:p>
            </p:txBody>
          </p:sp>
        </p:grpSp>
        <p:pic>
          <p:nvPicPr>
            <p:cNvPr id="51" name="图片 50">
              <a:extLst>
                <a:ext uri="{FF2B5EF4-FFF2-40B4-BE49-F238E27FC236}">
                  <a16:creationId xmlns:a16="http://schemas.microsoft.com/office/drawing/2014/main" id="{FCFA7B8A-0F4B-483C-A43D-38BAD246233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925076" y="4267731"/>
              <a:ext cx="534861" cy="8614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4673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BB9DBE11-1253-4FC1-815E-B3B8D4D97FEA}"/>
              </a:ext>
            </a:extLst>
          </p:cNvPr>
          <p:cNvGrpSpPr/>
          <p:nvPr/>
        </p:nvGrpSpPr>
        <p:grpSpPr>
          <a:xfrm>
            <a:off x="0" y="-1757"/>
            <a:ext cx="6477000" cy="641444"/>
            <a:chOff x="0" y="0"/>
            <a:chExt cx="6477000" cy="641444"/>
          </a:xfrm>
        </p:grpSpPr>
        <p:sp>
          <p:nvSpPr>
            <p:cNvPr id="3" name="圆角矩形 2">
              <a:extLst>
                <a:ext uri="{FF2B5EF4-FFF2-40B4-BE49-F238E27FC236}">
                  <a16:creationId xmlns:a16="http://schemas.microsoft.com/office/drawing/2014/main" id="{81C5B821-8053-4481-B883-A6532DFC4D13}"/>
                </a:ext>
              </a:extLst>
            </p:cNvPr>
            <p:cNvSpPr/>
            <p:nvPr/>
          </p:nvSpPr>
          <p:spPr>
            <a:xfrm>
              <a:off x="0" y="169035"/>
              <a:ext cx="6362700" cy="472409"/>
            </a:xfrm>
            <a:prstGeom prst="roundRect">
              <a:avLst>
                <a:gd name="adj" fmla="val 7843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2700000" scaled="1"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1C716C7B-2C89-439C-9B0B-6020AC1B32C8}"/>
                </a:ext>
              </a:extLst>
            </p:cNvPr>
            <p:cNvSpPr/>
            <p:nvPr/>
          </p:nvSpPr>
          <p:spPr>
            <a:xfrm>
              <a:off x="540800" y="166370"/>
              <a:ext cx="59362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20000"/>
                </a:spcBef>
              </a:pPr>
              <a:r>
                <a:rPr kumimoji="1" lang="zh-CN" altLang="en-US" sz="2400" b="1" dirty="0">
                  <a:solidFill>
                    <a:srgbClr val="3DA4C3"/>
                  </a:solidFill>
                  <a:cs typeface="+mn-ea"/>
                  <a:sym typeface="+mn-lt"/>
                </a:rPr>
                <a:t>常用化学品安全使用之硫化氢的安全使用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445A9E69-365E-421F-8C17-A75E0642A99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482342" cy="534245"/>
            </a:xfrm>
            <a:prstGeom prst="rect">
              <a:avLst/>
            </a:prstGeom>
          </p:spPr>
        </p:pic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id="{AED9A585-ECC8-4203-910E-249AAB6B2721}"/>
              </a:ext>
            </a:extLst>
          </p:cNvPr>
          <p:cNvGrpSpPr/>
          <p:nvPr/>
        </p:nvGrpSpPr>
        <p:grpSpPr>
          <a:xfrm>
            <a:off x="697110" y="996227"/>
            <a:ext cx="9771898" cy="1038226"/>
            <a:chOff x="1804988" y="1619252"/>
            <a:chExt cx="9771898" cy="103822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7" name="Group 4">
              <a:extLst>
                <a:ext uri="{FF2B5EF4-FFF2-40B4-BE49-F238E27FC236}">
                  <a16:creationId xmlns:a16="http://schemas.microsoft.com/office/drawing/2014/main" id="{7F1F696F-3FDD-4EC2-88DA-F4819C3C9B0D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804988" y="1619252"/>
              <a:ext cx="3865565" cy="1038226"/>
              <a:chOff x="1137" y="1020"/>
              <a:chExt cx="2435" cy="654"/>
            </a:xfrm>
          </p:grpSpPr>
          <p:sp>
            <p:nvSpPr>
              <p:cNvPr id="9" name="AutoShape 3">
                <a:extLst>
                  <a:ext uri="{FF2B5EF4-FFF2-40B4-BE49-F238E27FC236}">
                    <a16:creationId xmlns:a16="http://schemas.microsoft.com/office/drawing/2014/main" id="{80C01A57-7AC3-48C1-BAD1-3B8F9DF30DB3}"/>
                  </a:ext>
                </a:extLst>
              </p:cNvPr>
              <p:cNvSpPr>
                <a:spLocks noChangeAspect="1" noChangeArrowheads="1" noTextEdit="1"/>
              </p:cNvSpPr>
              <p:nvPr/>
            </p:nvSpPr>
            <p:spPr bwMode="auto">
              <a:xfrm>
                <a:off x="1138" y="1021"/>
                <a:ext cx="380" cy="5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" name="Freeform 5">
                <a:extLst>
                  <a:ext uri="{FF2B5EF4-FFF2-40B4-BE49-F238E27FC236}">
                    <a16:creationId xmlns:a16="http://schemas.microsoft.com/office/drawing/2014/main" id="{1DDE89BF-5AD6-4453-A54C-6E29F8A2F8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79" y="1037"/>
                <a:ext cx="180" cy="191"/>
              </a:xfrm>
              <a:custGeom>
                <a:avLst/>
                <a:gdLst>
                  <a:gd name="T0" fmla="*/ 180 w 180"/>
                  <a:gd name="T1" fmla="*/ 191 h 191"/>
                  <a:gd name="T2" fmla="*/ 0 w 180"/>
                  <a:gd name="T3" fmla="*/ 191 h 191"/>
                  <a:gd name="T4" fmla="*/ 47 w 180"/>
                  <a:gd name="T5" fmla="*/ 134 h 191"/>
                  <a:gd name="T6" fmla="*/ 47 w 180"/>
                  <a:gd name="T7" fmla="*/ 0 h 191"/>
                  <a:gd name="T8" fmla="*/ 133 w 180"/>
                  <a:gd name="T9" fmla="*/ 0 h 191"/>
                  <a:gd name="T10" fmla="*/ 133 w 180"/>
                  <a:gd name="T11" fmla="*/ 134 h 191"/>
                  <a:gd name="T12" fmla="*/ 180 w 180"/>
                  <a:gd name="T13" fmla="*/ 191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0" h="191">
                    <a:moveTo>
                      <a:pt x="180" y="191"/>
                    </a:moveTo>
                    <a:lnTo>
                      <a:pt x="0" y="191"/>
                    </a:lnTo>
                    <a:lnTo>
                      <a:pt x="47" y="134"/>
                    </a:lnTo>
                    <a:lnTo>
                      <a:pt x="47" y="0"/>
                    </a:lnTo>
                    <a:lnTo>
                      <a:pt x="133" y="0"/>
                    </a:lnTo>
                    <a:lnTo>
                      <a:pt x="133" y="134"/>
                    </a:lnTo>
                    <a:lnTo>
                      <a:pt x="180" y="191"/>
                    </a:lnTo>
                    <a:close/>
                  </a:path>
                </a:pathLst>
              </a:custGeom>
              <a:solidFill>
                <a:srgbClr val="B2E0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" name="Freeform 6">
                <a:extLst>
                  <a:ext uri="{FF2B5EF4-FFF2-40B4-BE49-F238E27FC236}">
                    <a16:creationId xmlns:a16="http://schemas.microsoft.com/office/drawing/2014/main" id="{725AAB34-8558-41C7-AC0C-7403A61673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18" y="1228"/>
                <a:ext cx="303" cy="117"/>
              </a:xfrm>
              <a:custGeom>
                <a:avLst/>
                <a:gdLst>
                  <a:gd name="T0" fmla="*/ 214 w 232"/>
                  <a:gd name="T1" fmla="*/ 36 h 90"/>
                  <a:gd name="T2" fmla="*/ 185 w 232"/>
                  <a:gd name="T3" fmla="*/ 0 h 90"/>
                  <a:gd name="T4" fmla="*/ 47 w 232"/>
                  <a:gd name="T5" fmla="*/ 0 h 90"/>
                  <a:gd name="T6" fmla="*/ 18 w 232"/>
                  <a:gd name="T7" fmla="*/ 36 h 90"/>
                  <a:gd name="T8" fmla="*/ 43 w 232"/>
                  <a:gd name="T9" fmla="*/ 90 h 90"/>
                  <a:gd name="T10" fmla="*/ 190 w 232"/>
                  <a:gd name="T11" fmla="*/ 90 h 90"/>
                  <a:gd name="T12" fmla="*/ 214 w 232"/>
                  <a:gd name="T13" fmla="*/ 36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2" h="90">
                    <a:moveTo>
                      <a:pt x="214" y="36"/>
                    </a:moveTo>
                    <a:cubicBezTo>
                      <a:pt x="185" y="0"/>
                      <a:pt x="185" y="0"/>
                      <a:pt x="185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18" y="36"/>
                      <a:pt x="18" y="36"/>
                      <a:pt x="18" y="36"/>
                    </a:cubicBezTo>
                    <a:cubicBezTo>
                      <a:pt x="0" y="57"/>
                      <a:pt x="15" y="90"/>
                      <a:pt x="43" y="90"/>
                    </a:cubicBezTo>
                    <a:cubicBezTo>
                      <a:pt x="190" y="90"/>
                      <a:pt x="190" y="90"/>
                      <a:pt x="190" y="90"/>
                    </a:cubicBezTo>
                    <a:cubicBezTo>
                      <a:pt x="217" y="90"/>
                      <a:pt x="232" y="57"/>
                      <a:pt x="214" y="36"/>
                    </a:cubicBezTo>
                  </a:path>
                </a:pathLst>
              </a:cu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" name="Rectangle 7">
                <a:extLst>
                  <a:ext uri="{FF2B5EF4-FFF2-40B4-BE49-F238E27FC236}">
                    <a16:creationId xmlns:a16="http://schemas.microsoft.com/office/drawing/2014/main" id="{BFF074E3-681E-4118-ABD4-581E2711A4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287"/>
                <a:ext cx="44" cy="8"/>
              </a:xfrm>
              <a:prstGeom prst="rect">
                <a:avLst/>
              </a:prstGeom>
              <a:solidFill>
                <a:srgbClr val="494A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" name="Rectangle 8">
                <a:extLst>
                  <a:ext uri="{FF2B5EF4-FFF2-40B4-BE49-F238E27FC236}">
                    <a16:creationId xmlns:a16="http://schemas.microsoft.com/office/drawing/2014/main" id="{5E5E82CC-C7F1-4BF4-A338-37053ED0C76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232"/>
                <a:ext cx="44" cy="8"/>
              </a:xfrm>
              <a:prstGeom prst="rect">
                <a:avLst/>
              </a:prstGeom>
              <a:solidFill>
                <a:srgbClr val="494A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4" name="Rectangle 9">
                <a:extLst>
                  <a:ext uri="{FF2B5EF4-FFF2-40B4-BE49-F238E27FC236}">
                    <a16:creationId xmlns:a16="http://schemas.microsoft.com/office/drawing/2014/main" id="{886A713B-0768-4406-8B1C-091FF699A8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179"/>
                <a:ext cx="44" cy="7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Rectangle 10">
                <a:extLst>
                  <a:ext uri="{FF2B5EF4-FFF2-40B4-BE49-F238E27FC236}">
                    <a16:creationId xmlns:a16="http://schemas.microsoft.com/office/drawing/2014/main" id="{D720F298-9B26-451B-A13C-EAA2BFC96D0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125"/>
                <a:ext cx="44" cy="8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6" name="Rectangle 11">
                <a:extLst>
                  <a:ext uri="{FF2B5EF4-FFF2-40B4-BE49-F238E27FC236}">
                    <a16:creationId xmlns:a16="http://schemas.microsoft.com/office/drawing/2014/main" id="{689B8E0D-2DB7-4D0C-9C4D-45F674A1FEE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071"/>
                <a:ext cx="44" cy="7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7" name="Oval 12">
                <a:extLst>
                  <a:ext uri="{FF2B5EF4-FFF2-40B4-BE49-F238E27FC236}">
                    <a16:creationId xmlns:a16="http://schemas.microsoft.com/office/drawing/2014/main" id="{E0668877-D47F-4CE2-B1E1-8B3F4F5CFBB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97" y="1215"/>
                <a:ext cx="42" cy="43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8" name="Oval 13">
                <a:extLst>
                  <a:ext uri="{FF2B5EF4-FFF2-40B4-BE49-F238E27FC236}">
                    <a16:creationId xmlns:a16="http://schemas.microsoft.com/office/drawing/2014/main" id="{1D308FFD-382E-4E4C-8246-850AAA9B59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01" y="1220"/>
                <a:ext cx="33" cy="3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9" name="Oval 14">
                <a:extLst>
                  <a:ext uri="{FF2B5EF4-FFF2-40B4-BE49-F238E27FC236}">
                    <a16:creationId xmlns:a16="http://schemas.microsoft.com/office/drawing/2014/main" id="{EAFDF31A-8938-4355-8DA8-86004C7B38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10" y="1232"/>
                <a:ext cx="31" cy="31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0" name="Oval 15">
                <a:extLst>
                  <a:ext uri="{FF2B5EF4-FFF2-40B4-BE49-F238E27FC236}">
                    <a16:creationId xmlns:a16="http://schemas.microsoft.com/office/drawing/2014/main" id="{4447A9F2-227E-49DB-8597-C08518DDE74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27" y="1304"/>
                <a:ext cx="19" cy="1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1" name="Oval 16">
                <a:extLst>
                  <a:ext uri="{FF2B5EF4-FFF2-40B4-BE49-F238E27FC236}">
                    <a16:creationId xmlns:a16="http://schemas.microsoft.com/office/drawing/2014/main" id="{B0841BD5-30D6-4872-84ED-F3ACE4D125D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91" y="1196"/>
                <a:ext cx="15" cy="14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2" name="Oval 17">
                <a:extLst>
                  <a:ext uri="{FF2B5EF4-FFF2-40B4-BE49-F238E27FC236}">
                    <a16:creationId xmlns:a16="http://schemas.microsoft.com/office/drawing/2014/main" id="{5CD72138-2257-4B85-B560-C127152138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61" y="1147"/>
                <a:ext cx="21" cy="21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3" name="Freeform 18">
                <a:extLst>
                  <a:ext uri="{FF2B5EF4-FFF2-40B4-BE49-F238E27FC236}">
                    <a16:creationId xmlns:a16="http://schemas.microsoft.com/office/drawing/2014/main" id="{A125AD49-FB0C-4782-A610-4FAB704AD2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17" y="1020"/>
                <a:ext cx="104" cy="17"/>
              </a:xfrm>
              <a:custGeom>
                <a:avLst/>
                <a:gdLst>
                  <a:gd name="T0" fmla="*/ 80 w 80"/>
                  <a:gd name="T1" fmla="*/ 3 h 13"/>
                  <a:gd name="T2" fmla="*/ 80 w 80"/>
                  <a:gd name="T3" fmla="*/ 9 h 13"/>
                  <a:gd name="T4" fmla="*/ 77 w 80"/>
                  <a:gd name="T5" fmla="*/ 13 h 13"/>
                  <a:gd name="T6" fmla="*/ 4 w 80"/>
                  <a:gd name="T7" fmla="*/ 13 h 13"/>
                  <a:gd name="T8" fmla="*/ 0 w 80"/>
                  <a:gd name="T9" fmla="*/ 9 h 13"/>
                  <a:gd name="T10" fmla="*/ 0 w 80"/>
                  <a:gd name="T11" fmla="*/ 3 h 13"/>
                  <a:gd name="T12" fmla="*/ 4 w 80"/>
                  <a:gd name="T13" fmla="*/ 0 h 13"/>
                  <a:gd name="T14" fmla="*/ 77 w 80"/>
                  <a:gd name="T15" fmla="*/ 0 h 13"/>
                  <a:gd name="T16" fmla="*/ 80 w 80"/>
                  <a:gd name="T17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0" h="13">
                    <a:moveTo>
                      <a:pt x="80" y="3"/>
                    </a:moveTo>
                    <a:cubicBezTo>
                      <a:pt x="80" y="9"/>
                      <a:pt x="80" y="9"/>
                      <a:pt x="80" y="9"/>
                    </a:cubicBezTo>
                    <a:cubicBezTo>
                      <a:pt x="80" y="11"/>
                      <a:pt x="79" y="13"/>
                      <a:pt x="77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2" y="13"/>
                      <a:pt x="0" y="11"/>
                      <a:pt x="0" y="9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79" y="0"/>
                      <a:pt x="80" y="1"/>
                      <a:pt x="80" y="3"/>
                    </a:cubicBezTo>
                  </a:path>
                </a:pathLst>
              </a:custGeom>
              <a:solidFill>
                <a:srgbClr val="B2E0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4" name="Rectangle 19">
                <a:extLst>
                  <a:ext uri="{FF2B5EF4-FFF2-40B4-BE49-F238E27FC236}">
                    <a16:creationId xmlns:a16="http://schemas.microsoft.com/office/drawing/2014/main" id="{A28FD3AC-14B0-4123-AA61-4C94F8C452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6" y="1037"/>
                <a:ext cx="86" cy="14"/>
              </a:xfrm>
              <a:prstGeom prst="rect">
                <a:avLst/>
              </a:prstGeom>
              <a:solidFill>
                <a:srgbClr val="89C5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5" name="Freeform 20">
                <a:extLst>
                  <a:ext uri="{FF2B5EF4-FFF2-40B4-BE49-F238E27FC236}">
                    <a16:creationId xmlns:a16="http://schemas.microsoft.com/office/drawing/2014/main" id="{A621FE32-31A1-47F5-B99C-1BA694F5F8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85" y="1038"/>
                <a:ext cx="29" cy="636"/>
              </a:xfrm>
              <a:custGeom>
                <a:avLst/>
                <a:gdLst>
                  <a:gd name="T0" fmla="*/ 16 w 16"/>
                  <a:gd name="T1" fmla="*/ 358 h 358"/>
                  <a:gd name="T2" fmla="*/ 0 w 16"/>
                  <a:gd name="T3" fmla="*/ 358 h 358"/>
                  <a:gd name="T4" fmla="*/ 0 w 16"/>
                  <a:gd name="T5" fmla="*/ 8 h 358"/>
                  <a:gd name="T6" fmla="*/ 8 w 16"/>
                  <a:gd name="T7" fmla="*/ 0 h 358"/>
                  <a:gd name="T8" fmla="*/ 16 w 16"/>
                  <a:gd name="T9" fmla="*/ 8 h 358"/>
                  <a:gd name="T10" fmla="*/ 16 w 16"/>
                  <a:gd name="T11" fmla="*/ 358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358">
                    <a:moveTo>
                      <a:pt x="16" y="358"/>
                    </a:moveTo>
                    <a:cubicBezTo>
                      <a:pt x="0" y="358"/>
                      <a:pt x="0" y="358"/>
                      <a:pt x="0" y="35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12" y="0"/>
                      <a:pt x="16" y="4"/>
                      <a:pt x="16" y="8"/>
                    </a:cubicBezTo>
                    <a:lnTo>
                      <a:pt x="16" y="3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6" name="Rectangle 21">
                <a:extLst>
                  <a:ext uri="{FF2B5EF4-FFF2-40B4-BE49-F238E27FC236}">
                    <a16:creationId xmlns:a16="http://schemas.microsoft.com/office/drawing/2014/main" id="{50461552-64A8-43CD-9064-9CCAFD379C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37" y="1078"/>
                <a:ext cx="189" cy="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7" name="Freeform 22">
                <a:extLst>
                  <a:ext uri="{FF2B5EF4-FFF2-40B4-BE49-F238E27FC236}">
                    <a16:creationId xmlns:a16="http://schemas.microsoft.com/office/drawing/2014/main" id="{8AD7A5BB-8948-47AD-9D6F-9388647372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12" y="1078"/>
                <a:ext cx="39" cy="21"/>
              </a:xfrm>
              <a:custGeom>
                <a:avLst/>
                <a:gdLst>
                  <a:gd name="T0" fmla="*/ 30 w 30"/>
                  <a:gd name="T1" fmla="*/ 8 h 16"/>
                  <a:gd name="T2" fmla="*/ 30 w 30"/>
                  <a:gd name="T3" fmla="*/ 8 h 16"/>
                  <a:gd name="T4" fmla="*/ 22 w 30"/>
                  <a:gd name="T5" fmla="*/ 16 h 16"/>
                  <a:gd name="T6" fmla="*/ 0 w 30"/>
                  <a:gd name="T7" fmla="*/ 16 h 16"/>
                  <a:gd name="T8" fmla="*/ 0 w 30"/>
                  <a:gd name="T9" fmla="*/ 0 h 16"/>
                  <a:gd name="T10" fmla="*/ 22 w 30"/>
                  <a:gd name="T11" fmla="*/ 0 h 16"/>
                  <a:gd name="T12" fmla="*/ 30 w 30"/>
                  <a:gd name="T13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6">
                    <a:moveTo>
                      <a:pt x="30" y="8"/>
                    </a:moveTo>
                    <a:cubicBezTo>
                      <a:pt x="30" y="8"/>
                      <a:pt x="30" y="8"/>
                      <a:pt x="30" y="8"/>
                    </a:cubicBezTo>
                    <a:cubicBezTo>
                      <a:pt x="30" y="12"/>
                      <a:pt x="26" y="16"/>
                      <a:pt x="22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6" y="0"/>
                      <a:pt x="30" y="3"/>
                      <a:pt x="30" y="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8" name="Freeform 23">
                <a:extLst>
                  <a:ext uri="{FF2B5EF4-FFF2-40B4-BE49-F238E27FC236}">
                    <a16:creationId xmlns:a16="http://schemas.microsoft.com/office/drawing/2014/main" id="{B68042F3-E22C-400B-8A49-E6A05EA5C65F}"/>
                  </a:ext>
                </a:extLst>
              </p:cNvPr>
              <p:cNvSpPr>
                <a:spLocks/>
              </p:cNvSpPr>
              <p:nvPr/>
            </p:nvSpPr>
            <p:spPr bwMode="auto">
              <a:xfrm flipV="1">
                <a:off x="1185" y="1474"/>
                <a:ext cx="2387" cy="34"/>
              </a:xfrm>
              <a:custGeom>
                <a:avLst/>
                <a:gdLst>
                  <a:gd name="T0" fmla="*/ 273 w 273"/>
                  <a:gd name="T1" fmla="*/ 20 h 20"/>
                  <a:gd name="T2" fmla="*/ 0 w 273"/>
                  <a:gd name="T3" fmla="*/ 20 h 20"/>
                  <a:gd name="T4" fmla="*/ 0 w 273"/>
                  <a:gd name="T5" fmla="*/ 3 h 20"/>
                  <a:gd name="T6" fmla="*/ 3 w 273"/>
                  <a:gd name="T7" fmla="*/ 0 h 20"/>
                  <a:gd name="T8" fmla="*/ 270 w 273"/>
                  <a:gd name="T9" fmla="*/ 0 h 20"/>
                  <a:gd name="T10" fmla="*/ 273 w 273"/>
                  <a:gd name="T11" fmla="*/ 3 h 20"/>
                  <a:gd name="T12" fmla="*/ 273 w 273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3" h="20">
                    <a:moveTo>
                      <a:pt x="273" y="20"/>
                    </a:moveTo>
                    <a:cubicBezTo>
                      <a:pt x="0" y="20"/>
                      <a:pt x="0" y="20"/>
                      <a:pt x="0" y="2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270" y="0"/>
                      <a:pt x="270" y="0"/>
                      <a:pt x="270" y="0"/>
                    </a:cubicBezTo>
                    <a:cubicBezTo>
                      <a:pt x="272" y="0"/>
                      <a:pt x="273" y="1"/>
                      <a:pt x="273" y="3"/>
                    </a:cubicBezTo>
                    <a:lnTo>
                      <a:pt x="273" y="2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9" name="Rectangle 24">
                <a:extLst>
                  <a:ext uri="{FF2B5EF4-FFF2-40B4-BE49-F238E27FC236}">
                    <a16:creationId xmlns:a16="http://schemas.microsoft.com/office/drawing/2014/main" id="{5337DA23-4293-413A-874D-1DAAA89154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6" y="1081"/>
                <a:ext cx="86" cy="1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E3C3AB2B-08F3-4BB5-BFDD-F7A4143BB906}"/>
                </a:ext>
              </a:extLst>
            </p:cNvPr>
            <p:cNvSpPr/>
            <p:nvPr/>
          </p:nvSpPr>
          <p:spPr>
            <a:xfrm>
              <a:off x="2394217" y="1844360"/>
              <a:ext cx="9182669" cy="51161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  <a:buClr>
                  <a:srgbClr val="FF0000"/>
                </a:buClr>
                <a:tabLst>
                  <a:tab pos="911203" algn="l"/>
                  <a:tab pos="1825580" algn="l"/>
                  <a:tab pos="2739957" algn="l"/>
                  <a:tab pos="3654334" algn="l"/>
                  <a:tab pos="4568711" algn="l"/>
                  <a:tab pos="5483088" algn="l"/>
                  <a:tab pos="6397465" algn="l"/>
                  <a:tab pos="7311843" algn="l"/>
                  <a:tab pos="8226220" algn="l"/>
                  <a:tab pos="9140597" algn="l"/>
                  <a:tab pos="10054974" algn="l"/>
                </a:tabLst>
              </a:pPr>
              <a:r>
                <a:rPr lang="zh-CN" alt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硫化氢 </a:t>
              </a:r>
              <a:r>
                <a:rPr lang="en-US" altLang="zh-CN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(H</a:t>
              </a:r>
              <a:r>
                <a:rPr lang="en-US" altLang="zh-CN" sz="2400" b="1" baseline="-25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2</a:t>
              </a:r>
              <a:r>
                <a:rPr lang="en-US" altLang="zh-CN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S</a:t>
              </a:r>
              <a:r>
                <a:rPr lang="zh-CN" alt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）理化性质</a:t>
              </a: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id="{5EB4E474-6A4F-4F37-910C-73470D7B0314}"/>
              </a:ext>
            </a:extLst>
          </p:cNvPr>
          <p:cNvGrpSpPr/>
          <p:nvPr/>
        </p:nvGrpSpPr>
        <p:grpSpPr>
          <a:xfrm>
            <a:off x="557349" y="3387950"/>
            <a:ext cx="4015825" cy="3328630"/>
            <a:chOff x="1471439" y="2788312"/>
            <a:chExt cx="4015825" cy="3328630"/>
          </a:xfrm>
        </p:grpSpPr>
        <p:sp>
          <p:nvSpPr>
            <p:cNvPr id="31" name="等腰三角形 30">
              <a:extLst>
                <a:ext uri="{FF2B5EF4-FFF2-40B4-BE49-F238E27FC236}">
                  <a16:creationId xmlns:a16="http://schemas.microsoft.com/office/drawing/2014/main" id="{2B3ABCFB-155F-4710-BCCB-E632FE895B1A}"/>
                </a:ext>
              </a:extLst>
            </p:cNvPr>
            <p:cNvSpPr/>
            <p:nvPr/>
          </p:nvSpPr>
          <p:spPr bwMode="auto">
            <a:xfrm>
              <a:off x="2860210" y="2788312"/>
              <a:ext cx="1753574" cy="1511701"/>
            </a:xfrm>
            <a:prstGeom prst="triangle">
              <a:avLst/>
            </a:prstGeom>
            <a:solidFill>
              <a:srgbClr val="3DA4C3"/>
            </a:solidFill>
            <a:ln w="12700">
              <a:solidFill>
                <a:srgbClr val="FFC00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2" name="TextBox 6">
              <a:extLst>
                <a:ext uri="{FF2B5EF4-FFF2-40B4-BE49-F238E27FC236}">
                  <a16:creationId xmlns:a16="http://schemas.microsoft.com/office/drawing/2014/main" id="{8ABFC9E5-3704-4259-B0CE-189C84EEFE7B}"/>
                </a:ext>
              </a:extLst>
            </p:cNvPr>
            <p:cNvSpPr txBox="1"/>
            <p:nvPr/>
          </p:nvSpPr>
          <p:spPr>
            <a:xfrm>
              <a:off x="3096778" y="3517049"/>
              <a:ext cx="144339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1</a:t>
              </a:r>
              <a:endParaRPr lang="zh-CN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endParaRPr>
            </a:p>
          </p:txBody>
        </p:sp>
        <p:grpSp>
          <p:nvGrpSpPr>
            <p:cNvPr id="33" name="组合 32">
              <a:extLst>
                <a:ext uri="{FF2B5EF4-FFF2-40B4-BE49-F238E27FC236}">
                  <a16:creationId xmlns:a16="http://schemas.microsoft.com/office/drawing/2014/main" id="{73D5F596-2854-4726-AA7E-EAAEE19CBE6B}"/>
                </a:ext>
              </a:extLst>
            </p:cNvPr>
            <p:cNvGrpSpPr/>
            <p:nvPr/>
          </p:nvGrpSpPr>
          <p:grpSpPr>
            <a:xfrm>
              <a:off x="1471439" y="4235819"/>
              <a:ext cx="4015825" cy="1881123"/>
              <a:chOff x="1520088" y="4242438"/>
              <a:chExt cx="4015825" cy="1881123"/>
            </a:xfrm>
          </p:grpSpPr>
          <p:grpSp>
            <p:nvGrpSpPr>
              <p:cNvPr id="34" name="组合 33">
                <a:extLst>
                  <a:ext uri="{FF2B5EF4-FFF2-40B4-BE49-F238E27FC236}">
                    <a16:creationId xmlns:a16="http://schemas.microsoft.com/office/drawing/2014/main" id="{D46EF8FC-DBDC-4051-89FB-5DD3BC4B4AF4}"/>
                  </a:ext>
                </a:extLst>
              </p:cNvPr>
              <p:cNvGrpSpPr/>
              <p:nvPr/>
            </p:nvGrpSpPr>
            <p:grpSpPr>
              <a:xfrm>
                <a:off x="2795354" y="4242438"/>
                <a:ext cx="1053541" cy="650506"/>
                <a:chOff x="2709629" y="4235819"/>
                <a:chExt cx="1053541" cy="650506"/>
              </a:xfrm>
            </p:grpSpPr>
            <p:sp>
              <p:nvSpPr>
                <p:cNvPr id="36" name="任意多边形: 形状 35">
                  <a:extLst>
                    <a:ext uri="{FF2B5EF4-FFF2-40B4-BE49-F238E27FC236}">
                      <a16:creationId xmlns:a16="http://schemas.microsoft.com/office/drawing/2014/main" id="{8CD6F462-49A9-48EF-8530-731F1C48E103}"/>
                    </a:ext>
                  </a:extLst>
                </p:cNvPr>
                <p:cNvSpPr/>
                <p:nvPr/>
              </p:nvSpPr>
              <p:spPr>
                <a:xfrm>
                  <a:off x="2709629" y="4286250"/>
                  <a:ext cx="1000125" cy="600075"/>
                </a:xfrm>
                <a:custGeom>
                  <a:avLst/>
                  <a:gdLst>
                    <a:gd name="connsiteX0" fmla="*/ 1000125 w 1000125"/>
                    <a:gd name="connsiteY0" fmla="*/ 0 h 600075"/>
                    <a:gd name="connsiteX1" fmla="*/ 1000125 w 1000125"/>
                    <a:gd name="connsiteY1" fmla="*/ 600075 h 600075"/>
                    <a:gd name="connsiteX2" fmla="*/ 0 w 1000125"/>
                    <a:gd name="connsiteY2" fmla="*/ 600075 h 6000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000125" h="600075">
                      <a:moveTo>
                        <a:pt x="1000125" y="0"/>
                      </a:moveTo>
                      <a:lnTo>
                        <a:pt x="1000125" y="600075"/>
                      </a:lnTo>
                      <a:lnTo>
                        <a:pt x="0" y="600075"/>
                      </a:lnTo>
                    </a:path>
                  </a:pathLst>
                </a:custGeom>
                <a:noFill/>
                <a:ln w="19050">
                  <a:solidFill>
                    <a:schemeClr val="bg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7" name="椭圆 36">
                  <a:extLst>
                    <a:ext uri="{FF2B5EF4-FFF2-40B4-BE49-F238E27FC236}">
                      <a16:creationId xmlns:a16="http://schemas.microsoft.com/office/drawing/2014/main" id="{3323B8BC-D273-412E-B607-1C023871C690}"/>
                    </a:ext>
                  </a:extLst>
                </p:cNvPr>
                <p:cNvSpPr/>
                <p:nvPr/>
              </p:nvSpPr>
              <p:spPr>
                <a:xfrm>
                  <a:off x="3644898" y="4235819"/>
                  <a:ext cx="118272" cy="118272"/>
                </a:xfrm>
                <a:prstGeom prst="ellipse">
                  <a:avLst/>
                </a:prstGeom>
                <a:solidFill>
                  <a:srgbClr val="3DA4C3"/>
                </a:solidFill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5" name="Rectangle 2">
                <a:extLst>
                  <a:ext uri="{FF2B5EF4-FFF2-40B4-BE49-F238E27FC236}">
                    <a16:creationId xmlns:a16="http://schemas.microsoft.com/office/drawing/2014/main" id="{1F0A8D48-A785-4583-B4AB-C851BDDC024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20088" y="4923232"/>
                <a:ext cx="4015825" cy="12003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indent="-341305" algn="ctr">
                  <a:lnSpc>
                    <a:spcPct val="120000"/>
                  </a:lnSpc>
                  <a:buClr>
                    <a:srgbClr val="FF0000"/>
                  </a:buClr>
                  <a:tabLst>
                    <a:tab pos="911203" algn="l"/>
                    <a:tab pos="1825580" algn="l"/>
                    <a:tab pos="2739957" algn="l"/>
                    <a:tab pos="3654334" algn="l"/>
                    <a:tab pos="4568711" algn="l"/>
                    <a:tab pos="5483088" algn="l"/>
                    <a:tab pos="6397465" algn="l"/>
                    <a:tab pos="7311843" algn="l"/>
                    <a:tab pos="8226220" algn="l"/>
                    <a:tab pos="9140597" algn="l"/>
                    <a:tab pos="10054974" algn="l"/>
                  </a:tabLst>
                </a:pPr>
                <a:r>
                  <a:rPr lang="zh-CN" altLang="en-US" sz="20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+mn-ea"/>
                    <a:sym typeface="+mn-lt"/>
                  </a:rPr>
                  <a:t>标准状况下是一种易燃的酸性气体，无色，低浓度时有臭鸡蛋气味，浓度极低时便有臭味，有剧毒。</a:t>
                </a:r>
              </a:p>
            </p:txBody>
          </p:sp>
        </p:grpSp>
      </p:grpSp>
      <p:grpSp>
        <p:nvGrpSpPr>
          <p:cNvPr id="38" name="组合 37">
            <a:extLst>
              <a:ext uri="{FF2B5EF4-FFF2-40B4-BE49-F238E27FC236}">
                <a16:creationId xmlns:a16="http://schemas.microsoft.com/office/drawing/2014/main" id="{C7D5B4C7-CD56-485C-89D6-66BB18986245}"/>
              </a:ext>
            </a:extLst>
          </p:cNvPr>
          <p:cNvGrpSpPr/>
          <p:nvPr/>
        </p:nvGrpSpPr>
        <p:grpSpPr>
          <a:xfrm>
            <a:off x="2679266" y="1929316"/>
            <a:ext cx="2938351" cy="2948663"/>
            <a:chOff x="2683234" y="1329678"/>
            <a:chExt cx="2938351" cy="2948663"/>
          </a:xfrm>
        </p:grpSpPr>
        <p:grpSp>
          <p:nvGrpSpPr>
            <p:cNvPr id="39" name="组合 38">
              <a:extLst>
                <a:ext uri="{FF2B5EF4-FFF2-40B4-BE49-F238E27FC236}">
                  <a16:creationId xmlns:a16="http://schemas.microsoft.com/office/drawing/2014/main" id="{ECA01D55-BB9B-48F0-A9E0-30C3CF2D5BD7}"/>
                </a:ext>
              </a:extLst>
            </p:cNvPr>
            <p:cNvGrpSpPr/>
            <p:nvPr/>
          </p:nvGrpSpPr>
          <p:grpSpPr>
            <a:xfrm>
              <a:off x="3759045" y="2146929"/>
              <a:ext cx="1862540" cy="2131412"/>
              <a:chOff x="3759045" y="2146929"/>
              <a:chExt cx="1862540" cy="2131412"/>
            </a:xfrm>
          </p:grpSpPr>
          <p:sp>
            <p:nvSpPr>
              <p:cNvPr id="41" name="等腰三角形 40">
                <a:extLst>
                  <a:ext uri="{FF2B5EF4-FFF2-40B4-BE49-F238E27FC236}">
                    <a16:creationId xmlns:a16="http://schemas.microsoft.com/office/drawing/2014/main" id="{E7255217-8E8B-40D0-9D99-2C7B84840234}"/>
                  </a:ext>
                </a:extLst>
              </p:cNvPr>
              <p:cNvSpPr/>
              <p:nvPr/>
            </p:nvSpPr>
            <p:spPr bwMode="auto">
              <a:xfrm rot="10800000">
                <a:off x="3868011" y="2766640"/>
                <a:ext cx="1753574" cy="1511701"/>
              </a:xfrm>
              <a:prstGeom prst="triangle">
                <a:avLst/>
              </a:prstGeom>
              <a:gradFill>
                <a:gsLst>
                  <a:gs pos="100000">
                    <a:schemeClr val="bg1">
                      <a:lumMod val="95000"/>
                    </a:schemeClr>
                  </a:gs>
                  <a:gs pos="0">
                    <a:schemeClr val="bg1">
                      <a:lumMod val="85000"/>
                    </a:schemeClr>
                  </a:gs>
                </a:gsLst>
                <a:lin ang="2700000" scaled="1"/>
              </a:gradFill>
              <a:ln w="1270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2" name="TextBox 6">
                <a:extLst>
                  <a:ext uri="{FF2B5EF4-FFF2-40B4-BE49-F238E27FC236}">
                    <a16:creationId xmlns:a16="http://schemas.microsoft.com/office/drawing/2014/main" id="{66F82C13-61F0-4465-9784-A87BFA7498AE}"/>
                  </a:ext>
                </a:extLst>
              </p:cNvPr>
              <p:cNvSpPr txBox="1"/>
              <p:nvPr/>
            </p:nvSpPr>
            <p:spPr>
              <a:xfrm>
                <a:off x="4024549" y="3095020"/>
                <a:ext cx="154041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800" dirty="0">
                    <a:solidFill>
                      <a:srgbClr val="3DA4C3"/>
                    </a:solidFill>
                    <a:cs typeface="+mn-ea"/>
                    <a:sym typeface="+mn-lt"/>
                  </a:rPr>
                  <a:t>2</a:t>
                </a:r>
                <a:endParaRPr lang="zh-CN" altLang="en-US" sz="2800" dirty="0">
                  <a:solidFill>
                    <a:srgbClr val="3DA4C3"/>
                  </a:solidFill>
                  <a:cs typeface="+mn-ea"/>
                  <a:sym typeface="+mn-lt"/>
                </a:endParaRPr>
              </a:p>
            </p:txBody>
          </p:sp>
          <p:grpSp>
            <p:nvGrpSpPr>
              <p:cNvPr id="43" name="组合 42">
                <a:extLst>
                  <a:ext uri="{FF2B5EF4-FFF2-40B4-BE49-F238E27FC236}">
                    <a16:creationId xmlns:a16="http://schemas.microsoft.com/office/drawing/2014/main" id="{FE993E9F-AA72-4856-819D-A6AB92C2B079}"/>
                  </a:ext>
                </a:extLst>
              </p:cNvPr>
              <p:cNvGrpSpPr/>
              <p:nvPr/>
            </p:nvGrpSpPr>
            <p:grpSpPr>
              <a:xfrm rot="10800000">
                <a:off x="3759045" y="2146929"/>
                <a:ext cx="1049106" cy="670847"/>
                <a:chOff x="3644898" y="4235819"/>
                <a:chExt cx="1049106" cy="670847"/>
              </a:xfrm>
            </p:grpSpPr>
            <p:sp>
              <p:nvSpPr>
                <p:cNvPr id="44" name="任意多边形: 形状 43">
                  <a:extLst>
                    <a:ext uri="{FF2B5EF4-FFF2-40B4-BE49-F238E27FC236}">
                      <a16:creationId xmlns:a16="http://schemas.microsoft.com/office/drawing/2014/main" id="{FE3F4E2F-A51B-4016-ADE9-7AB9F4306216}"/>
                    </a:ext>
                  </a:extLst>
                </p:cNvPr>
                <p:cNvSpPr/>
                <p:nvPr/>
              </p:nvSpPr>
              <p:spPr>
                <a:xfrm flipH="1">
                  <a:off x="3693879" y="4306591"/>
                  <a:ext cx="1000125" cy="600075"/>
                </a:xfrm>
                <a:custGeom>
                  <a:avLst/>
                  <a:gdLst>
                    <a:gd name="connsiteX0" fmla="*/ 1000125 w 1000125"/>
                    <a:gd name="connsiteY0" fmla="*/ 0 h 600075"/>
                    <a:gd name="connsiteX1" fmla="*/ 1000125 w 1000125"/>
                    <a:gd name="connsiteY1" fmla="*/ 600075 h 600075"/>
                    <a:gd name="connsiteX2" fmla="*/ 0 w 1000125"/>
                    <a:gd name="connsiteY2" fmla="*/ 600075 h 6000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000125" h="600075">
                      <a:moveTo>
                        <a:pt x="1000125" y="0"/>
                      </a:moveTo>
                      <a:lnTo>
                        <a:pt x="1000125" y="600075"/>
                      </a:lnTo>
                      <a:lnTo>
                        <a:pt x="0" y="600075"/>
                      </a:lnTo>
                    </a:path>
                  </a:pathLst>
                </a:custGeom>
                <a:noFill/>
                <a:ln w="19050">
                  <a:solidFill>
                    <a:schemeClr val="bg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5" name="椭圆 44">
                  <a:extLst>
                    <a:ext uri="{FF2B5EF4-FFF2-40B4-BE49-F238E27FC236}">
                      <a16:creationId xmlns:a16="http://schemas.microsoft.com/office/drawing/2014/main" id="{5ED7367D-AF1E-47FA-8897-6820A81D72C0}"/>
                    </a:ext>
                  </a:extLst>
                </p:cNvPr>
                <p:cNvSpPr/>
                <p:nvPr/>
              </p:nvSpPr>
              <p:spPr>
                <a:xfrm>
                  <a:off x="3644898" y="4235819"/>
                  <a:ext cx="118272" cy="118272"/>
                </a:xfrm>
                <a:prstGeom prst="ellipse">
                  <a:avLst/>
                </a:prstGeom>
                <a:solidFill>
                  <a:srgbClr val="3DA4C3"/>
                </a:solidFill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40" name="Rectangle 2">
              <a:extLst>
                <a:ext uri="{FF2B5EF4-FFF2-40B4-BE49-F238E27FC236}">
                  <a16:creationId xmlns:a16="http://schemas.microsoft.com/office/drawing/2014/main" id="{B5CBEF67-8A8E-42EC-9167-A788685CF4B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83234" y="1329678"/>
              <a:ext cx="2876833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indent="-341305">
                <a:lnSpc>
                  <a:spcPct val="120000"/>
                </a:lnSpc>
                <a:buClr>
                  <a:srgbClr val="FF0000"/>
                </a:buClr>
                <a:tabLst>
                  <a:tab pos="911203" algn="l"/>
                  <a:tab pos="1825580" algn="l"/>
                  <a:tab pos="2739957" algn="l"/>
                  <a:tab pos="3654334" algn="l"/>
                  <a:tab pos="4568711" algn="l"/>
                  <a:tab pos="5483088" algn="l"/>
                  <a:tab pos="6397465" algn="l"/>
                  <a:tab pos="7311843" algn="l"/>
                  <a:tab pos="8226220" algn="l"/>
                  <a:tab pos="9140597" algn="l"/>
                  <a:tab pos="10054974" algn="l"/>
                </a:tabLst>
              </a:pPr>
              <a:r>
                <a:rPr lang="zh-CN" altLang="en-US" sz="2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能溶于水，易溶于醇类、石油溶剂和原油。</a:t>
              </a:r>
            </a:p>
          </p:txBody>
        </p:sp>
      </p:grpSp>
      <p:grpSp>
        <p:nvGrpSpPr>
          <p:cNvPr id="46" name="组合 45">
            <a:extLst>
              <a:ext uri="{FF2B5EF4-FFF2-40B4-BE49-F238E27FC236}">
                <a16:creationId xmlns:a16="http://schemas.microsoft.com/office/drawing/2014/main" id="{BA9AF2FC-9C7C-4630-BAEB-9F107B899999}"/>
              </a:ext>
            </a:extLst>
          </p:cNvPr>
          <p:cNvGrpSpPr/>
          <p:nvPr/>
        </p:nvGrpSpPr>
        <p:grpSpPr>
          <a:xfrm>
            <a:off x="5257150" y="3387950"/>
            <a:ext cx="2596342" cy="2604347"/>
            <a:chOff x="4460096" y="2788312"/>
            <a:chExt cx="2596342" cy="2604347"/>
          </a:xfrm>
        </p:grpSpPr>
        <p:sp>
          <p:nvSpPr>
            <p:cNvPr id="47" name="等腰三角形 46">
              <a:extLst>
                <a:ext uri="{FF2B5EF4-FFF2-40B4-BE49-F238E27FC236}">
                  <a16:creationId xmlns:a16="http://schemas.microsoft.com/office/drawing/2014/main" id="{2722EB34-9136-40A0-B463-44B02A022B6E}"/>
                </a:ext>
              </a:extLst>
            </p:cNvPr>
            <p:cNvSpPr/>
            <p:nvPr/>
          </p:nvSpPr>
          <p:spPr bwMode="auto">
            <a:xfrm>
              <a:off x="4849897" y="2788312"/>
              <a:ext cx="1753574" cy="1511701"/>
            </a:xfrm>
            <a:prstGeom prst="triangle">
              <a:avLst/>
            </a:prstGeom>
            <a:solidFill>
              <a:srgbClr val="3DA4C3"/>
            </a:solidFill>
            <a:ln w="12700">
              <a:solidFill>
                <a:srgbClr val="FFC00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8" name="TextBox 6">
              <a:extLst>
                <a:ext uri="{FF2B5EF4-FFF2-40B4-BE49-F238E27FC236}">
                  <a16:creationId xmlns:a16="http://schemas.microsoft.com/office/drawing/2014/main" id="{4F2BBD33-8219-4A01-AA5C-F308DE5275C5}"/>
                </a:ext>
              </a:extLst>
            </p:cNvPr>
            <p:cNvSpPr txBox="1"/>
            <p:nvPr/>
          </p:nvSpPr>
          <p:spPr>
            <a:xfrm>
              <a:off x="5095860" y="3514565"/>
              <a:ext cx="140017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3</a:t>
              </a:r>
              <a:endParaRPr lang="zh-CN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endParaRPr>
            </a:p>
          </p:txBody>
        </p:sp>
        <p:grpSp>
          <p:nvGrpSpPr>
            <p:cNvPr id="49" name="组合 48">
              <a:extLst>
                <a:ext uri="{FF2B5EF4-FFF2-40B4-BE49-F238E27FC236}">
                  <a16:creationId xmlns:a16="http://schemas.microsoft.com/office/drawing/2014/main" id="{F676F4B5-D4E6-4347-AD53-61007810D941}"/>
                </a:ext>
              </a:extLst>
            </p:cNvPr>
            <p:cNvGrpSpPr/>
            <p:nvPr/>
          </p:nvGrpSpPr>
          <p:grpSpPr>
            <a:xfrm>
              <a:off x="4460096" y="4235819"/>
              <a:ext cx="2596342" cy="1156840"/>
              <a:chOff x="2550724" y="4242438"/>
              <a:chExt cx="2596342" cy="1156840"/>
            </a:xfrm>
          </p:grpSpPr>
          <p:grpSp>
            <p:nvGrpSpPr>
              <p:cNvPr id="50" name="组合 49">
                <a:extLst>
                  <a:ext uri="{FF2B5EF4-FFF2-40B4-BE49-F238E27FC236}">
                    <a16:creationId xmlns:a16="http://schemas.microsoft.com/office/drawing/2014/main" id="{C633D50B-7B1B-422A-AA5C-CDAB721841AF}"/>
                  </a:ext>
                </a:extLst>
              </p:cNvPr>
              <p:cNvGrpSpPr/>
              <p:nvPr/>
            </p:nvGrpSpPr>
            <p:grpSpPr>
              <a:xfrm>
                <a:off x="2795354" y="4242438"/>
                <a:ext cx="1053541" cy="650506"/>
                <a:chOff x="2709629" y="4235819"/>
                <a:chExt cx="1053541" cy="650506"/>
              </a:xfrm>
            </p:grpSpPr>
            <p:sp>
              <p:nvSpPr>
                <p:cNvPr id="52" name="任意多边形: 形状 51">
                  <a:extLst>
                    <a:ext uri="{FF2B5EF4-FFF2-40B4-BE49-F238E27FC236}">
                      <a16:creationId xmlns:a16="http://schemas.microsoft.com/office/drawing/2014/main" id="{143F12C2-09AF-4015-B523-2C1D3200E32B}"/>
                    </a:ext>
                  </a:extLst>
                </p:cNvPr>
                <p:cNvSpPr/>
                <p:nvPr/>
              </p:nvSpPr>
              <p:spPr>
                <a:xfrm>
                  <a:off x="2709629" y="4286250"/>
                  <a:ext cx="1000125" cy="600075"/>
                </a:xfrm>
                <a:custGeom>
                  <a:avLst/>
                  <a:gdLst>
                    <a:gd name="connsiteX0" fmla="*/ 1000125 w 1000125"/>
                    <a:gd name="connsiteY0" fmla="*/ 0 h 600075"/>
                    <a:gd name="connsiteX1" fmla="*/ 1000125 w 1000125"/>
                    <a:gd name="connsiteY1" fmla="*/ 600075 h 600075"/>
                    <a:gd name="connsiteX2" fmla="*/ 0 w 1000125"/>
                    <a:gd name="connsiteY2" fmla="*/ 600075 h 6000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000125" h="600075">
                      <a:moveTo>
                        <a:pt x="1000125" y="0"/>
                      </a:moveTo>
                      <a:lnTo>
                        <a:pt x="1000125" y="600075"/>
                      </a:lnTo>
                      <a:lnTo>
                        <a:pt x="0" y="600075"/>
                      </a:lnTo>
                    </a:path>
                  </a:pathLst>
                </a:custGeom>
                <a:noFill/>
                <a:ln w="19050">
                  <a:solidFill>
                    <a:schemeClr val="bg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椭圆 52">
                  <a:extLst>
                    <a:ext uri="{FF2B5EF4-FFF2-40B4-BE49-F238E27FC236}">
                      <a16:creationId xmlns:a16="http://schemas.microsoft.com/office/drawing/2014/main" id="{56704B26-174E-4B81-B146-647E3A7E9A4F}"/>
                    </a:ext>
                  </a:extLst>
                </p:cNvPr>
                <p:cNvSpPr/>
                <p:nvPr/>
              </p:nvSpPr>
              <p:spPr>
                <a:xfrm>
                  <a:off x="3644898" y="4235819"/>
                  <a:ext cx="118272" cy="118272"/>
                </a:xfrm>
                <a:prstGeom prst="ellipse">
                  <a:avLst/>
                </a:prstGeom>
                <a:solidFill>
                  <a:srgbClr val="3DA4C3"/>
                </a:solidFill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51" name="Rectangle 2">
                <a:extLst>
                  <a:ext uri="{FF2B5EF4-FFF2-40B4-BE49-F238E27FC236}">
                    <a16:creationId xmlns:a16="http://schemas.microsoft.com/office/drawing/2014/main" id="{07AC769E-C552-457A-8FB3-6A2C1E7086B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550724" y="4972238"/>
                <a:ext cx="2596342" cy="4270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indent="-341305" algn="ctr">
                  <a:lnSpc>
                    <a:spcPct val="120000"/>
                  </a:lnSpc>
                  <a:buClr>
                    <a:srgbClr val="FF0000"/>
                  </a:buClr>
                  <a:tabLst>
                    <a:tab pos="911203" algn="l"/>
                    <a:tab pos="1825580" algn="l"/>
                    <a:tab pos="2739957" algn="l"/>
                    <a:tab pos="3654334" algn="l"/>
                    <a:tab pos="4568711" algn="l"/>
                    <a:tab pos="5483088" algn="l"/>
                    <a:tab pos="6397465" algn="l"/>
                    <a:tab pos="7311843" algn="l"/>
                    <a:tab pos="8226220" algn="l"/>
                    <a:tab pos="9140597" algn="l"/>
                    <a:tab pos="10054974" algn="l"/>
                  </a:tabLst>
                </a:pPr>
                <a:r>
                  <a:rPr lang="zh-CN" altLang="en-US" sz="20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+mn-ea"/>
                    <a:sym typeface="+mn-lt"/>
                  </a:rPr>
                  <a:t>燃点为</a:t>
                </a:r>
                <a:r>
                  <a:rPr lang="en-US" altLang="zh-CN" sz="20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+mn-ea"/>
                    <a:sym typeface="+mn-lt"/>
                  </a:rPr>
                  <a:t>292℃</a:t>
                </a:r>
                <a:r>
                  <a:rPr lang="zh-CN" altLang="en-US" sz="20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+mn-ea"/>
                    <a:sym typeface="+mn-lt"/>
                  </a:rPr>
                  <a:t>。</a:t>
                </a:r>
              </a:p>
            </p:txBody>
          </p:sp>
        </p:grpSp>
      </p:grpSp>
      <p:grpSp>
        <p:nvGrpSpPr>
          <p:cNvPr id="54" name="组合 53">
            <a:extLst>
              <a:ext uri="{FF2B5EF4-FFF2-40B4-BE49-F238E27FC236}">
                <a16:creationId xmlns:a16="http://schemas.microsoft.com/office/drawing/2014/main" id="{44BD8B81-CB6B-4B14-A685-96F7CCEC72E2}"/>
              </a:ext>
            </a:extLst>
          </p:cNvPr>
          <p:cNvGrpSpPr/>
          <p:nvPr/>
        </p:nvGrpSpPr>
        <p:grpSpPr>
          <a:xfrm>
            <a:off x="6206869" y="1894930"/>
            <a:ext cx="5047453" cy="2983049"/>
            <a:chOff x="4731582" y="1295292"/>
            <a:chExt cx="5047453" cy="2983049"/>
          </a:xfrm>
        </p:grpSpPr>
        <p:sp>
          <p:nvSpPr>
            <p:cNvPr id="55" name="等腰三角形 54">
              <a:extLst>
                <a:ext uri="{FF2B5EF4-FFF2-40B4-BE49-F238E27FC236}">
                  <a16:creationId xmlns:a16="http://schemas.microsoft.com/office/drawing/2014/main" id="{2B6AC95B-217A-456E-AB0A-305BF58D0E74}"/>
                </a:ext>
              </a:extLst>
            </p:cNvPr>
            <p:cNvSpPr/>
            <p:nvPr/>
          </p:nvSpPr>
          <p:spPr bwMode="auto">
            <a:xfrm rot="10800000">
              <a:off x="5857698" y="2766640"/>
              <a:ext cx="1753574" cy="1511701"/>
            </a:xfrm>
            <a:prstGeom prst="triangle">
              <a:avLst/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2700000" scaled="1"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56" name="TextBox 6">
              <a:extLst>
                <a:ext uri="{FF2B5EF4-FFF2-40B4-BE49-F238E27FC236}">
                  <a16:creationId xmlns:a16="http://schemas.microsoft.com/office/drawing/2014/main" id="{09FBD39C-CABA-4C8A-847E-EC32B91EEC97}"/>
                </a:ext>
              </a:extLst>
            </p:cNvPr>
            <p:cNvSpPr txBox="1"/>
            <p:nvPr/>
          </p:nvSpPr>
          <p:spPr>
            <a:xfrm>
              <a:off x="6042804" y="3080492"/>
              <a:ext cx="14630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rgbClr val="3DA4C3"/>
                  </a:solidFill>
                  <a:cs typeface="+mn-ea"/>
                  <a:sym typeface="+mn-lt"/>
                </a:rPr>
                <a:t>4</a:t>
              </a:r>
              <a:endParaRPr lang="zh-CN" altLang="en-US" sz="2800" dirty="0">
                <a:solidFill>
                  <a:srgbClr val="3DA4C3"/>
                </a:solidFill>
                <a:cs typeface="+mn-ea"/>
                <a:sym typeface="+mn-lt"/>
              </a:endParaRPr>
            </a:p>
          </p:txBody>
        </p:sp>
        <p:grpSp>
          <p:nvGrpSpPr>
            <p:cNvPr id="57" name="组合 56">
              <a:extLst>
                <a:ext uri="{FF2B5EF4-FFF2-40B4-BE49-F238E27FC236}">
                  <a16:creationId xmlns:a16="http://schemas.microsoft.com/office/drawing/2014/main" id="{A2F64AA9-9997-45D9-B42A-649152B64FE2}"/>
                </a:ext>
              </a:extLst>
            </p:cNvPr>
            <p:cNvGrpSpPr/>
            <p:nvPr/>
          </p:nvGrpSpPr>
          <p:grpSpPr>
            <a:xfrm rot="10800000">
              <a:off x="6701831" y="2152742"/>
              <a:ext cx="1053541" cy="650506"/>
              <a:chOff x="2709629" y="4235819"/>
              <a:chExt cx="1053541" cy="650506"/>
            </a:xfrm>
          </p:grpSpPr>
          <p:sp>
            <p:nvSpPr>
              <p:cNvPr id="59" name="任意多边形: 形状 58">
                <a:extLst>
                  <a:ext uri="{FF2B5EF4-FFF2-40B4-BE49-F238E27FC236}">
                    <a16:creationId xmlns:a16="http://schemas.microsoft.com/office/drawing/2014/main" id="{53D07083-E81E-45C7-BA82-9228370D7889}"/>
                  </a:ext>
                </a:extLst>
              </p:cNvPr>
              <p:cNvSpPr/>
              <p:nvPr/>
            </p:nvSpPr>
            <p:spPr>
              <a:xfrm>
                <a:off x="2709629" y="4286250"/>
                <a:ext cx="1000125" cy="600075"/>
              </a:xfrm>
              <a:custGeom>
                <a:avLst/>
                <a:gdLst>
                  <a:gd name="connsiteX0" fmla="*/ 1000125 w 1000125"/>
                  <a:gd name="connsiteY0" fmla="*/ 0 h 600075"/>
                  <a:gd name="connsiteX1" fmla="*/ 1000125 w 1000125"/>
                  <a:gd name="connsiteY1" fmla="*/ 600075 h 600075"/>
                  <a:gd name="connsiteX2" fmla="*/ 0 w 1000125"/>
                  <a:gd name="connsiteY2" fmla="*/ 600075 h 600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25" h="600075">
                    <a:moveTo>
                      <a:pt x="1000125" y="0"/>
                    </a:moveTo>
                    <a:lnTo>
                      <a:pt x="1000125" y="600075"/>
                    </a:lnTo>
                    <a:lnTo>
                      <a:pt x="0" y="600075"/>
                    </a:lnTo>
                  </a:path>
                </a:pathLst>
              </a:custGeom>
              <a:noFill/>
              <a:ln w="19050"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63C3135B-1A36-46B4-9C36-CBBB8C729F6A}"/>
                  </a:ext>
                </a:extLst>
              </p:cNvPr>
              <p:cNvSpPr/>
              <p:nvPr/>
            </p:nvSpPr>
            <p:spPr>
              <a:xfrm>
                <a:off x="3644898" y="4235819"/>
                <a:ext cx="118272" cy="118272"/>
              </a:xfrm>
              <a:prstGeom prst="ellipse">
                <a:avLst/>
              </a:prstGeom>
              <a:solidFill>
                <a:srgbClr val="3DA4C3"/>
              </a:solidFill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58" name="Rectangle 2">
              <a:extLst>
                <a:ext uri="{FF2B5EF4-FFF2-40B4-BE49-F238E27FC236}">
                  <a16:creationId xmlns:a16="http://schemas.microsoft.com/office/drawing/2014/main" id="{C619B7B5-419B-4471-9D0B-7E8DDF8B41A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31582" y="1295292"/>
              <a:ext cx="5047453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indent="-341305" algn="ctr">
                <a:lnSpc>
                  <a:spcPct val="120000"/>
                </a:lnSpc>
                <a:buClr>
                  <a:srgbClr val="FF0000"/>
                </a:buClr>
                <a:tabLst>
                  <a:tab pos="911203" algn="l"/>
                  <a:tab pos="1825580" algn="l"/>
                  <a:tab pos="2739957" algn="l"/>
                  <a:tab pos="3654334" algn="l"/>
                  <a:tab pos="4568711" algn="l"/>
                  <a:tab pos="5483088" algn="l"/>
                  <a:tab pos="6397465" algn="l"/>
                  <a:tab pos="7311843" algn="l"/>
                  <a:tab pos="8226220" algn="l"/>
                  <a:tab pos="9140597" algn="l"/>
                  <a:tab pos="10054974" algn="l"/>
                </a:tabLst>
              </a:pPr>
              <a:r>
                <a:rPr lang="zh-CN" altLang="en-US" sz="2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硫化氢为易燃危化品，与空气混合能形成爆炸性混合物，遇明火、高热能引起燃烧爆炸。</a:t>
              </a:r>
            </a:p>
          </p:txBody>
        </p:sp>
      </p:grpSp>
      <p:grpSp>
        <p:nvGrpSpPr>
          <p:cNvPr id="61" name="组合 60">
            <a:extLst>
              <a:ext uri="{FF2B5EF4-FFF2-40B4-BE49-F238E27FC236}">
                <a16:creationId xmlns:a16="http://schemas.microsoft.com/office/drawing/2014/main" id="{5B653C03-74E5-4AE8-A5EE-766A335FE890}"/>
              </a:ext>
            </a:extLst>
          </p:cNvPr>
          <p:cNvGrpSpPr/>
          <p:nvPr/>
        </p:nvGrpSpPr>
        <p:grpSpPr>
          <a:xfrm>
            <a:off x="7707174" y="3387950"/>
            <a:ext cx="3801663" cy="2610351"/>
            <a:chOff x="7381492" y="3169594"/>
            <a:chExt cx="3801663" cy="2610351"/>
          </a:xfrm>
        </p:grpSpPr>
        <p:sp>
          <p:nvSpPr>
            <p:cNvPr id="62" name="任意多边形: 形状 61">
              <a:extLst>
                <a:ext uri="{FF2B5EF4-FFF2-40B4-BE49-F238E27FC236}">
                  <a16:creationId xmlns:a16="http://schemas.microsoft.com/office/drawing/2014/main" id="{21F6F3B9-A6B3-4E7D-B171-E0D1A07B498D}"/>
                </a:ext>
              </a:extLst>
            </p:cNvPr>
            <p:cNvSpPr/>
            <p:nvPr/>
          </p:nvSpPr>
          <p:spPr>
            <a:xfrm>
              <a:off x="8547969" y="4702939"/>
              <a:ext cx="1000125" cy="600075"/>
            </a:xfrm>
            <a:custGeom>
              <a:avLst/>
              <a:gdLst>
                <a:gd name="connsiteX0" fmla="*/ 1000125 w 1000125"/>
                <a:gd name="connsiteY0" fmla="*/ 0 h 600075"/>
                <a:gd name="connsiteX1" fmla="*/ 1000125 w 1000125"/>
                <a:gd name="connsiteY1" fmla="*/ 600075 h 600075"/>
                <a:gd name="connsiteX2" fmla="*/ 0 w 1000125"/>
                <a:gd name="connsiteY2" fmla="*/ 600075 h 600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0125" h="600075">
                  <a:moveTo>
                    <a:pt x="1000125" y="0"/>
                  </a:moveTo>
                  <a:lnTo>
                    <a:pt x="1000125" y="600075"/>
                  </a:lnTo>
                  <a:lnTo>
                    <a:pt x="0" y="600075"/>
                  </a:lnTo>
                </a:path>
              </a:pathLst>
            </a:custGeom>
            <a:noFill/>
            <a:ln w="1905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63" name="组合 62">
              <a:extLst>
                <a:ext uri="{FF2B5EF4-FFF2-40B4-BE49-F238E27FC236}">
                  <a16:creationId xmlns:a16="http://schemas.microsoft.com/office/drawing/2014/main" id="{73CB3523-F43D-4D48-AC32-285B752472DC}"/>
                </a:ext>
              </a:extLst>
            </p:cNvPr>
            <p:cNvGrpSpPr/>
            <p:nvPr/>
          </p:nvGrpSpPr>
          <p:grpSpPr>
            <a:xfrm>
              <a:off x="8632903" y="3169594"/>
              <a:ext cx="1753574" cy="1568641"/>
              <a:chOff x="6819428" y="2788312"/>
              <a:chExt cx="1753574" cy="1568641"/>
            </a:xfrm>
          </p:grpSpPr>
          <p:sp>
            <p:nvSpPr>
              <p:cNvPr id="65" name="等腰三角形 64">
                <a:extLst>
                  <a:ext uri="{FF2B5EF4-FFF2-40B4-BE49-F238E27FC236}">
                    <a16:creationId xmlns:a16="http://schemas.microsoft.com/office/drawing/2014/main" id="{8DA9747D-5640-4BC3-8ABF-B23484DB6F8F}"/>
                  </a:ext>
                </a:extLst>
              </p:cNvPr>
              <p:cNvSpPr/>
              <p:nvPr/>
            </p:nvSpPr>
            <p:spPr bwMode="auto">
              <a:xfrm>
                <a:off x="6819428" y="2788312"/>
                <a:ext cx="1753574" cy="1511701"/>
              </a:xfrm>
              <a:prstGeom prst="triangle">
                <a:avLst/>
              </a:prstGeom>
              <a:solidFill>
                <a:srgbClr val="3DA4C3"/>
              </a:solidFill>
              <a:ln w="12700">
                <a:solidFill>
                  <a:srgbClr val="FFC00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6" name="TextBox 6">
                <a:extLst>
                  <a:ext uri="{FF2B5EF4-FFF2-40B4-BE49-F238E27FC236}">
                    <a16:creationId xmlns:a16="http://schemas.microsoft.com/office/drawing/2014/main" id="{F1BF21C5-229D-4D67-998A-7D520CFBA9E5}"/>
                  </a:ext>
                </a:extLst>
              </p:cNvPr>
              <p:cNvSpPr txBox="1"/>
              <p:nvPr/>
            </p:nvSpPr>
            <p:spPr>
              <a:xfrm>
                <a:off x="7182748" y="3543653"/>
                <a:ext cx="121727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+mn-ea"/>
                    <a:sym typeface="+mn-lt"/>
                  </a:rPr>
                  <a:t>5</a:t>
                </a:r>
                <a:endParaRPr lang="zh-CN" altLang="en-US" sz="2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67" name="椭圆 66">
                <a:extLst>
                  <a:ext uri="{FF2B5EF4-FFF2-40B4-BE49-F238E27FC236}">
                    <a16:creationId xmlns:a16="http://schemas.microsoft.com/office/drawing/2014/main" id="{24402557-0396-4C71-AB26-E5C2BCEAD468}"/>
                  </a:ext>
                </a:extLst>
              </p:cNvPr>
              <p:cNvSpPr/>
              <p:nvPr/>
            </p:nvSpPr>
            <p:spPr>
              <a:xfrm>
                <a:off x="7671347" y="4238681"/>
                <a:ext cx="118272" cy="118272"/>
              </a:xfrm>
              <a:prstGeom prst="ellipse">
                <a:avLst/>
              </a:prstGeom>
              <a:solidFill>
                <a:srgbClr val="3DA4C3"/>
              </a:solidFill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64" name="Rectangle 2">
              <a:extLst>
                <a:ext uri="{FF2B5EF4-FFF2-40B4-BE49-F238E27FC236}">
                  <a16:creationId xmlns:a16="http://schemas.microsoft.com/office/drawing/2014/main" id="{660D9B99-A1D1-4B70-99F2-3B6920E1EC5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81492" y="5349763"/>
              <a:ext cx="3801663" cy="430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indent="-341305" algn="ctr">
                <a:lnSpc>
                  <a:spcPct val="120000"/>
                </a:lnSpc>
                <a:buClr>
                  <a:srgbClr val="FF0000"/>
                </a:buClr>
                <a:tabLst>
                  <a:tab pos="911203" algn="l"/>
                  <a:tab pos="1825580" algn="l"/>
                  <a:tab pos="2739957" algn="l"/>
                  <a:tab pos="3654334" algn="l"/>
                  <a:tab pos="4568711" algn="l"/>
                  <a:tab pos="5483088" algn="l"/>
                  <a:tab pos="6397465" algn="l"/>
                  <a:tab pos="7311843" algn="l"/>
                  <a:tab pos="8226220" algn="l"/>
                  <a:tab pos="9140597" algn="l"/>
                  <a:tab pos="10054974" algn="l"/>
                </a:tabLst>
              </a:pPr>
              <a:r>
                <a:rPr lang="zh-CN" altLang="en-US" sz="2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硫化氢是一种重要的化学原料。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4780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D66E2825-2E0C-46D6-BA6B-F99F42AAA0DE}"/>
              </a:ext>
            </a:extLst>
          </p:cNvPr>
          <p:cNvGrpSpPr/>
          <p:nvPr/>
        </p:nvGrpSpPr>
        <p:grpSpPr>
          <a:xfrm>
            <a:off x="-1" y="-1757"/>
            <a:ext cx="6477001" cy="641444"/>
            <a:chOff x="-1" y="0"/>
            <a:chExt cx="6477001" cy="641444"/>
          </a:xfrm>
        </p:grpSpPr>
        <p:sp>
          <p:nvSpPr>
            <p:cNvPr id="3" name="圆角矩形 2">
              <a:extLst>
                <a:ext uri="{FF2B5EF4-FFF2-40B4-BE49-F238E27FC236}">
                  <a16:creationId xmlns:a16="http://schemas.microsoft.com/office/drawing/2014/main" id="{591B4D0A-9C78-4301-AE78-C79139DD165F}"/>
                </a:ext>
              </a:extLst>
            </p:cNvPr>
            <p:cNvSpPr/>
            <p:nvPr/>
          </p:nvSpPr>
          <p:spPr>
            <a:xfrm>
              <a:off x="-1" y="169035"/>
              <a:ext cx="6326155" cy="472409"/>
            </a:xfrm>
            <a:prstGeom prst="roundRect">
              <a:avLst>
                <a:gd name="adj" fmla="val 7843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2700000" scaled="1"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1D9A694B-2556-42DF-BF7E-29413E61F5D7}"/>
                </a:ext>
              </a:extLst>
            </p:cNvPr>
            <p:cNvSpPr/>
            <p:nvPr/>
          </p:nvSpPr>
          <p:spPr>
            <a:xfrm>
              <a:off x="540800" y="166370"/>
              <a:ext cx="59362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20000"/>
                </a:spcBef>
              </a:pPr>
              <a:r>
                <a:rPr kumimoji="1" lang="zh-CN" altLang="en-US" sz="2400" b="1" dirty="0">
                  <a:solidFill>
                    <a:srgbClr val="3DA4C3"/>
                  </a:solidFill>
                  <a:cs typeface="+mn-ea"/>
                  <a:sym typeface="+mn-lt"/>
                </a:rPr>
                <a:t>常用化学品安全使用之硫化氢的安全使用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6B864EC6-174D-4605-9F4F-A4AEB0853A5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482342" cy="534245"/>
            </a:xfrm>
            <a:prstGeom prst="rect">
              <a:avLst/>
            </a:prstGeom>
          </p:spPr>
        </p:pic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id="{5FC59A87-1CC8-4461-803B-1C0E1D10DF74}"/>
              </a:ext>
            </a:extLst>
          </p:cNvPr>
          <p:cNvGrpSpPr/>
          <p:nvPr/>
        </p:nvGrpSpPr>
        <p:grpSpPr>
          <a:xfrm>
            <a:off x="697110" y="996227"/>
            <a:ext cx="9771898" cy="1038226"/>
            <a:chOff x="1804988" y="1619252"/>
            <a:chExt cx="9771898" cy="103822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7" name="Group 4">
              <a:extLst>
                <a:ext uri="{FF2B5EF4-FFF2-40B4-BE49-F238E27FC236}">
                  <a16:creationId xmlns:a16="http://schemas.microsoft.com/office/drawing/2014/main" id="{27A0581A-9DA8-4230-89D5-60F4B4ECF838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804988" y="1619252"/>
              <a:ext cx="3230564" cy="1038226"/>
              <a:chOff x="1137" y="1020"/>
              <a:chExt cx="2035" cy="654"/>
            </a:xfrm>
          </p:grpSpPr>
          <p:sp>
            <p:nvSpPr>
              <p:cNvPr id="9" name="AutoShape 3">
                <a:extLst>
                  <a:ext uri="{FF2B5EF4-FFF2-40B4-BE49-F238E27FC236}">
                    <a16:creationId xmlns:a16="http://schemas.microsoft.com/office/drawing/2014/main" id="{A91359E9-4F6A-4A7E-AEE4-F186995D4425}"/>
                  </a:ext>
                </a:extLst>
              </p:cNvPr>
              <p:cNvSpPr>
                <a:spLocks noChangeAspect="1" noChangeArrowheads="1" noTextEdit="1"/>
              </p:cNvSpPr>
              <p:nvPr/>
            </p:nvSpPr>
            <p:spPr bwMode="auto">
              <a:xfrm>
                <a:off x="1138" y="1021"/>
                <a:ext cx="380" cy="5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" name="Freeform 5">
                <a:extLst>
                  <a:ext uri="{FF2B5EF4-FFF2-40B4-BE49-F238E27FC236}">
                    <a16:creationId xmlns:a16="http://schemas.microsoft.com/office/drawing/2014/main" id="{3837D18A-4DEB-4215-B65C-2C49F3A596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79" y="1037"/>
                <a:ext cx="180" cy="191"/>
              </a:xfrm>
              <a:custGeom>
                <a:avLst/>
                <a:gdLst>
                  <a:gd name="T0" fmla="*/ 180 w 180"/>
                  <a:gd name="T1" fmla="*/ 191 h 191"/>
                  <a:gd name="T2" fmla="*/ 0 w 180"/>
                  <a:gd name="T3" fmla="*/ 191 h 191"/>
                  <a:gd name="T4" fmla="*/ 47 w 180"/>
                  <a:gd name="T5" fmla="*/ 134 h 191"/>
                  <a:gd name="T6" fmla="*/ 47 w 180"/>
                  <a:gd name="T7" fmla="*/ 0 h 191"/>
                  <a:gd name="T8" fmla="*/ 133 w 180"/>
                  <a:gd name="T9" fmla="*/ 0 h 191"/>
                  <a:gd name="T10" fmla="*/ 133 w 180"/>
                  <a:gd name="T11" fmla="*/ 134 h 191"/>
                  <a:gd name="T12" fmla="*/ 180 w 180"/>
                  <a:gd name="T13" fmla="*/ 191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0" h="191">
                    <a:moveTo>
                      <a:pt x="180" y="191"/>
                    </a:moveTo>
                    <a:lnTo>
                      <a:pt x="0" y="191"/>
                    </a:lnTo>
                    <a:lnTo>
                      <a:pt x="47" y="134"/>
                    </a:lnTo>
                    <a:lnTo>
                      <a:pt x="47" y="0"/>
                    </a:lnTo>
                    <a:lnTo>
                      <a:pt x="133" y="0"/>
                    </a:lnTo>
                    <a:lnTo>
                      <a:pt x="133" y="134"/>
                    </a:lnTo>
                    <a:lnTo>
                      <a:pt x="180" y="191"/>
                    </a:lnTo>
                    <a:close/>
                  </a:path>
                </a:pathLst>
              </a:custGeom>
              <a:solidFill>
                <a:srgbClr val="B2E0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" name="Freeform 6">
                <a:extLst>
                  <a:ext uri="{FF2B5EF4-FFF2-40B4-BE49-F238E27FC236}">
                    <a16:creationId xmlns:a16="http://schemas.microsoft.com/office/drawing/2014/main" id="{198DE9EC-88BD-4E94-9B69-584FFAE266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18" y="1228"/>
                <a:ext cx="303" cy="117"/>
              </a:xfrm>
              <a:custGeom>
                <a:avLst/>
                <a:gdLst>
                  <a:gd name="T0" fmla="*/ 214 w 232"/>
                  <a:gd name="T1" fmla="*/ 36 h 90"/>
                  <a:gd name="T2" fmla="*/ 185 w 232"/>
                  <a:gd name="T3" fmla="*/ 0 h 90"/>
                  <a:gd name="T4" fmla="*/ 47 w 232"/>
                  <a:gd name="T5" fmla="*/ 0 h 90"/>
                  <a:gd name="T6" fmla="*/ 18 w 232"/>
                  <a:gd name="T7" fmla="*/ 36 h 90"/>
                  <a:gd name="T8" fmla="*/ 43 w 232"/>
                  <a:gd name="T9" fmla="*/ 90 h 90"/>
                  <a:gd name="T10" fmla="*/ 190 w 232"/>
                  <a:gd name="T11" fmla="*/ 90 h 90"/>
                  <a:gd name="T12" fmla="*/ 214 w 232"/>
                  <a:gd name="T13" fmla="*/ 36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2" h="90">
                    <a:moveTo>
                      <a:pt x="214" y="36"/>
                    </a:moveTo>
                    <a:cubicBezTo>
                      <a:pt x="185" y="0"/>
                      <a:pt x="185" y="0"/>
                      <a:pt x="185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18" y="36"/>
                      <a:pt x="18" y="36"/>
                      <a:pt x="18" y="36"/>
                    </a:cubicBezTo>
                    <a:cubicBezTo>
                      <a:pt x="0" y="57"/>
                      <a:pt x="15" y="90"/>
                      <a:pt x="43" y="90"/>
                    </a:cubicBezTo>
                    <a:cubicBezTo>
                      <a:pt x="190" y="90"/>
                      <a:pt x="190" y="90"/>
                      <a:pt x="190" y="90"/>
                    </a:cubicBezTo>
                    <a:cubicBezTo>
                      <a:pt x="217" y="90"/>
                      <a:pt x="232" y="57"/>
                      <a:pt x="214" y="36"/>
                    </a:cubicBezTo>
                  </a:path>
                </a:pathLst>
              </a:cu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" name="Rectangle 7">
                <a:extLst>
                  <a:ext uri="{FF2B5EF4-FFF2-40B4-BE49-F238E27FC236}">
                    <a16:creationId xmlns:a16="http://schemas.microsoft.com/office/drawing/2014/main" id="{1249A9DC-FA48-46E2-B4C0-682C3D0236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287"/>
                <a:ext cx="44" cy="8"/>
              </a:xfrm>
              <a:prstGeom prst="rect">
                <a:avLst/>
              </a:prstGeom>
              <a:solidFill>
                <a:srgbClr val="494A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" name="Rectangle 8">
                <a:extLst>
                  <a:ext uri="{FF2B5EF4-FFF2-40B4-BE49-F238E27FC236}">
                    <a16:creationId xmlns:a16="http://schemas.microsoft.com/office/drawing/2014/main" id="{E2BBCAAE-2F60-4324-84B3-E5B4CE77FB7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232"/>
                <a:ext cx="44" cy="8"/>
              </a:xfrm>
              <a:prstGeom prst="rect">
                <a:avLst/>
              </a:prstGeom>
              <a:solidFill>
                <a:srgbClr val="494A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4" name="Rectangle 9">
                <a:extLst>
                  <a:ext uri="{FF2B5EF4-FFF2-40B4-BE49-F238E27FC236}">
                    <a16:creationId xmlns:a16="http://schemas.microsoft.com/office/drawing/2014/main" id="{EF8CBB0B-FB2C-4C5C-851F-38C715FC0D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179"/>
                <a:ext cx="44" cy="7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Rectangle 10">
                <a:extLst>
                  <a:ext uri="{FF2B5EF4-FFF2-40B4-BE49-F238E27FC236}">
                    <a16:creationId xmlns:a16="http://schemas.microsoft.com/office/drawing/2014/main" id="{CB66F257-76E5-4FD7-98C0-A3F0D1E498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125"/>
                <a:ext cx="44" cy="8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6" name="Rectangle 11">
                <a:extLst>
                  <a:ext uri="{FF2B5EF4-FFF2-40B4-BE49-F238E27FC236}">
                    <a16:creationId xmlns:a16="http://schemas.microsoft.com/office/drawing/2014/main" id="{ABA209C3-4A6E-4CCE-8D46-9ADC7361FF5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071"/>
                <a:ext cx="44" cy="7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7" name="Oval 12">
                <a:extLst>
                  <a:ext uri="{FF2B5EF4-FFF2-40B4-BE49-F238E27FC236}">
                    <a16:creationId xmlns:a16="http://schemas.microsoft.com/office/drawing/2014/main" id="{21D0ECB6-D908-4FC1-9B22-1571C45004D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97" y="1215"/>
                <a:ext cx="42" cy="43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8" name="Oval 13">
                <a:extLst>
                  <a:ext uri="{FF2B5EF4-FFF2-40B4-BE49-F238E27FC236}">
                    <a16:creationId xmlns:a16="http://schemas.microsoft.com/office/drawing/2014/main" id="{32B93D50-9BBB-4145-A4EB-D9865506A33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01" y="1220"/>
                <a:ext cx="33" cy="3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9" name="Oval 14">
                <a:extLst>
                  <a:ext uri="{FF2B5EF4-FFF2-40B4-BE49-F238E27FC236}">
                    <a16:creationId xmlns:a16="http://schemas.microsoft.com/office/drawing/2014/main" id="{E253E222-3376-4E47-AC3C-7745D7FE14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10" y="1232"/>
                <a:ext cx="31" cy="31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0" name="Oval 15">
                <a:extLst>
                  <a:ext uri="{FF2B5EF4-FFF2-40B4-BE49-F238E27FC236}">
                    <a16:creationId xmlns:a16="http://schemas.microsoft.com/office/drawing/2014/main" id="{F928E8A1-ADF7-416F-BEB9-BA2C21C188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27" y="1304"/>
                <a:ext cx="19" cy="1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1" name="Oval 16">
                <a:extLst>
                  <a:ext uri="{FF2B5EF4-FFF2-40B4-BE49-F238E27FC236}">
                    <a16:creationId xmlns:a16="http://schemas.microsoft.com/office/drawing/2014/main" id="{4B035640-532D-4A2B-A42C-41FE4E4E0B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91" y="1196"/>
                <a:ext cx="15" cy="14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2" name="Oval 17">
                <a:extLst>
                  <a:ext uri="{FF2B5EF4-FFF2-40B4-BE49-F238E27FC236}">
                    <a16:creationId xmlns:a16="http://schemas.microsoft.com/office/drawing/2014/main" id="{FBA120EF-3544-4169-AA08-D355713E7D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61" y="1147"/>
                <a:ext cx="21" cy="21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3" name="Freeform 18">
                <a:extLst>
                  <a:ext uri="{FF2B5EF4-FFF2-40B4-BE49-F238E27FC236}">
                    <a16:creationId xmlns:a16="http://schemas.microsoft.com/office/drawing/2014/main" id="{3D78B12D-3316-40F3-A77C-F1ECCB81B7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17" y="1020"/>
                <a:ext cx="104" cy="17"/>
              </a:xfrm>
              <a:custGeom>
                <a:avLst/>
                <a:gdLst>
                  <a:gd name="T0" fmla="*/ 80 w 80"/>
                  <a:gd name="T1" fmla="*/ 3 h 13"/>
                  <a:gd name="T2" fmla="*/ 80 w 80"/>
                  <a:gd name="T3" fmla="*/ 9 h 13"/>
                  <a:gd name="T4" fmla="*/ 77 w 80"/>
                  <a:gd name="T5" fmla="*/ 13 h 13"/>
                  <a:gd name="T6" fmla="*/ 4 w 80"/>
                  <a:gd name="T7" fmla="*/ 13 h 13"/>
                  <a:gd name="T8" fmla="*/ 0 w 80"/>
                  <a:gd name="T9" fmla="*/ 9 h 13"/>
                  <a:gd name="T10" fmla="*/ 0 w 80"/>
                  <a:gd name="T11" fmla="*/ 3 h 13"/>
                  <a:gd name="T12" fmla="*/ 4 w 80"/>
                  <a:gd name="T13" fmla="*/ 0 h 13"/>
                  <a:gd name="T14" fmla="*/ 77 w 80"/>
                  <a:gd name="T15" fmla="*/ 0 h 13"/>
                  <a:gd name="T16" fmla="*/ 80 w 80"/>
                  <a:gd name="T17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0" h="13">
                    <a:moveTo>
                      <a:pt x="80" y="3"/>
                    </a:moveTo>
                    <a:cubicBezTo>
                      <a:pt x="80" y="9"/>
                      <a:pt x="80" y="9"/>
                      <a:pt x="80" y="9"/>
                    </a:cubicBezTo>
                    <a:cubicBezTo>
                      <a:pt x="80" y="11"/>
                      <a:pt x="79" y="13"/>
                      <a:pt x="77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2" y="13"/>
                      <a:pt x="0" y="11"/>
                      <a:pt x="0" y="9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79" y="0"/>
                      <a:pt x="80" y="1"/>
                      <a:pt x="80" y="3"/>
                    </a:cubicBezTo>
                  </a:path>
                </a:pathLst>
              </a:custGeom>
              <a:solidFill>
                <a:srgbClr val="B2E0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4" name="Rectangle 19">
                <a:extLst>
                  <a:ext uri="{FF2B5EF4-FFF2-40B4-BE49-F238E27FC236}">
                    <a16:creationId xmlns:a16="http://schemas.microsoft.com/office/drawing/2014/main" id="{D75BB847-8657-4836-815F-29746B215B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6" y="1037"/>
                <a:ext cx="86" cy="14"/>
              </a:xfrm>
              <a:prstGeom prst="rect">
                <a:avLst/>
              </a:prstGeom>
              <a:solidFill>
                <a:srgbClr val="89C5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5" name="Freeform 20">
                <a:extLst>
                  <a:ext uri="{FF2B5EF4-FFF2-40B4-BE49-F238E27FC236}">
                    <a16:creationId xmlns:a16="http://schemas.microsoft.com/office/drawing/2014/main" id="{BBC23B1B-472D-4B7E-9D7E-A5F0EBC1D9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85" y="1038"/>
                <a:ext cx="29" cy="636"/>
              </a:xfrm>
              <a:custGeom>
                <a:avLst/>
                <a:gdLst>
                  <a:gd name="T0" fmla="*/ 16 w 16"/>
                  <a:gd name="T1" fmla="*/ 358 h 358"/>
                  <a:gd name="T2" fmla="*/ 0 w 16"/>
                  <a:gd name="T3" fmla="*/ 358 h 358"/>
                  <a:gd name="T4" fmla="*/ 0 w 16"/>
                  <a:gd name="T5" fmla="*/ 8 h 358"/>
                  <a:gd name="T6" fmla="*/ 8 w 16"/>
                  <a:gd name="T7" fmla="*/ 0 h 358"/>
                  <a:gd name="T8" fmla="*/ 16 w 16"/>
                  <a:gd name="T9" fmla="*/ 8 h 358"/>
                  <a:gd name="T10" fmla="*/ 16 w 16"/>
                  <a:gd name="T11" fmla="*/ 358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358">
                    <a:moveTo>
                      <a:pt x="16" y="358"/>
                    </a:moveTo>
                    <a:cubicBezTo>
                      <a:pt x="0" y="358"/>
                      <a:pt x="0" y="358"/>
                      <a:pt x="0" y="35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12" y="0"/>
                      <a:pt x="16" y="4"/>
                      <a:pt x="16" y="8"/>
                    </a:cubicBezTo>
                    <a:lnTo>
                      <a:pt x="16" y="3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6" name="Rectangle 21">
                <a:extLst>
                  <a:ext uri="{FF2B5EF4-FFF2-40B4-BE49-F238E27FC236}">
                    <a16:creationId xmlns:a16="http://schemas.microsoft.com/office/drawing/2014/main" id="{90748416-F6B0-473A-90B9-EE4468930F8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37" y="1078"/>
                <a:ext cx="189" cy="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7" name="Freeform 22">
                <a:extLst>
                  <a:ext uri="{FF2B5EF4-FFF2-40B4-BE49-F238E27FC236}">
                    <a16:creationId xmlns:a16="http://schemas.microsoft.com/office/drawing/2014/main" id="{F973D4DC-BC7F-4CEC-89D2-1C22D889B7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12" y="1078"/>
                <a:ext cx="39" cy="21"/>
              </a:xfrm>
              <a:custGeom>
                <a:avLst/>
                <a:gdLst>
                  <a:gd name="T0" fmla="*/ 30 w 30"/>
                  <a:gd name="T1" fmla="*/ 8 h 16"/>
                  <a:gd name="T2" fmla="*/ 30 w 30"/>
                  <a:gd name="T3" fmla="*/ 8 h 16"/>
                  <a:gd name="T4" fmla="*/ 22 w 30"/>
                  <a:gd name="T5" fmla="*/ 16 h 16"/>
                  <a:gd name="T6" fmla="*/ 0 w 30"/>
                  <a:gd name="T7" fmla="*/ 16 h 16"/>
                  <a:gd name="T8" fmla="*/ 0 w 30"/>
                  <a:gd name="T9" fmla="*/ 0 h 16"/>
                  <a:gd name="T10" fmla="*/ 22 w 30"/>
                  <a:gd name="T11" fmla="*/ 0 h 16"/>
                  <a:gd name="T12" fmla="*/ 30 w 30"/>
                  <a:gd name="T13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6">
                    <a:moveTo>
                      <a:pt x="30" y="8"/>
                    </a:moveTo>
                    <a:cubicBezTo>
                      <a:pt x="30" y="8"/>
                      <a:pt x="30" y="8"/>
                      <a:pt x="30" y="8"/>
                    </a:cubicBezTo>
                    <a:cubicBezTo>
                      <a:pt x="30" y="12"/>
                      <a:pt x="26" y="16"/>
                      <a:pt x="22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6" y="0"/>
                      <a:pt x="30" y="3"/>
                      <a:pt x="30" y="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8" name="Freeform 23">
                <a:extLst>
                  <a:ext uri="{FF2B5EF4-FFF2-40B4-BE49-F238E27FC236}">
                    <a16:creationId xmlns:a16="http://schemas.microsoft.com/office/drawing/2014/main" id="{D1BBAA89-0FC9-4953-89A3-64EFE0EA8C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85" y="1490"/>
                <a:ext cx="1987" cy="29"/>
              </a:xfrm>
              <a:custGeom>
                <a:avLst/>
                <a:gdLst>
                  <a:gd name="T0" fmla="*/ 273 w 273"/>
                  <a:gd name="T1" fmla="*/ 20 h 20"/>
                  <a:gd name="T2" fmla="*/ 0 w 273"/>
                  <a:gd name="T3" fmla="*/ 20 h 20"/>
                  <a:gd name="T4" fmla="*/ 0 w 273"/>
                  <a:gd name="T5" fmla="*/ 3 h 20"/>
                  <a:gd name="T6" fmla="*/ 3 w 273"/>
                  <a:gd name="T7" fmla="*/ 0 h 20"/>
                  <a:gd name="T8" fmla="*/ 270 w 273"/>
                  <a:gd name="T9" fmla="*/ 0 h 20"/>
                  <a:gd name="T10" fmla="*/ 273 w 273"/>
                  <a:gd name="T11" fmla="*/ 3 h 20"/>
                  <a:gd name="T12" fmla="*/ 273 w 273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3" h="20">
                    <a:moveTo>
                      <a:pt x="273" y="20"/>
                    </a:moveTo>
                    <a:cubicBezTo>
                      <a:pt x="0" y="20"/>
                      <a:pt x="0" y="20"/>
                      <a:pt x="0" y="2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270" y="0"/>
                      <a:pt x="270" y="0"/>
                      <a:pt x="270" y="0"/>
                    </a:cubicBezTo>
                    <a:cubicBezTo>
                      <a:pt x="272" y="0"/>
                      <a:pt x="273" y="1"/>
                      <a:pt x="273" y="3"/>
                    </a:cubicBezTo>
                    <a:lnTo>
                      <a:pt x="273" y="2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9" name="Rectangle 24">
                <a:extLst>
                  <a:ext uri="{FF2B5EF4-FFF2-40B4-BE49-F238E27FC236}">
                    <a16:creationId xmlns:a16="http://schemas.microsoft.com/office/drawing/2014/main" id="{7E6EEBD6-0A38-48F2-91D7-34A53187A7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6" y="1081"/>
                <a:ext cx="86" cy="1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A1938799-57BF-4EDC-A291-244115ED249D}"/>
                </a:ext>
              </a:extLst>
            </p:cNvPr>
            <p:cNvSpPr/>
            <p:nvPr/>
          </p:nvSpPr>
          <p:spPr>
            <a:xfrm>
              <a:off x="2394217" y="1844360"/>
              <a:ext cx="9182669" cy="51161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  <a:buClr>
                  <a:srgbClr val="FF0000"/>
                </a:buClr>
                <a:tabLst>
                  <a:tab pos="911203" algn="l"/>
                  <a:tab pos="1825580" algn="l"/>
                  <a:tab pos="2739957" algn="l"/>
                  <a:tab pos="3654334" algn="l"/>
                  <a:tab pos="4568711" algn="l"/>
                  <a:tab pos="5483088" algn="l"/>
                  <a:tab pos="6397465" algn="l"/>
                  <a:tab pos="7311843" algn="l"/>
                  <a:tab pos="8226220" algn="l"/>
                  <a:tab pos="9140597" algn="l"/>
                  <a:tab pos="10054974" algn="l"/>
                </a:tabLst>
              </a:pPr>
              <a:r>
                <a:rPr lang="zh-CN" alt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硫化氢的理化危险</a:t>
              </a: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id="{326DECC3-ED5A-4EDD-9791-7FA08EA5C274}"/>
              </a:ext>
            </a:extLst>
          </p:cNvPr>
          <p:cNvGrpSpPr/>
          <p:nvPr/>
        </p:nvGrpSpPr>
        <p:grpSpPr>
          <a:xfrm>
            <a:off x="1323725" y="2128663"/>
            <a:ext cx="9544550" cy="4086140"/>
            <a:chOff x="4019549" y="2095499"/>
            <a:chExt cx="9544550" cy="4086140"/>
          </a:xfrm>
        </p:grpSpPr>
        <p:sp>
          <p:nvSpPr>
            <p:cNvPr id="31" name="矩形: 圆角 4">
              <a:extLst>
                <a:ext uri="{FF2B5EF4-FFF2-40B4-BE49-F238E27FC236}">
                  <a16:creationId xmlns:a16="http://schemas.microsoft.com/office/drawing/2014/main" id="{E901899C-76FC-456B-B013-EBAC010921FB}"/>
                </a:ext>
              </a:extLst>
            </p:cNvPr>
            <p:cNvSpPr/>
            <p:nvPr/>
          </p:nvSpPr>
          <p:spPr>
            <a:xfrm>
              <a:off x="4019549" y="2095499"/>
              <a:ext cx="9544550" cy="4086140"/>
            </a:xfrm>
            <a:prstGeom prst="roundRect">
              <a:avLst>
                <a:gd name="adj" fmla="val 4052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rgbClr val="3DA4C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" name="矩形: 圆角 125">
              <a:extLst>
                <a:ext uri="{FF2B5EF4-FFF2-40B4-BE49-F238E27FC236}">
                  <a16:creationId xmlns:a16="http://schemas.microsoft.com/office/drawing/2014/main" id="{DE182074-7C30-4CBF-B81F-835ACD0E39F6}"/>
                </a:ext>
              </a:extLst>
            </p:cNvPr>
            <p:cNvSpPr/>
            <p:nvPr/>
          </p:nvSpPr>
          <p:spPr>
            <a:xfrm>
              <a:off x="4142471" y="2220866"/>
              <a:ext cx="9280013" cy="3838860"/>
            </a:xfrm>
            <a:prstGeom prst="roundRect">
              <a:avLst>
                <a:gd name="adj" fmla="val 4052"/>
              </a:avLst>
            </a:prstGeom>
            <a:solidFill>
              <a:srgbClr val="3289A4"/>
            </a:solidFill>
            <a:ln>
              <a:solidFill>
                <a:srgbClr val="3DA4C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" name="Rectangle 2">
              <a:extLst>
                <a:ext uri="{FF2B5EF4-FFF2-40B4-BE49-F238E27FC236}">
                  <a16:creationId xmlns:a16="http://schemas.microsoft.com/office/drawing/2014/main" id="{A5A879C3-10F2-47FB-89FF-6EFD80A5186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06937" y="2281434"/>
              <a:ext cx="8560174" cy="35271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342900" indent="-342900" algn="just">
                <a:lnSpc>
                  <a:spcPct val="130000"/>
                </a:lnSpc>
                <a:spcBef>
                  <a:spcPct val="20000"/>
                </a:spcBef>
                <a:buClr>
                  <a:schemeClr val="bg1"/>
                </a:buClr>
                <a:buFont typeface="Wingdings" panose="05000000000000000000" pitchFamily="2" charset="2"/>
                <a:buChar char="Ø"/>
                <a:tabLst>
                  <a:tab pos="683419" algn="l"/>
                  <a:tab pos="1369219" algn="l"/>
                  <a:tab pos="2055019" algn="l"/>
                  <a:tab pos="2740819" algn="l"/>
                  <a:tab pos="3426619" algn="l"/>
                  <a:tab pos="4112419" algn="l"/>
                  <a:tab pos="4798219" algn="l"/>
                  <a:tab pos="5484019" algn="l"/>
                  <a:tab pos="6169819" algn="l"/>
                  <a:tab pos="6855619" algn="l"/>
                  <a:tab pos="7541419" algn="l"/>
                </a:tabLst>
              </a:pPr>
              <a:r>
                <a:rPr lang="zh-CN" altLang="en-US" sz="24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易燃气体。</a:t>
              </a:r>
            </a:p>
            <a:p>
              <a:pPr marL="342900" indent="-342900" algn="just">
                <a:lnSpc>
                  <a:spcPct val="130000"/>
                </a:lnSpc>
                <a:spcBef>
                  <a:spcPct val="20000"/>
                </a:spcBef>
                <a:buClr>
                  <a:schemeClr val="bg1"/>
                </a:buClr>
                <a:buFont typeface="Wingdings" panose="05000000000000000000" pitchFamily="2" charset="2"/>
                <a:buChar char="Ø"/>
                <a:tabLst>
                  <a:tab pos="683419" algn="l"/>
                  <a:tab pos="1369219" algn="l"/>
                  <a:tab pos="2055019" algn="l"/>
                  <a:tab pos="2740819" algn="l"/>
                  <a:tab pos="3426619" algn="l"/>
                  <a:tab pos="4112419" algn="l"/>
                  <a:tab pos="4798219" algn="l"/>
                  <a:tab pos="5484019" algn="l"/>
                  <a:tab pos="6169819" algn="l"/>
                  <a:tab pos="6855619" algn="l"/>
                  <a:tab pos="7541419" algn="l"/>
                </a:tabLst>
              </a:pPr>
              <a:r>
                <a:rPr lang="zh-CN" altLang="en-US" sz="24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性质与稳定性：</a:t>
              </a:r>
              <a:r>
                <a:rPr lang="zh-CN" altLang="en-US" sz="2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在有机胺中溶解度极大。在苛性碱溶液中也有较大的溶解度。在过量氧气中燃烧生成二氧化硫和水，当氧气供应不足时生成水与游离硫。室温下稳定。可溶于水，水溶液具有弱酸性，与空气接触会因氧化析出硫而慢慢变浑。能在空气中燃烧产生蓝色的火焰并生成</a:t>
              </a:r>
              <a:r>
                <a:rPr lang="en-US" altLang="zh-CN" sz="2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SO</a:t>
              </a:r>
              <a:r>
                <a:rPr lang="en-US" altLang="zh-CN" sz="2400" baseline="-25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2</a:t>
              </a:r>
              <a:r>
                <a:rPr lang="zh-CN" altLang="en-US" sz="2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和</a:t>
              </a:r>
              <a:r>
                <a:rPr lang="en-US" altLang="zh-CN" sz="2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H</a:t>
              </a:r>
              <a:r>
                <a:rPr lang="en-US" altLang="zh-CN" sz="2400" baseline="-25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2</a:t>
              </a:r>
              <a:r>
                <a:rPr lang="en-US" altLang="zh-CN" sz="2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O</a:t>
              </a:r>
              <a:r>
                <a:rPr lang="zh-CN" altLang="en-US" sz="2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，在空气不足时则生成</a:t>
              </a:r>
              <a:r>
                <a:rPr lang="en-US" altLang="zh-CN" sz="2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S</a:t>
              </a:r>
              <a:r>
                <a:rPr lang="zh-CN" altLang="en-US" sz="2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和</a:t>
              </a:r>
              <a:r>
                <a:rPr lang="en-US" altLang="zh-CN" sz="2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H</a:t>
              </a:r>
              <a:r>
                <a:rPr lang="en-US" altLang="zh-CN" sz="2400" baseline="-25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2</a:t>
              </a:r>
              <a:r>
                <a:rPr lang="en-US" altLang="zh-CN" sz="2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O</a:t>
              </a:r>
              <a:r>
                <a:rPr lang="zh-CN" altLang="en-US" sz="2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。</a:t>
              </a:r>
            </a:p>
          </p:txBody>
        </p:sp>
        <p:pic>
          <p:nvPicPr>
            <p:cNvPr id="34" name="图片 33">
              <a:extLst>
                <a:ext uri="{FF2B5EF4-FFF2-40B4-BE49-F238E27FC236}">
                  <a16:creationId xmlns:a16="http://schemas.microsoft.com/office/drawing/2014/main" id="{F97D581B-C7BD-46CD-A87E-C8514250AED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2329860" y="5000880"/>
              <a:ext cx="921067" cy="103085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49891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631BF0FA-8920-44E7-8DE9-4728031431B8}"/>
              </a:ext>
            </a:extLst>
          </p:cNvPr>
          <p:cNvGrpSpPr/>
          <p:nvPr/>
        </p:nvGrpSpPr>
        <p:grpSpPr>
          <a:xfrm>
            <a:off x="-1" y="-1757"/>
            <a:ext cx="6477001" cy="641444"/>
            <a:chOff x="-1" y="0"/>
            <a:chExt cx="6477001" cy="641444"/>
          </a:xfrm>
        </p:grpSpPr>
        <p:sp>
          <p:nvSpPr>
            <p:cNvPr id="3" name="圆角矩形 2">
              <a:extLst>
                <a:ext uri="{FF2B5EF4-FFF2-40B4-BE49-F238E27FC236}">
                  <a16:creationId xmlns:a16="http://schemas.microsoft.com/office/drawing/2014/main" id="{9C8F1498-4531-4E5E-88D0-F49E43A2C055}"/>
                </a:ext>
              </a:extLst>
            </p:cNvPr>
            <p:cNvSpPr/>
            <p:nvPr/>
          </p:nvSpPr>
          <p:spPr>
            <a:xfrm>
              <a:off x="-1" y="169035"/>
              <a:ext cx="6298163" cy="472409"/>
            </a:xfrm>
            <a:prstGeom prst="roundRect">
              <a:avLst>
                <a:gd name="adj" fmla="val 7843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2700000" scaled="1"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C9C7B3A1-70C3-46CA-91C0-631814583551}"/>
                </a:ext>
              </a:extLst>
            </p:cNvPr>
            <p:cNvSpPr/>
            <p:nvPr/>
          </p:nvSpPr>
          <p:spPr>
            <a:xfrm>
              <a:off x="540800" y="166370"/>
              <a:ext cx="59362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20000"/>
                </a:spcBef>
              </a:pPr>
              <a:r>
                <a:rPr kumimoji="1" lang="zh-CN" altLang="en-US" sz="2400" b="1" dirty="0">
                  <a:solidFill>
                    <a:srgbClr val="3DA4C3"/>
                  </a:solidFill>
                  <a:cs typeface="+mn-ea"/>
                  <a:sym typeface="+mn-lt"/>
                </a:rPr>
                <a:t>常用化学品安全使用之硫化氢的安全使用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8FDAB7DC-6993-4A28-86E0-05CE529DCE6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482342" cy="534245"/>
            </a:xfrm>
            <a:prstGeom prst="rect">
              <a:avLst/>
            </a:prstGeom>
          </p:spPr>
        </p:pic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id="{3CB5EC99-5D65-41EF-8D6D-E6A869555F35}"/>
              </a:ext>
            </a:extLst>
          </p:cNvPr>
          <p:cNvGrpSpPr/>
          <p:nvPr/>
        </p:nvGrpSpPr>
        <p:grpSpPr>
          <a:xfrm>
            <a:off x="697110" y="996227"/>
            <a:ext cx="9771898" cy="1038226"/>
            <a:chOff x="1804988" y="1619252"/>
            <a:chExt cx="9771898" cy="103822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7" name="Group 4">
              <a:extLst>
                <a:ext uri="{FF2B5EF4-FFF2-40B4-BE49-F238E27FC236}">
                  <a16:creationId xmlns:a16="http://schemas.microsoft.com/office/drawing/2014/main" id="{ABB94C95-965D-4528-B932-2EC597CF80D5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804988" y="1619252"/>
              <a:ext cx="3230564" cy="1038226"/>
              <a:chOff x="1137" y="1020"/>
              <a:chExt cx="2035" cy="654"/>
            </a:xfrm>
          </p:grpSpPr>
          <p:sp>
            <p:nvSpPr>
              <p:cNvPr id="9" name="AutoShape 3">
                <a:extLst>
                  <a:ext uri="{FF2B5EF4-FFF2-40B4-BE49-F238E27FC236}">
                    <a16:creationId xmlns:a16="http://schemas.microsoft.com/office/drawing/2014/main" id="{FC591992-555A-437B-80E0-CDA337E6D8BA}"/>
                  </a:ext>
                </a:extLst>
              </p:cNvPr>
              <p:cNvSpPr>
                <a:spLocks noChangeAspect="1" noChangeArrowheads="1" noTextEdit="1"/>
              </p:cNvSpPr>
              <p:nvPr/>
            </p:nvSpPr>
            <p:spPr bwMode="auto">
              <a:xfrm>
                <a:off x="1138" y="1021"/>
                <a:ext cx="380" cy="5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" name="Freeform 5">
                <a:extLst>
                  <a:ext uri="{FF2B5EF4-FFF2-40B4-BE49-F238E27FC236}">
                    <a16:creationId xmlns:a16="http://schemas.microsoft.com/office/drawing/2014/main" id="{FE2035A5-49D5-4262-884F-E54C15B7D5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79" y="1037"/>
                <a:ext cx="180" cy="191"/>
              </a:xfrm>
              <a:custGeom>
                <a:avLst/>
                <a:gdLst>
                  <a:gd name="T0" fmla="*/ 180 w 180"/>
                  <a:gd name="T1" fmla="*/ 191 h 191"/>
                  <a:gd name="T2" fmla="*/ 0 w 180"/>
                  <a:gd name="T3" fmla="*/ 191 h 191"/>
                  <a:gd name="T4" fmla="*/ 47 w 180"/>
                  <a:gd name="T5" fmla="*/ 134 h 191"/>
                  <a:gd name="T6" fmla="*/ 47 w 180"/>
                  <a:gd name="T7" fmla="*/ 0 h 191"/>
                  <a:gd name="T8" fmla="*/ 133 w 180"/>
                  <a:gd name="T9" fmla="*/ 0 h 191"/>
                  <a:gd name="T10" fmla="*/ 133 w 180"/>
                  <a:gd name="T11" fmla="*/ 134 h 191"/>
                  <a:gd name="T12" fmla="*/ 180 w 180"/>
                  <a:gd name="T13" fmla="*/ 191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0" h="191">
                    <a:moveTo>
                      <a:pt x="180" y="191"/>
                    </a:moveTo>
                    <a:lnTo>
                      <a:pt x="0" y="191"/>
                    </a:lnTo>
                    <a:lnTo>
                      <a:pt x="47" y="134"/>
                    </a:lnTo>
                    <a:lnTo>
                      <a:pt x="47" y="0"/>
                    </a:lnTo>
                    <a:lnTo>
                      <a:pt x="133" y="0"/>
                    </a:lnTo>
                    <a:lnTo>
                      <a:pt x="133" y="134"/>
                    </a:lnTo>
                    <a:lnTo>
                      <a:pt x="180" y="191"/>
                    </a:lnTo>
                    <a:close/>
                  </a:path>
                </a:pathLst>
              </a:custGeom>
              <a:solidFill>
                <a:srgbClr val="B2E0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" name="Freeform 6">
                <a:extLst>
                  <a:ext uri="{FF2B5EF4-FFF2-40B4-BE49-F238E27FC236}">
                    <a16:creationId xmlns:a16="http://schemas.microsoft.com/office/drawing/2014/main" id="{DD0A0EF0-7F23-4E01-99A2-62C0685B14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18" y="1228"/>
                <a:ext cx="303" cy="117"/>
              </a:xfrm>
              <a:custGeom>
                <a:avLst/>
                <a:gdLst>
                  <a:gd name="T0" fmla="*/ 214 w 232"/>
                  <a:gd name="T1" fmla="*/ 36 h 90"/>
                  <a:gd name="T2" fmla="*/ 185 w 232"/>
                  <a:gd name="T3" fmla="*/ 0 h 90"/>
                  <a:gd name="T4" fmla="*/ 47 w 232"/>
                  <a:gd name="T5" fmla="*/ 0 h 90"/>
                  <a:gd name="T6" fmla="*/ 18 w 232"/>
                  <a:gd name="T7" fmla="*/ 36 h 90"/>
                  <a:gd name="T8" fmla="*/ 43 w 232"/>
                  <a:gd name="T9" fmla="*/ 90 h 90"/>
                  <a:gd name="T10" fmla="*/ 190 w 232"/>
                  <a:gd name="T11" fmla="*/ 90 h 90"/>
                  <a:gd name="T12" fmla="*/ 214 w 232"/>
                  <a:gd name="T13" fmla="*/ 36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2" h="90">
                    <a:moveTo>
                      <a:pt x="214" y="36"/>
                    </a:moveTo>
                    <a:cubicBezTo>
                      <a:pt x="185" y="0"/>
                      <a:pt x="185" y="0"/>
                      <a:pt x="185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18" y="36"/>
                      <a:pt x="18" y="36"/>
                      <a:pt x="18" y="36"/>
                    </a:cubicBezTo>
                    <a:cubicBezTo>
                      <a:pt x="0" y="57"/>
                      <a:pt x="15" y="90"/>
                      <a:pt x="43" y="90"/>
                    </a:cubicBezTo>
                    <a:cubicBezTo>
                      <a:pt x="190" y="90"/>
                      <a:pt x="190" y="90"/>
                      <a:pt x="190" y="90"/>
                    </a:cubicBezTo>
                    <a:cubicBezTo>
                      <a:pt x="217" y="90"/>
                      <a:pt x="232" y="57"/>
                      <a:pt x="214" y="36"/>
                    </a:cubicBezTo>
                  </a:path>
                </a:pathLst>
              </a:cu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" name="Rectangle 7">
                <a:extLst>
                  <a:ext uri="{FF2B5EF4-FFF2-40B4-BE49-F238E27FC236}">
                    <a16:creationId xmlns:a16="http://schemas.microsoft.com/office/drawing/2014/main" id="{FBD6F78E-23E2-4A7E-B584-A8B3405DECC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287"/>
                <a:ext cx="44" cy="8"/>
              </a:xfrm>
              <a:prstGeom prst="rect">
                <a:avLst/>
              </a:prstGeom>
              <a:solidFill>
                <a:srgbClr val="494A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" name="Rectangle 8">
                <a:extLst>
                  <a:ext uri="{FF2B5EF4-FFF2-40B4-BE49-F238E27FC236}">
                    <a16:creationId xmlns:a16="http://schemas.microsoft.com/office/drawing/2014/main" id="{13E7B5A0-AD59-4F70-952F-F3AA7BC2EA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232"/>
                <a:ext cx="44" cy="8"/>
              </a:xfrm>
              <a:prstGeom prst="rect">
                <a:avLst/>
              </a:prstGeom>
              <a:solidFill>
                <a:srgbClr val="494A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4" name="Rectangle 9">
                <a:extLst>
                  <a:ext uri="{FF2B5EF4-FFF2-40B4-BE49-F238E27FC236}">
                    <a16:creationId xmlns:a16="http://schemas.microsoft.com/office/drawing/2014/main" id="{3CD771FF-674B-4BB6-88EA-4B2006B93C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179"/>
                <a:ext cx="44" cy="7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Rectangle 10">
                <a:extLst>
                  <a:ext uri="{FF2B5EF4-FFF2-40B4-BE49-F238E27FC236}">
                    <a16:creationId xmlns:a16="http://schemas.microsoft.com/office/drawing/2014/main" id="{8796C25E-4D04-4A14-B363-7301ACA59D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125"/>
                <a:ext cx="44" cy="8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6" name="Rectangle 11">
                <a:extLst>
                  <a:ext uri="{FF2B5EF4-FFF2-40B4-BE49-F238E27FC236}">
                    <a16:creationId xmlns:a16="http://schemas.microsoft.com/office/drawing/2014/main" id="{763AC09A-08DC-4E85-831A-A22EDFA78E7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071"/>
                <a:ext cx="44" cy="7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7" name="Oval 12">
                <a:extLst>
                  <a:ext uri="{FF2B5EF4-FFF2-40B4-BE49-F238E27FC236}">
                    <a16:creationId xmlns:a16="http://schemas.microsoft.com/office/drawing/2014/main" id="{24481E24-C487-40FF-BAE6-27830FBA6D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97" y="1215"/>
                <a:ext cx="42" cy="43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8" name="Oval 13">
                <a:extLst>
                  <a:ext uri="{FF2B5EF4-FFF2-40B4-BE49-F238E27FC236}">
                    <a16:creationId xmlns:a16="http://schemas.microsoft.com/office/drawing/2014/main" id="{E17F20B9-8334-413D-8804-0D97752FE35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01" y="1220"/>
                <a:ext cx="33" cy="3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9" name="Oval 14">
                <a:extLst>
                  <a:ext uri="{FF2B5EF4-FFF2-40B4-BE49-F238E27FC236}">
                    <a16:creationId xmlns:a16="http://schemas.microsoft.com/office/drawing/2014/main" id="{0DDCBBE6-028E-4CD4-BF96-187639B109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10" y="1232"/>
                <a:ext cx="31" cy="31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0" name="Oval 15">
                <a:extLst>
                  <a:ext uri="{FF2B5EF4-FFF2-40B4-BE49-F238E27FC236}">
                    <a16:creationId xmlns:a16="http://schemas.microsoft.com/office/drawing/2014/main" id="{C0CE3A12-EF1A-42BD-BCB1-68A6E38EE84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27" y="1304"/>
                <a:ext cx="19" cy="1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1" name="Oval 16">
                <a:extLst>
                  <a:ext uri="{FF2B5EF4-FFF2-40B4-BE49-F238E27FC236}">
                    <a16:creationId xmlns:a16="http://schemas.microsoft.com/office/drawing/2014/main" id="{5D369732-57F3-4169-BC24-ADACE990D4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91" y="1196"/>
                <a:ext cx="15" cy="14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2" name="Oval 17">
                <a:extLst>
                  <a:ext uri="{FF2B5EF4-FFF2-40B4-BE49-F238E27FC236}">
                    <a16:creationId xmlns:a16="http://schemas.microsoft.com/office/drawing/2014/main" id="{63074E6B-42B3-466E-B613-65D100D5A9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61" y="1147"/>
                <a:ext cx="21" cy="21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3" name="Freeform 18">
                <a:extLst>
                  <a:ext uri="{FF2B5EF4-FFF2-40B4-BE49-F238E27FC236}">
                    <a16:creationId xmlns:a16="http://schemas.microsoft.com/office/drawing/2014/main" id="{30FC6118-BC4B-4E73-B9AC-D1BCE97FD8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17" y="1020"/>
                <a:ext cx="104" cy="17"/>
              </a:xfrm>
              <a:custGeom>
                <a:avLst/>
                <a:gdLst>
                  <a:gd name="T0" fmla="*/ 80 w 80"/>
                  <a:gd name="T1" fmla="*/ 3 h 13"/>
                  <a:gd name="T2" fmla="*/ 80 w 80"/>
                  <a:gd name="T3" fmla="*/ 9 h 13"/>
                  <a:gd name="T4" fmla="*/ 77 w 80"/>
                  <a:gd name="T5" fmla="*/ 13 h 13"/>
                  <a:gd name="T6" fmla="*/ 4 w 80"/>
                  <a:gd name="T7" fmla="*/ 13 h 13"/>
                  <a:gd name="T8" fmla="*/ 0 w 80"/>
                  <a:gd name="T9" fmla="*/ 9 h 13"/>
                  <a:gd name="T10" fmla="*/ 0 w 80"/>
                  <a:gd name="T11" fmla="*/ 3 h 13"/>
                  <a:gd name="T12" fmla="*/ 4 w 80"/>
                  <a:gd name="T13" fmla="*/ 0 h 13"/>
                  <a:gd name="T14" fmla="*/ 77 w 80"/>
                  <a:gd name="T15" fmla="*/ 0 h 13"/>
                  <a:gd name="T16" fmla="*/ 80 w 80"/>
                  <a:gd name="T17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0" h="13">
                    <a:moveTo>
                      <a:pt x="80" y="3"/>
                    </a:moveTo>
                    <a:cubicBezTo>
                      <a:pt x="80" y="9"/>
                      <a:pt x="80" y="9"/>
                      <a:pt x="80" y="9"/>
                    </a:cubicBezTo>
                    <a:cubicBezTo>
                      <a:pt x="80" y="11"/>
                      <a:pt x="79" y="13"/>
                      <a:pt x="77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2" y="13"/>
                      <a:pt x="0" y="11"/>
                      <a:pt x="0" y="9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79" y="0"/>
                      <a:pt x="80" y="1"/>
                      <a:pt x="80" y="3"/>
                    </a:cubicBezTo>
                  </a:path>
                </a:pathLst>
              </a:custGeom>
              <a:solidFill>
                <a:srgbClr val="B2E0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4" name="Rectangle 19">
                <a:extLst>
                  <a:ext uri="{FF2B5EF4-FFF2-40B4-BE49-F238E27FC236}">
                    <a16:creationId xmlns:a16="http://schemas.microsoft.com/office/drawing/2014/main" id="{E889C8F6-A7D0-4FC7-BC0E-5617AC4269B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6" y="1037"/>
                <a:ext cx="86" cy="14"/>
              </a:xfrm>
              <a:prstGeom prst="rect">
                <a:avLst/>
              </a:prstGeom>
              <a:solidFill>
                <a:srgbClr val="89C5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5" name="Freeform 20">
                <a:extLst>
                  <a:ext uri="{FF2B5EF4-FFF2-40B4-BE49-F238E27FC236}">
                    <a16:creationId xmlns:a16="http://schemas.microsoft.com/office/drawing/2014/main" id="{CE0627BA-F954-47C5-AC31-DC9C873932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85" y="1038"/>
                <a:ext cx="29" cy="636"/>
              </a:xfrm>
              <a:custGeom>
                <a:avLst/>
                <a:gdLst>
                  <a:gd name="T0" fmla="*/ 16 w 16"/>
                  <a:gd name="T1" fmla="*/ 358 h 358"/>
                  <a:gd name="T2" fmla="*/ 0 w 16"/>
                  <a:gd name="T3" fmla="*/ 358 h 358"/>
                  <a:gd name="T4" fmla="*/ 0 w 16"/>
                  <a:gd name="T5" fmla="*/ 8 h 358"/>
                  <a:gd name="T6" fmla="*/ 8 w 16"/>
                  <a:gd name="T7" fmla="*/ 0 h 358"/>
                  <a:gd name="T8" fmla="*/ 16 w 16"/>
                  <a:gd name="T9" fmla="*/ 8 h 358"/>
                  <a:gd name="T10" fmla="*/ 16 w 16"/>
                  <a:gd name="T11" fmla="*/ 358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358">
                    <a:moveTo>
                      <a:pt x="16" y="358"/>
                    </a:moveTo>
                    <a:cubicBezTo>
                      <a:pt x="0" y="358"/>
                      <a:pt x="0" y="358"/>
                      <a:pt x="0" y="35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12" y="0"/>
                      <a:pt x="16" y="4"/>
                      <a:pt x="16" y="8"/>
                    </a:cubicBezTo>
                    <a:lnTo>
                      <a:pt x="16" y="3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6" name="Rectangle 21">
                <a:extLst>
                  <a:ext uri="{FF2B5EF4-FFF2-40B4-BE49-F238E27FC236}">
                    <a16:creationId xmlns:a16="http://schemas.microsoft.com/office/drawing/2014/main" id="{F330DEDA-2B0A-4E66-A27D-DD66C800E0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37" y="1078"/>
                <a:ext cx="189" cy="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7" name="Freeform 22">
                <a:extLst>
                  <a:ext uri="{FF2B5EF4-FFF2-40B4-BE49-F238E27FC236}">
                    <a16:creationId xmlns:a16="http://schemas.microsoft.com/office/drawing/2014/main" id="{9F31657E-E3EF-4607-A6E2-BBE98D78CC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12" y="1078"/>
                <a:ext cx="39" cy="21"/>
              </a:xfrm>
              <a:custGeom>
                <a:avLst/>
                <a:gdLst>
                  <a:gd name="T0" fmla="*/ 30 w 30"/>
                  <a:gd name="T1" fmla="*/ 8 h 16"/>
                  <a:gd name="T2" fmla="*/ 30 w 30"/>
                  <a:gd name="T3" fmla="*/ 8 h 16"/>
                  <a:gd name="T4" fmla="*/ 22 w 30"/>
                  <a:gd name="T5" fmla="*/ 16 h 16"/>
                  <a:gd name="T6" fmla="*/ 0 w 30"/>
                  <a:gd name="T7" fmla="*/ 16 h 16"/>
                  <a:gd name="T8" fmla="*/ 0 w 30"/>
                  <a:gd name="T9" fmla="*/ 0 h 16"/>
                  <a:gd name="T10" fmla="*/ 22 w 30"/>
                  <a:gd name="T11" fmla="*/ 0 h 16"/>
                  <a:gd name="T12" fmla="*/ 30 w 30"/>
                  <a:gd name="T13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6">
                    <a:moveTo>
                      <a:pt x="30" y="8"/>
                    </a:moveTo>
                    <a:cubicBezTo>
                      <a:pt x="30" y="8"/>
                      <a:pt x="30" y="8"/>
                      <a:pt x="30" y="8"/>
                    </a:cubicBezTo>
                    <a:cubicBezTo>
                      <a:pt x="30" y="12"/>
                      <a:pt x="26" y="16"/>
                      <a:pt x="22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6" y="0"/>
                      <a:pt x="30" y="3"/>
                      <a:pt x="30" y="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8" name="Freeform 23">
                <a:extLst>
                  <a:ext uri="{FF2B5EF4-FFF2-40B4-BE49-F238E27FC236}">
                    <a16:creationId xmlns:a16="http://schemas.microsoft.com/office/drawing/2014/main" id="{A3CD9206-3619-47B7-8EDC-08C0F6FAC8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85" y="1490"/>
                <a:ext cx="1987" cy="29"/>
              </a:xfrm>
              <a:custGeom>
                <a:avLst/>
                <a:gdLst>
                  <a:gd name="T0" fmla="*/ 273 w 273"/>
                  <a:gd name="T1" fmla="*/ 20 h 20"/>
                  <a:gd name="T2" fmla="*/ 0 w 273"/>
                  <a:gd name="T3" fmla="*/ 20 h 20"/>
                  <a:gd name="T4" fmla="*/ 0 w 273"/>
                  <a:gd name="T5" fmla="*/ 3 h 20"/>
                  <a:gd name="T6" fmla="*/ 3 w 273"/>
                  <a:gd name="T7" fmla="*/ 0 h 20"/>
                  <a:gd name="T8" fmla="*/ 270 w 273"/>
                  <a:gd name="T9" fmla="*/ 0 h 20"/>
                  <a:gd name="T10" fmla="*/ 273 w 273"/>
                  <a:gd name="T11" fmla="*/ 3 h 20"/>
                  <a:gd name="T12" fmla="*/ 273 w 273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3" h="20">
                    <a:moveTo>
                      <a:pt x="273" y="20"/>
                    </a:moveTo>
                    <a:cubicBezTo>
                      <a:pt x="0" y="20"/>
                      <a:pt x="0" y="20"/>
                      <a:pt x="0" y="2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270" y="0"/>
                      <a:pt x="270" y="0"/>
                      <a:pt x="270" y="0"/>
                    </a:cubicBezTo>
                    <a:cubicBezTo>
                      <a:pt x="272" y="0"/>
                      <a:pt x="273" y="1"/>
                      <a:pt x="273" y="3"/>
                    </a:cubicBezTo>
                    <a:lnTo>
                      <a:pt x="273" y="2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9" name="Rectangle 24">
                <a:extLst>
                  <a:ext uri="{FF2B5EF4-FFF2-40B4-BE49-F238E27FC236}">
                    <a16:creationId xmlns:a16="http://schemas.microsoft.com/office/drawing/2014/main" id="{FF4B1A2B-66E6-4AF8-9879-0392F8B6CA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6" y="1081"/>
                <a:ext cx="86" cy="1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332223F5-3D4E-4D31-A841-9EC327CA496D}"/>
                </a:ext>
              </a:extLst>
            </p:cNvPr>
            <p:cNvSpPr/>
            <p:nvPr/>
          </p:nvSpPr>
          <p:spPr>
            <a:xfrm>
              <a:off x="2394217" y="1844360"/>
              <a:ext cx="9182669" cy="51161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  <a:buClr>
                  <a:srgbClr val="FF0000"/>
                </a:buClr>
                <a:tabLst>
                  <a:tab pos="911203" algn="l"/>
                  <a:tab pos="1825580" algn="l"/>
                  <a:tab pos="2739957" algn="l"/>
                  <a:tab pos="3654334" algn="l"/>
                  <a:tab pos="4568711" algn="l"/>
                  <a:tab pos="5483088" algn="l"/>
                  <a:tab pos="6397465" algn="l"/>
                  <a:tab pos="7311843" algn="l"/>
                  <a:tab pos="8226220" algn="l"/>
                  <a:tab pos="9140597" algn="l"/>
                  <a:tab pos="10054974" algn="l"/>
                </a:tabLst>
              </a:pPr>
              <a:r>
                <a:rPr lang="zh-CN" alt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硫化氢的理化危险</a:t>
              </a:r>
            </a:p>
          </p:txBody>
        </p:sp>
      </p:grpSp>
      <p:grpSp>
        <p:nvGrpSpPr>
          <p:cNvPr id="49" name="组合 48">
            <a:extLst>
              <a:ext uri="{FF2B5EF4-FFF2-40B4-BE49-F238E27FC236}">
                <a16:creationId xmlns:a16="http://schemas.microsoft.com/office/drawing/2014/main" id="{7F3C587E-5F42-45AB-B871-430188BCDF6C}"/>
              </a:ext>
            </a:extLst>
          </p:cNvPr>
          <p:cNvGrpSpPr/>
          <p:nvPr/>
        </p:nvGrpSpPr>
        <p:grpSpPr>
          <a:xfrm>
            <a:off x="1995459" y="2532815"/>
            <a:ext cx="7764428" cy="3286457"/>
            <a:chOff x="1925076" y="2120515"/>
            <a:chExt cx="7108073" cy="3008636"/>
          </a:xfrm>
        </p:grpSpPr>
        <p:grpSp>
          <p:nvGrpSpPr>
            <p:cNvPr id="50" name="组合 49">
              <a:extLst>
                <a:ext uri="{FF2B5EF4-FFF2-40B4-BE49-F238E27FC236}">
                  <a16:creationId xmlns:a16="http://schemas.microsoft.com/office/drawing/2014/main" id="{8EA55D24-90E0-4E4B-B915-ED408C943986}"/>
                </a:ext>
              </a:extLst>
            </p:cNvPr>
            <p:cNvGrpSpPr/>
            <p:nvPr/>
          </p:nvGrpSpPr>
          <p:grpSpPr>
            <a:xfrm>
              <a:off x="2261207" y="2120515"/>
              <a:ext cx="6771942" cy="2944792"/>
              <a:chOff x="2324707" y="2069715"/>
              <a:chExt cx="6771942" cy="2944792"/>
            </a:xfrm>
          </p:grpSpPr>
          <p:grpSp>
            <p:nvGrpSpPr>
              <p:cNvPr id="52" name="组合 51">
                <a:extLst>
                  <a:ext uri="{FF2B5EF4-FFF2-40B4-BE49-F238E27FC236}">
                    <a16:creationId xmlns:a16="http://schemas.microsoft.com/office/drawing/2014/main" id="{8C809D23-E51D-4526-97BA-5FAC8ACD90E3}"/>
                  </a:ext>
                </a:extLst>
              </p:cNvPr>
              <p:cNvGrpSpPr/>
              <p:nvPr/>
            </p:nvGrpSpPr>
            <p:grpSpPr>
              <a:xfrm>
                <a:off x="2324707" y="2069715"/>
                <a:ext cx="6771942" cy="2944792"/>
                <a:chOff x="6563825" y="2069716"/>
                <a:chExt cx="6771942" cy="2944792"/>
              </a:xfrm>
            </p:grpSpPr>
            <p:sp>
              <p:nvSpPr>
                <p:cNvPr id="54" name="圆角矩形 41">
                  <a:extLst>
                    <a:ext uri="{FF2B5EF4-FFF2-40B4-BE49-F238E27FC236}">
                      <a16:creationId xmlns:a16="http://schemas.microsoft.com/office/drawing/2014/main" id="{39B15FDF-7C7D-4835-B12F-B5031483BDA2}"/>
                    </a:ext>
                  </a:extLst>
                </p:cNvPr>
                <p:cNvSpPr/>
                <p:nvPr/>
              </p:nvSpPr>
              <p:spPr>
                <a:xfrm>
                  <a:off x="6563825" y="2069716"/>
                  <a:ext cx="6771942" cy="2944792"/>
                </a:xfrm>
                <a:prstGeom prst="roundRect">
                  <a:avLst>
                    <a:gd name="adj" fmla="val 6094"/>
                  </a:avLst>
                </a:prstGeom>
                <a:gradFill>
                  <a:gsLst>
                    <a:gs pos="100000">
                      <a:schemeClr val="bg1"/>
                    </a:gs>
                    <a:gs pos="0">
                      <a:schemeClr val="bg1">
                        <a:lumMod val="85000"/>
                      </a:schemeClr>
                    </a:gs>
                  </a:gsLst>
                  <a:lin ang="2700000" scaled="1"/>
                </a:gradFill>
                <a:ln w="22225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  <a:tileRect/>
                  </a:gra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68580" tIns="34290" rIns="68580" bIns="34290"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grpSp>
              <p:nvGrpSpPr>
                <p:cNvPr id="55" name="组合 26">
                  <a:extLst>
                    <a:ext uri="{FF2B5EF4-FFF2-40B4-BE49-F238E27FC236}">
                      <a16:creationId xmlns:a16="http://schemas.microsoft.com/office/drawing/2014/main" id="{D5DB9616-DF50-4704-B3F8-9794496B3FA6}"/>
                    </a:ext>
                  </a:extLst>
                </p:cNvPr>
                <p:cNvGrpSpPr/>
                <p:nvPr/>
              </p:nvGrpSpPr>
              <p:grpSpPr>
                <a:xfrm>
                  <a:off x="6752010" y="2168342"/>
                  <a:ext cx="6274673" cy="2765028"/>
                  <a:chOff x="4559531" y="2367831"/>
                  <a:chExt cx="4563326" cy="2010898"/>
                </a:xfrm>
              </p:grpSpPr>
              <p:grpSp>
                <p:nvGrpSpPr>
                  <p:cNvPr id="56" name="组合 29">
                    <a:extLst>
                      <a:ext uri="{FF2B5EF4-FFF2-40B4-BE49-F238E27FC236}">
                        <a16:creationId xmlns:a16="http://schemas.microsoft.com/office/drawing/2014/main" id="{77D34D6D-6CCE-4EB6-B02D-0315FA8D629D}"/>
                      </a:ext>
                    </a:extLst>
                  </p:cNvPr>
                  <p:cNvGrpSpPr/>
                  <p:nvPr/>
                </p:nvGrpSpPr>
                <p:grpSpPr>
                  <a:xfrm>
                    <a:off x="4559531" y="2367831"/>
                    <a:ext cx="207818" cy="207818"/>
                    <a:chOff x="4559531" y="2367831"/>
                    <a:chExt cx="207818" cy="207818"/>
                  </a:xfrm>
                </p:grpSpPr>
                <p:sp>
                  <p:nvSpPr>
                    <p:cNvPr id="66" name="椭圆 65">
                      <a:extLst>
                        <a:ext uri="{FF2B5EF4-FFF2-40B4-BE49-F238E27FC236}">
                          <a16:creationId xmlns:a16="http://schemas.microsoft.com/office/drawing/2014/main" id="{C90F702B-BA89-4FAC-9B5F-25BA2C6C831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59531" y="2367831"/>
                      <a:ext cx="207818" cy="207818"/>
                    </a:xfrm>
                    <a:prstGeom prst="ellipse">
                      <a:avLst/>
                    </a:prstGeom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39700" dist="63500" dir="2700000" algn="tl" rotWithShape="0">
                        <a:prstClr val="black">
                          <a:alpha val="29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cs typeface="+mn-ea"/>
                        <a:sym typeface="+mn-lt"/>
                      </a:endParaRPr>
                    </a:p>
                  </p:txBody>
                </p:sp>
                <p:sp>
                  <p:nvSpPr>
                    <p:cNvPr id="67" name="六边形 66">
                      <a:extLst>
                        <a:ext uri="{FF2B5EF4-FFF2-40B4-BE49-F238E27FC236}">
                          <a16:creationId xmlns:a16="http://schemas.microsoft.com/office/drawing/2014/main" id="{F87145BC-BECC-42BA-9089-B1EE40DD741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605890" y="2412892"/>
                      <a:ext cx="115099" cy="117695"/>
                    </a:xfrm>
                    <a:prstGeom prst="hexagon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50800" dist="254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cs typeface="+mn-ea"/>
                        <a:sym typeface="+mn-lt"/>
                      </a:endParaRPr>
                    </a:p>
                  </p:txBody>
                </p:sp>
              </p:grpSp>
              <p:grpSp>
                <p:nvGrpSpPr>
                  <p:cNvPr id="57" name="组合 30">
                    <a:extLst>
                      <a:ext uri="{FF2B5EF4-FFF2-40B4-BE49-F238E27FC236}">
                        <a16:creationId xmlns:a16="http://schemas.microsoft.com/office/drawing/2014/main" id="{B2A2481D-03C2-4051-8697-56C88C13D00D}"/>
                      </a:ext>
                    </a:extLst>
                  </p:cNvPr>
                  <p:cNvGrpSpPr/>
                  <p:nvPr/>
                </p:nvGrpSpPr>
                <p:grpSpPr>
                  <a:xfrm>
                    <a:off x="8915039" y="2367845"/>
                    <a:ext cx="207818" cy="207818"/>
                    <a:chOff x="6924314" y="2367845"/>
                    <a:chExt cx="207818" cy="207818"/>
                  </a:xfrm>
                </p:grpSpPr>
                <p:sp>
                  <p:nvSpPr>
                    <p:cNvPr id="64" name="椭圆 63">
                      <a:extLst>
                        <a:ext uri="{FF2B5EF4-FFF2-40B4-BE49-F238E27FC236}">
                          <a16:creationId xmlns:a16="http://schemas.microsoft.com/office/drawing/2014/main" id="{EADD95F0-51A9-417E-B041-F387F2D3D79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924314" y="2367845"/>
                      <a:ext cx="207818" cy="207818"/>
                    </a:xfrm>
                    <a:prstGeom prst="ellipse">
                      <a:avLst/>
                    </a:prstGeom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39700" dist="63500" dir="2700000" algn="tl" rotWithShape="0">
                        <a:prstClr val="black">
                          <a:alpha val="29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cs typeface="+mn-ea"/>
                        <a:sym typeface="+mn-lt"/>
                      </a:endParaRPr>
                    </a:p>
                  </p:txBody>
                </p:sp>
                <p:sp>
                  <p:nvSpPr>
                    <p:cNvPr id="65" name="六边形 64">
                      <a:extLst>
                        <a:ext uri="{FF2B5EF4-FFF2-40B4-BE49-F238E27FC236}">
                          <a16:creationId xmlns:a16="http://schemas.microsoft.com/office/drawing/2014/main" id="{FC46D2D6-65B0-4E4F-A484-E707917C465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970662" y="2412897"/>
                      <a:ext cx="115099" cy="117695"/>
                    </a:xfrm>
                    <a:prstGeom prst="hexagon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50800" dist="254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cs typeface="+mn-ea"/>
                        <a:sym typeface="+mn-lt"/>
                      </a:endParaRPr>
                    </a:p>
                  </p:txBody>
                </p:sp>
              </p:grpSp>
              <p:grpSp>
                <p:nvGrpSpPr>
                  <p:cNvPr id="58" name="组合 31">
                    <a:extLst>
                      <a:ext uri="{FF2B5EF4-FFF2-40B4-BE49-F238E27FC236}">
                        <a16:creationId xmlns:a16="http://schemas.microsoft.com/office/drawing/2014/main" id="{F8A6BF46-4261-4160-8F41-BCBFE8A11469}"/>
                      </a:ext>
                    </a:extLst>
                  </p:cNvPr>
                  <p:cNvGrpSpPr/>
                  <p:nvPr/>
                </p:nvGrpSpPr>
                <p:grpSpPr>
                  <a:xfrm>
                    <a:off x="4559531" y="4170911"/>
                    <a:ext cx="207818" cy="207818"/>
                    <a:chOff x="4559531" y="2227811"/>
                    <a:chExt cx="207818" cy="207818"/>
                  </a:xfrm>
                </p:grpSpPr>
                <p:sp>
                  <p:nvSpPr>
                    <p:cNvPr id="62" name="椭圆 61">
                      <a:extLst>
                        <a:ext uri="{FF2B5EF4-FFF2-40B4-BE49-F238E27FC236}">
                          <a16:creationId xmlns:a16="http://schemas.microsoft.com/office/drawing/2014/main" id="{B04AF95F-75FA-486E-8567-2CEC1D80C34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59531" y="2227811"/>
                      <a:ext cx="207818" cy="207818"/>
                    </a:xfrm>
                    <a:prstGeom prst="ellipse">
                      <a:avLst/>
                    </a:prstGeom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39700" dist="63500" dir="2700000" algn="tl" rotWithShape="0">
                        <a:prstClr val="black">
                          <a:alpha val="29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cs typeface="+mn-ea"/>
                        <a:sym typeface="+mn-lt"/>
                      </a:endParaRPr>
                    </a:p>
                  </p:txBody>
                </p:sp>
                <p:sp>
                  <p:nvSpPr>
                    <p:cNvPr id="63" name="六边形 62">
                      <a:extLst>
                        <a:ext uri="{FF2B5EF4-FFF2-40B4-BE49-F238E27FC236}">
                          <a16:creationId xmlns:a16="http://schemas.microsoft.com/office/drawing/2014/main" id="{64976357-FE73-4684-876B-3D62FC1F14D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605890" y="2272872"/>
                      <a:ext cx="115099" cy="117695"/>
                    </a:xfrm>
                    <a:prstGeom prst="hexagon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50800" dist="254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cs typeface="+mn-ea"/>
                        <a:sym typeface="+mn-lt"/>
                      </a:endParaRPr>
                    </a:p>
                  </p:txBody>
                </p:sp>
              </p:grpSp>
              <p:grpSp>
                <p:nvGrpSpPr>
                  <p:cNvPr id="59" name="组合 32">
                    <a:extLst>
                      <a:ext uri="{FF2B5EF4-FFF2-40B4-BE49-F238E27FC236}">
                        <a16:creationId xmlns:a16="http://schemas.microsoft.com/office/drawing/2014/main" id="{6DC2E551-B94D-474A-9A7F-2CAED647ED83}"/>
                      </a:ext>
                    </a:extLst>
                  </p:cNvPr>
                  <p:cNvGrpSpPr/>
                  <p:nvPr/>
                </p:nvGrpSpPr>
                <p:grpSpPr>
                  <a:xfrm>
                    <a:off x="8915037" y="4170911"/>
                    <a:ext cx="207818" cy="207818"/>
                    <a:chOff x="6924312" y="2227811"/>
                    <a:chExt cx="207818" cy="207818"/>
                  </a:xfrm>
                </p:grpSpPr>
                <p:sp>
                  <p:nvSpPr>
                    <p:cNvPr id="60" name="椭圆 59">
                      <a:extLst>
                        <a:ext uri="{FF2B5EF4-FFF2-40B4-BE49-F238E27FC236}">
                          <a16:creationId xmlns:a16="http://schemas.microsoft.com/office/drawing/2014/main" id="{87D48A06-D39A-49B6-BC1C-FDF13A3D787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924312" y="2227811"/>
                      <a:ext cx="207818" cy="207818"/>
                    </a:xfrm>
                    <a:prstGeom prst="ellipse">
                      <a:avLst/>
                    </a:prstGeom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39700" dist="63500" dir="2700000" algn="tl" rotWithShape="0">
                        <a:prstClr val="black">
                          <a:alpha val="29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cs typeface="+mn-ea"/>
                        <a:sym typeface="+mn-lt"/>
                      </a:endParaRPr>
                    </a:p>
                  </p:txBody>
                </p:sp>
                <p:sp>
                  <p:nvSpPr>
                    <p:cNvPr id="61" name="六边形 60">
                      <a:extLst>
                        <a:ext uri="{FF2B5EF4-FFF2-40B4-BE49-F238E27FC236}">
                          <a16:creationId xmlns:a16="http://schemas.microsoft.com/office/drawing/2014/main" id="{DB8E2053-ACB4-4BE5-9C1C-1FC0BF8E897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970674" y="2272872"/>
                      <a:ext cx="115099" cy="117695"/>
                    </a:xfrm>
                    <a:prstGeom prst="hexagon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50800" dist="254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cs typeface="+mn-ea"/>
                        <a:sym typeface="+mn-lt"/>
                      </a:endParaRPr>
                    </a:p>
                  </p:txBody>
                </p:sp>
              </p:grpSp>
            </p:grpSp>
          </p:grpSp>
          <p:sp>
            <p:nvSpPr>
              <p:cNvPr id="53" name="矩形 52">
                <a:extLst>
                  <a:ext uri="{FF2B5EF4-FFF2-40B4-BE49-F238E27FC236}">
                    <a16:creationId xmlns:a16="http://schemas.microsoft.com/office/drawing/2014/main" id="{7281587A-184D-4702-AFA2-E34A09158615}"/>
                  </a:ext>
                </a:extLst>
              </p:cNvPr>
              <p:cNvSpPr/>
              <p:nvPr/>
            </p:nvSpPr>
            <p:spPr>
              <a:xfrm>
                <a:off x="2859568" y="2454095"/>
                <a:ext cx="5621207" cy="211318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indent="-342900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zh-CN" altLang="en-US" sz="2400" dirty="0">
                    <a:solidFill>
                      <a:srgbClr val="323232"/>
                    </a:solidFill>
                    <a:cs typeface="+mn-ea"/>
                    <a:sym typeface="+mn-lt"/>
                  </a:rPr>
                  <a:t>超剧毒，即使稀的硫化氢也对呼吸道和眼睛有刺激作用，并引起头痛，浓度达</a:t>
                </a:r>
                <a:r>
                  <a:rPr lang="en-US" altLang="zh-CN" sz="2400" dirty="0">
                    <a:solidFill>
                      <a:srgbClr val="323232"/>
                    </a:solidFill>
                    <a:cs typeface="+mn-ea"/>
                    <a:sym typeface="+mn-lt"/>
                  </a:rPr>
                  <a:t>1mg/L</a:t>
                </a:r>
                <a:r>
                  <a:rPr lang="zh-CN" altLang="en-US" sz="2400" dirty="0">
                    <a:solidFill>
                      <a:srgbClr val="323232"/>
                    </a:solidFill>
                    <a:cs typeface="+mn-ea"/>
                    <a:sym typeface="+mn-lt"/>
                  </a:rPr>
                  <a:t>或更高时，对生命有危险。</a:t>
                </a:r>
                <a:endParaRPr lang="en-US" altLang="zh-CN" sz="2400" dirty="0">
                  <a:solidFill>
                    <a:srgbClr val="323232"/>
                  </a:solidFill>
                  <a:cs typeface="+mn-ea"/>
                  <a:sym typeface="+mn-lt"/>
                </a:endParaRPr>
              </a:p>
              <a:p>
                <a:pPr marL="342900" indent="-342900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zh-CN" altLang="en-US" sz="2400" dirty="0">
                    <a:solidFill>
                      <a:srgbClr val="323232"/>
                    </a:solidFill>
                    <a:cs typeface="+mn-ea"/>
                    <a:sym typeface="+mn-lt"/>
                  </a:rPr>
                  <a:t>所以制备和使用</a:t>
                </a:r>
                <a:r>
                  <a:rPr lang="en-US" altLang="zh-CN" sz="2400" dirty="0">
                    <a:solidFill>
                      <a:srgbClr val="323232"/>
                    </a:solidFill>
                    <a:cs typeface="+mn-ea"/>
                    <a:sym typeface="+mn-lt"/>
                  </a:rPr>
                  <a:t>H</a:t>
                </a:r>
                <a:r>
                  <a:rPr lang="en-US" altLang="zh-CN" sz="2400" baseline="-25000" dirty="0">
                    <a:solidFill>
                      <a:srgbClr val="323232"/>
                    </a:solidFill>
                    <a:cs typeface="+mn-ea"/>
                    <a:sym typeface="+mn-lt"/>
                  </a:rPr>
                  <a:t>2</a:t>
                </a:r>
                <a:r>
                  <a:rPr lang="en-US" altLang="zh-CN" sz="2400" dirty="0">
                    <a:solidFill>
                      <a:srgbClr val="323232"/>
                    </a:solidFill>
                    <a:cs typeface="+mn-ea"/>
                    <a:sym typeface="+mn-lt"/>
                  </a:rPr>
                  <a:t>S</a:t>
                </a:r>
                <a:r>
                  <a:rPr lang="zh-CN" altLang="en-US" sz="2400" dirty="0">
                    <a:solidFill>
                      <a:srgbClr val="323232"/>
                    </a:solidFill>
                    <a:cs typeface="+mn-ea"/>
                    <a:sym typeface="+mn-lt"/>
                  </a:rPr>
                  <a:t>都应在通风橱中进行。</a:t>
                </a:r>
              </a:p>
            </p:txBody>
          </p:sp>
        </p:grpSp>
        <p:pic>
          <p:nvPicPr>
            <p:cNvPr id="51" name="图片 50">
              <a:extLst>
                <a:ext uri="{FF2B5EF4-FFF2-40B4-BE49-F238E27FC236}">
                  <a16:creationId xmlns:a16="http://schemas.microsoft.com/office/drawing/2014/main" id="{B4D926DA-6AAF-4E31-9D59-57C0B4A0AA9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925076" y="4267731"/>
              <a:ext cx="534861" cy="8614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03356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CA1DD0B9-93E9-4129-AB1C-510FCA9E4B6A}"/>
              </a:ext>
            </a:extLst>
          </p:cNvPr>
          <p:cNvGrpSpPr/>
          <p:nvPr/>
        </p:nvGrpSpPr>
        <p:grpSpPr>
          <a:xfrm>
            <a:off x="0" y="-1757"/>
            <a:ext cx="6477000" cy="641444"/>
            <a:chOff x="0" y="0"/>
            <a:chExt cx="6477000" cy="641444"/>
          </a:xfrm>
        </p:grpSpPr>
        <p:sp>
          <p:nvSpPr>
            <p:cNvPr id="3" name="圆角矩形 2">
              <a:extLst>
                <a:ext uri="{FF2B5EF4-FFF2-40B4-BE49-F238E27FC236}">
                  <a16:creationId xmlns:a16="http://schemas.microsoft.com/office/drawing/2014/main" id="{5EBF5730-6479-4F20-97A1-091068C78EFE}"/>
                </a:ext>
              </a:extLst>
            </p:cNvPr>
            <p:cNvSpPr/>
            <p:nvPr/>
          </p:nvSpPr>
          <p:spPr>
            <a:xfrm>
              <a:off x="0" y="169035"/>
              <a:ext cx="6372808" cy="472409"/>
            </a:xfrm>
            <a:prstGeom prst="roundRect">
              <a:avLst>
                <a:gd name="adj" fmla="val 7843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2700000" scaled="1"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3FCAE94D-7C68-40B6-822D-09ED8F99D5F1}"/>
                </a:ext>
              </a:extLst>
            </p:cNvPr>
            <p:cNvSpPr/>
            <p:nvPr/>
          </p:nvSpPr>
          <p:spPr>
            <a:xfrm>
              <a:off x="540800" y="166370"/>
              <a:ext cx="59362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20000"/>
                </a:spcBef>
              </a:pPr>
              <a:r>
                <a:rPr kumimoji="1" lang="zh-CN" altLang="en-US" sz="2400" b="1" dirty="0">
                  <a:solidFill>
                    <a:srgbClr val="3DA4C3"/>
                  </a:solidFill>
                  <a:cs typeface="+mn-ea"/>
                  <a:sym typeface="+mn-lt"/>
                </a:rPr>
                <a:t>常用化学品安全使用之硫化氢的安全使用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241633C4-94FA-4631-A10F-86DF7393382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482342" cy="534245"/>
            </a:xfrm>
            <a:prstGeom prst="rect">
              <a:avLst/>
            </a:prstGeom>
          </p:spPr>
        </p:pic>
      </p:grpSp>
      <p:sp>
        <p:nvSpPr>
          <p:cNvPr id="6" name="矩形 5">
            <a:extLst>
              <a:ext uri="{FF2B5EF4-FFF2-40B4-BE49-F238E27FC236}">
                <a16:creationId xmlns:a16="http://schemas.microsoft.com/office/drawing/2014/main" id="{E8ABA7CD-9903-4EE2-A1CE-C49EBC162DF7}"/>
              </a:ext>
            </a:extLst>
          </p:cNvPr>
          <p:cNvSpPr/>
          <p:nvPr/>
        </p:nvSpPr>
        <p:spPr>
          <a:xfrm>
            <a:off x="1820084" y="1426976"/>
            <a:ext cx="8551831" cy="4796541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7F853E89-6E7F-4C7C-B4B2-6222B9B22B0B}"/>
              </a:ext>
            </a:extLst>
          </p:cNvPr>
          <p:cNvSpPr txBox="1"/>
          <p:nvPr/>
        </p:nvSpPr>
        <p:spPr>
          <a:xfrm>
            <a:off x="1575608" y="1614299"/>
            <a:ext cx="9015382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zh-CN" altLang="en-US" sz="24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F78BEA1C-00D8-4CF3-BDED-DA987E379F19}"/>
              </a:ext>
            </a:extLst>
          </p:cNvPr>
          <p:cNvSpPr/>
          <p:nvPr/>
        </p:nvSpPr>
        <p:spPr>
          <a:xfrm>
            <a:off x="1917415" y="2216337"/>
            <a:ext cx="816875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  <a:tabLst>
                <a:tab pos="911203" algn="l"/>
                <a:tab pos="1825580" algn="l"/>
                <a:tab pos="2739957" algn="l"/>
                <a:tab pos="3654334" algn="l"/>
                <a:tab pos="4568711" algn="l"/>
                <a:tab pos="5483088" algn="l"/>
                <a:tab pos="6397465" algn="l"/>
                <a:tab pos="7311843" algn="l"/>
                <a:tab pos="8226220" algn="l"/>
                <a:tab pos="9140597" algn="l"/>
                <a:tab pos="10054974" algn="l"/>
              </a:tabLst>
            </a:pPr>
            <a:r>
              <a:rPr lang="zh-CN" altLang="en-US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侵入途径：</a:t>
            </a:r>
            <a:r>
              <a:rPr lang="zh-CN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吸入。 </a:t>
            </a:r>
          </a:p>
          <a:p>
            <a:pPr marL="342900" indent="-342900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  <a:tabLst>
                <a:tab pos="911203" algn="l"/>
                <a:tab pos="1825580" algn="l"/>
                <a:tab pos="2739957" algn="l"/>
                <a:tab pos="3654334" algn="l"/>
                <a:tab pos="4568711" algn="l"/>
                <a:tab pos="5483088" algn="l"/>
                <a:tab pos="6397465" algn="l"/>
                <a:tab pos="7311843" algn="l"/>
                <a:tab pos="8226220" algn="l"/>
                <a:tab pos="9140597" algn="l"/>
                <a:tab pos="10054974" algn="l"/>
              </a:tabLst>
            </a:pPr>
            <a:r>
              <a:rPr lang="zh-CN" altLang="en-US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健康危害：</a:t>
            </a:r>
            <a:r>
              <a:rPr lang="zh-CN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本品是强烈的神经毒素，对粘膜有强烈刺激作用。它能溶于水，</a:t>
            </a:r>
            <a:r>
              <a:rPr lang="en-US" altLang="zh-CN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0℃</a:t>
            </a:r>
            <a:r>
              <a:rPr lang="zh-CN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时</a:t>
            </a:r>
            <a:r>
              <a:rPr lang="en-US" altLang="zh-CN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1</a:t>
            </a:r>
            <a:r>
              <a:rPr lang="zh-CN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摩尔水能溶解</a:t>
            </a:r>
            <a:r>
              <a:rPr lang="en-US" altLang="zh-CN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2.6</a:t>
            </a:r>
            <a:r>
              <a:rPr lang="zh-CN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摩尔左右的硫化氢。硫化氢的水溶液叫氢硫酸，是一种弱酸，当它受热时，硫化氢又从水里逸出。硫化氢是一种急性剧毒，吸入少量高浓度硫化氢可于短时间内致命。低浓度的硫化氢对眼、呼吸系统及中枢神经都有影响。 </a:t>
            </a:r>
          </a:p>
        </p:txBody>
      </p:sp>
    </p:spTree>
    <p:extLst>
      <p:ext uri="{BB962C8B-B14F-4D97-AF65-F5344CB8AC3E}">
        <p14:creationId xmlns:p14="http://schemas.microsoft.com/office/powerpoint/2010/main" val="3894255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9D5AC524-743A-4324-912F-B4AA49876F5F}"/>
              </a:ext>
            </a:extLst>
          </p:cNvPr>
          <p:cNvGrpSpPr/>
          <p:nvPr/>
        </p:nvGrpSpPr>
        <p:grpSpPr>
          <a:xfrm>
            <a:off x="0" y="-1757"/>
            <a:ext cx="6477000" cy="641444"/>
            <a:chOff x="0" y="0"/>
            <a:chExt cx="6477000" cy="641444"/>
          </a:xfrm>
        </p:grpSpPr>
        <p:sp>
          <p:nvSpPr>
            <p:cNvPr id="3" name="圆角矩形 2">
              <a:extLst>
                <a:ext uri="{FF2B5EF4-FFF2-40B4-BE49-F238E27FC236}">
                  <a16:creationId xmlns:a16="http://schemas.microsoft.com/office/drawing/2014/main" id="{460A9781-BE03-47F8-B6B1-E879D362CA9A}"/>
                </a:ext>
              </a:extLst>
            </p:cNvPr>
            <p:cNvSpPr/>
            <p:nvPr/>
          </p:nvSpPr>
          <p:spPr>
            <a:xfrm>
              <a:off x="0" y="169035"/>
              <a:ext cx="6372808" cy="472409"/>
            </a:xfrm>
            <a:prstGeom prst="roundRect">
              <a:avLst>
                <a:gd name="adj" fmla="val 7843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2700000" scaled="1"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0F76C1A0-E047-4733-BD1E-D941F169AFC0}"/>
                </a:ext>
              </a:extLst>
            </p:cNvPr>
            <p:cNvSpPr/>
            <p:nvPr/>
          </p:nvSpPr>
          <p:spPr>
            <a:xfrm>
              <a:off x="540800" y="166370"/>
              <a:ext cx="59362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20000"/>
                </a:spcBef>
              </a:pPr>
              <a:r>
                <a:rPr kumimoji="1" lang="zh-CN" altLang="en-US" sz="2400" b="1" dirty="0">
                  <a:solidFill>
                    <a:srgbClr val="3DA4C3"/>
                  </a:solidFill>
                  <a:cs typeface="+mn-ea"/>
                  <a:sym typeface="+mn-lt"/>
                </a:rPr>
                <a:t>常用化学品安全使用之硫化氢的安全使用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024EA533-0619-4C9C-BE52-641B04C5D6E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482342" cy="534245"/>
            </a:xfrm>
            <a:prstGeom prst="rect">
              <a:avLst/>
            </a:prstGeom>
          </p:spPr>
        </p:pic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id="{79F2DE7B-E781-4F54-80F3-39CDAECC7852}"/>
              </a:ext>
            </a:extLst>
          </p:cNvPr>
          <p:cNvGrpSpPr/>
          <p:nvPr/>
        </p:nvGrpSpPr>
        <p:grpSpPr>
          <a:xfrm>
            <a:off x="697110" y="996227"/>
            <a:ext cx="9771898" cy="1038226"/>
            <a:chOff x="1804988" y="1619252"/>
            <a:chExt cx="9771898" cy="103822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7" name="Group 4">
              <a:extLst>
                <a:ext uri="{FF2B5EF4-FFF2-40B4-BE49-F238E27FC236}">
                  <a16:creationId xmlns:a16="http://schemas.microsoft.com/office/drawing/2014/main" id="{8E2ABCDC-DA39-48B6-B971-79186FB7FC6B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804988" y="1619252"/>
              <a:ext cx="2046288" cy="1038226"/>
              <a:chOff x="1137" y="1020"/>
              <a:chExt cx="1289" cy="654"/>
            </a:xfrm>
          </p:grpSpPr>
          <p:sp>
            <p:nvSpPr>
              <p:cNvPr id="9" name="AutoShape 3">
                <a:extLst>
                  <a:ext uri="{FF2B5EF4-FFF2-40B4-BE49-F238E27FC236}">
                    <a16:creationId xmlns:a16="http://schemas.microsoft.com/office/drawing/2014/main" id="{1564D334-565A-45E0-8B37-7C6A1FA1C33B}"/>
                  </a:ext>
                </a:extLst>
              </p:cNvPr>
              <p:cNvSpPr>
                <a:spLocks noChangeAspect="1" noChangeArrowheads="1" noTextEdit="1"/>
              </p:cNvSpPr>
              <p:nvPr/>
            </p:nvSpPr>
            <p:spPr bwMode="auto">
              <a:xfrm>
                <a:off x="1138" y="1021"/>
                <a:ext cx="380" cy="5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" name="Freeform 5">
                <a:extLst>
                  <a:ext uri="{FF2B5EF4-FFF2-40B4-BE49-F238E27FC236}">
                    <a16:creationId xmlns:a16="http://schemas.microsoft.com/office/drawing/2014/main" id="{9161009A-4CE2-4880-90D2-DCE15E66C3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79" y="1037"/>
                <a:ext cx="180" cy="191"/>
              </a:xfrm>
              <a:custGeom>
                <a:avLst/>
                <a:gdLst>
                  <a:gd name="T0" fmla="*/ 180 w 180"/>
                  <a:gd name="T1" fmla="*/ 191 h 191"/>
                  <a:gd name="T2" fmla="*/ 0 w 180"/>
                  <a:gd name="T3" fmla="*/ 191 h 191"/>
                  <a:gd name="T4" fmla="*/ 47 w 180"/>
                  <a:gd name="T5" fmla="*/ 134 h 191"/>
                  <a:gd name="T6" fmla="*/ 47 w 180"/>
                  <a:gd name="T7" fmla="*/ 0 h 191"/>
                  <a:gd name="T8" fmla="*/ 133 w 180"/>
                  <a:gd name="T9" fmla="*/ 0 h 191"/>
                  <a:gd name="T10" fmla="*/ 133 w 180"/>
                  <a:gd name="T11" fmla="*/ 134 h 191"/>
                  <a:gd name="T12" fmla="*/ 180 w 180"/>
                  <a:gd name="T13" fmla="*/ 191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0" h="191">
                    <a:moveTo>
                      <a:pt x="180" y="191"/>
                    </a:moveTo>
                    <a:lnTo>
                      <a:pt x="0" y="191"/>
                    </a:lnTo>
                    <a:lnTo>
                      <a:pt x="47" y="134"/>
                    </a:lnTo>
                    <a:lnTo>
                      <a:pt x="47" y="0"/>
                    </a:lnTo>
                    <a:lnTo>
                      <a:pt x="133" y="0"/>
                    </a:lnTo>
                    <a:lnTo>
                      <a:pt x="133" y="134"/>
                    </a:lnTo>
                    <a:lnTo>
                      <a:pt x="180" y="191"/>
                    </a:lnTo>
                    <a:close/>
                  </a:path>
                </a:pathLst>
              </a:custGeom>
              <a:solidFill>
                <a:srgbClr val="B2E0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" name="Freeform 6">
                <a:extLst>
                  <a:ext uri="{FF2B5EF4-FFF2-40B4-BE49-F238E27FC236}">
                    <a16:creationId xmlns:a16="http://schemas.microsoft.com/office/drawing/2014/main" id="{D08BE84C-0788-4A3E-8278-76F027EE3F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18" y="1228"/>
                <a:ext cx="303" cy="117"/>
              </a:xfrm>
              <a:custGeom>
                <a:avLst/>
                <a:gdLst>
                  <a:gd name="T0" fmla="*/ 214 w 232"/>
                  <a:gd name="T1" fmla="*/ 36 h 90"/>
                  <a:gd name="T2" fmla="*/ 185 w 232"/>
                  <a:gd name="T3" fmla="*/ 0 h 90"/>
                  <a:gd name="T4" fmla="*/ 47 w 232"/>
                  <a:gd name="T5" fmla="*/ 0 h 90"/>
                  <a:gd name="T6" fmla="*/ 18 w 232"/>
                  <a:gd name="T7" fmla="*/ 36 h 90"/>
                  <a:gd name="T8" fmla="*/ 43 w 232"/>
                  <a:gd name="T9" fmla="*/ 90 h 90"/>
                  <a:gd name="T10" fmla="*/ 190 w 232"/>
                  <a:gd name="T11" fmla="*/ 90 h 90"/>
                  <a:gd name="T12" fmla="*/ 214 w 232"/>
                  <a:gd name="T13" fmla="*/ 36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2" h="90">
                    <a:moveTo>
                      <a:pt x="214" y="36"/>
                    </a:moveTo>
                    <a:cubicBezTo>
                      <a:pt x="185" y="0"/>
                      <a:pt x="185" y="0"/>
                      <a:pt x="185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18" y="36"/>
                      <a:pt x="18" y="36"/>
                      <a:pt x="18" y="36"/>
                    </a:cubicBezTo>
                    <a:cubicBezTo>
                      <a:pt x="0" y="57"/>
                      <a:pt x="15" y="90"/>
                      <a:pt x="43" y="90"/>
                    </a:cubicBezTo>
                    <a:cubicBezTo>
                      <a:pt x="190" y="90"/>
                      <a:pt x="190" y="90"/>
                      <a:pt x="190" y="90"/>
                    </a:cubicBezTo>
                    <a:cubicBezTo>
                      <a:pt x="217" y="90"/>
                      <a:pt x="232" y="57"/>
                      <a:pt x="214" y="36"/>
                    </a:cubicBezTo>
                  </a:path>
                </a:pathLst>
              </a:cu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" name="Rectangle 7">
                <a:extLst>
                  <a:ext uri="{FF2B5EF4-FFF2-40B4-BE49-F238E27FC236}">
                    <a16:creationId xmlns:a16="http://schemas.microsoft.com/office/drawing/2014/main" id="{F723E9C1-10AC-44EE-B21B-03FD4A7ADE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287"/>
                <a:ext cx="44" cy="8"/>
              </a:xfrm>
              <a:prstGeom prst="rect">
                <a:avLst/>
              </a:prstGeom>
              <a:solidFill>
                <a:srgbClr val="494A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" name="Rectangle 8">
                <a:extLst>
                  <a:ext uri="{FF2B5EF4-FFF2-40B4-BE49-F238E27FC236}">
                    <a16:creationId xmlns:a16="http://schemas.microsoft.com/office/drawing/2014/main" id="{2CD3354F-D231-40EA-A4DE-E7AB9BB669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232"/>
                <a:ext cx="44" cy="8"/>
              </a:xfrm>
              <a:prstGeom prst="rect">
                <a:avLst/>
              </a:prstGeom>
              <a:solidFill>
                <a:srgbClr val="494A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4" name="Rectangle 9">
                <a:extLst>
                  <a:ext uri="{FF2B5EF4-FFF2-40B4-BE49-F238E27FC236}">
                    <a16:creationId xmlns:a16="http://schemas.microsoft.com/office/drawing/2014/main" id="{A7B781EA-0EDB-42C0-980B-B5B204A9C1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179"/>
                <a:ext cx="44" cy="7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Rectangle 10">
                <a:extLst>
                  <a:ext uri="{FF2B5EF4-FFF2-40B4-BE49-F238E27FC236}">
                    <a16:creationId xmlns:a16="http://schemas.microsoft.com/office/drawing/2014/main" id="{EA651334-663E-4124-90B8-ABA6C68D07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125"/>
                <a:ext cx="44" cy="8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6" name="Rectangle 11">
                <a:extLst>
                  <a:ext uri="{FF2B5EF4-FFF2-40B4-BE49-F238E27FC236}">
                    <a16:creationId xmlns:a16="http://schemas.microsoft.com/office/drawing/2014/main" id="{BC12002A-C42E-4D0C-9FBB-53C6DCF580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071"/>
                <a:ext cx="44" cy="7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7" name="Oval 12">
                <a:extLst>
                  <a:ext uri="{FF2B5EF4-FFF2-40B4-BE49-F238E27FC236}">
                    <a16:creationId xmlns:a16="http://schemas.microsoft.com/office/drawing/2014/main" id="{48F022E5-0C73-47ED-8F67-470379EB2AF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97" y="1215"/>
                <a:ext cx="42" cy="43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8" name="Oval 13">
                <a:extLst>
                  <a:ext uri="{FF2B5EF4-FFF2-40B4-BE49-F238E27FC236}">
                    <a16:creationId xmlns:a16="http://schemas.microsoft.com/office/drawing/2014/main" id="{27DD16D9-2ED8-461F-92F4-F9F5F14E046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01" y="1220"/>
                <a:ext cx="33" cy="3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9" name="Oval 14">
                <a:extLst>
                  <a:ext uri="{FF2B5EF4-FFF2-40B4-BE49-F238E27FC236}">
                    <a16:creationId xmlns:a16="http://schemas.microsoft.com/office/drawing/2014/main" id="{4498107C-8FD1-4496-A864-AFEF1372B7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10" y="1232"/>
                <a:ext cx="31" cy="31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0" name="Oval 15">
                <a:extLst>
                  <a:ext uri="{FF2B5EF4-FFF2-40B4-BE49-F238E27FC236}">
                    <a16:creationId xmlns:a16="http://schemas.microsoft.com/office/drawing/2014/main" id="{CC768701-9C66-463D-AEDC-9983296A94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27" y="1304"/>
                <a:ext cx="19" cy="1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1" name="Oval 16">
                <a:extLst>
                  <a:ext uri="{FF2B5EF4-FFF2-40B4-BE49-F238E27FC236}">
                    <a16:creationId xmlns:a16="http://schemas.microsoft.com/office/drawing/2014/main" id="{E89ABA1D-1FAD-491E-9794-2BF1089687A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91" y="1196"/>
                <a:ext cx="15" cy="14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2" name="Oval 17">
                <a:extLst>
                  <a:ext uri="{FF2B5EF4-FFF2-40B4-BE49-F238E27FC236}">
                    <a16:creationId xmlns:a16="http://schemas.microsoft.com/office/drawing/2014/main" id="{2B963BE4-BBFB-47AA-9D86-50D5C8D892D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61" y="1147"/>
                <a:ext cx="21" cy="21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3" name="Freeform 18">
                <a:extLst>
                  <a:ext uri="{FF2B5EF4-FFF2-40B4-BE49-F238E27FC236}">
                    <a16:creationId xmlns:a16="http://schemas.microsoft.com/office/drawing/2014/main" id="{5768B284-56EF-45B9-B431-55286812A8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17" y="1020"/>
                <a:ext cx="104" cy="17"/>
              </a:xfrm>
              <a:custGeom>
                <a:avLst/>
                <a:gdLst>
                  <a:gd name="T0" fmla="*/ 80 w 80"/>
                  <a:gd name="T1" fmla="*/ 3 h 13"/>
                  <a:gd name="T2" fmla="*/ 80 w 80"/>
                  <a:gd name="T3" fmla="*/ 9 h 13"/>
                  <a:gd name="T4" fmla="*/ 77 w 80"/>
                  <a:gd name="T5" fmla="*/ 13 h 13"/>
                  <a:gd name="T6" fmla="*/ 4 w 80"/>
                  <a:gd name="T7" fmla="*/ 13 h 13"/>
                  <a:gd name="T8" fmla="*/ 0 w 80"/>
                  <a:gd name="T9" fmla="*/ 9 h 13"/>
                  <a:gd name="T10" fmla="*/ 0 w 80"/>
                  <a:gd name="T11" fmla="*/ 3 h 13"/>
                  <a:gd name="T12" fmla="*/ 4 w 80"/>
                  <a:gd name="T13" fmla="*/ 0 h 13"/>
                  <a:gd name="T14" fmla="*/ 77 w 80"/>
                  <a:gd name="T15" fmla="*/ 0 h 13"/>
                  <a:gd name="T16" fmla="*/ 80 w 80"/>
                  <a:gd name="T17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0" h="13">
                    <a:moveTo>
                      <a:pt x="80" y="3"/>
                    </a:moveTo>
                    <a:cubicBezTo>
                      <a:pt x="80" y="9"/>
                      <a:pt x="80" y="9"/>
                      <a:pt x="80" y="9"/>
                    </a:cubicBezTo>
                    <a:cubicBezTo>
                      <a:pt x="80" y="11"/>
                      <a:pt x="79" y="13"/>
                      <a:pt x="77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2" y="13"/>
                      <a:pt x="0" y="11"/>
                      <a:pt x="0" y="9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79" y="0"/>
                      <a:pt x="80" y="1"/>
                      <a:pt x="80" y="3"/>
                    </a:cubicBezTo>
                  </a:path>
                </a:pathLst>
              </a:custGeom>
              <a:solidFill>
                <a:srgbClr val="B2E0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4" name="Rectangle 19">
                <a:extLst>
                  <a:ext uri="{FF2B5EF4-FFF2-40B4-BE49-F238E27FC236}">
                    <a16:creationId xmlns:a16="http://schemas.microsoft.com/office/drawing/2014/main" id="{ECE79C4F-821E-4017-B47D-ADE3DFBE6CE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6" y="1037"/>
                <a:ext cx="86" cy="14"/>
              </a:xfrm>
              <a:prstGeom prst="rect">
                <a:avLst/>
              </a:prstGeom>
              <a:solidFill>
                <a:srgbClr val="89C5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5" name="Freeform 20">
                <a:extLst>
                  <a:ext uri="{FF2B5EF4-FFF2-40B4-BE49-F238E27FC236}">
                    <a16:creationId xmlns:a16="http://schemas.microsoft.com/office/drawing/2014/main" id="{D97DBAA1-2A01-46F4-AD81-3894F9CF0B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85" y="1038"/>
                <a:ext cx="29" cy="636"/>
              </a:xfrm>
              <a:custGeom>
                <a:avLst/>
                <a:gdLst>
                  <a:gd name="T0" fmla="*/ 16 w 16"/>
                  <a:gd name="T1" fmla="*/ 358 h 358"/>
                  <a:gd name="T2" fmla="*/ 0 w 16"/>
                  <a:gd name="T3" fmla="*/ 358 h 358"/>
                  <a:gd name="T4" fmla="*/ 0 w 16"/>
                  <a:gd name="T5" fmla="*/ 8 h 358"/>
                  <a:gd name="T6" fmla="*/ 8 w 16"/>
                  <a:gd name="T7" fmla="*/ 0 h 358"/>
                  <a:gd name="T8" fmla="*/ 16 w 16"/>
                  <a:gd name="T9" fmla="*/ 8 h 358"/>
                  <a:gd name="T10" fmla="*/ 16 w 16"/>
                  <a:gd name="T11" fmla="*/ 358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358">
                    <a:moveTo>
                      <a:pt x="16" y="358"/>
                    </a:moveTo>
                    <a:cubicBezTo>
                      <a:pt x="0" y="358"/>
                      <a:pt x="0" y="358"/>
                      <a:pt x="0" y="35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12" y="0"/>
                      <a:pt x="16" y="4"/>
                      <a:pt x="16" y="8"/>
                    </a:cubicBezTo>
                    <a:lnTo>
                      <a:pt x="16" y="3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6" name="Rectangle 21">
                <a:extLst>
                  <a:ext uri="{FF2B5EF4-FFF2-40B4-BE49-F238E27FC236}">
                    <a16:creationId xmlns:a16="http://schemas.microsoft.com/office/drawing/2014/main" id="{155A50E4-6C66-40E8-AAF6-6F957FF945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37" y="1078"/>
                <a:ext cx="189" cy="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7" name="Freeform 22">
                <a:extLst>
                  <a:ext uri="{FF2B5EF4-FFF2-40B4-BE49-F238E27FC236}">
                    <a16:creationId xmlns:a16="http://schemas.microsoft.com/office/drawing/2014/main" id="{CF3D3A7F-EFE8-4027-93C9-54D87544F9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12" y="1078"/>
                <a:ext cx="39" cy="21"/>
              </a:xfrm>
              <a:custGeom>
                <a:avLst/>
                <a:gdLst>
                  <a:gd name="T0" fmla="*/ 30 w 30"/>
                  <a:gd name="T1" fmla="*/ 8 h 16"/>
                  <a:gd name="T2" fmla="*/ 30 w 30"/>
                  <a:gd name="T3" fmla="*/ 8 h 16"/>
                  <a:gd name="T4" fmla="*/ 22 w 30"/>
                  <a:gd name="T5" fmla="*/ 16 h 16"/>
                  <a:gd name="T6" fmla="*/ 0 w 30"/>
                  <a:gd name="T7" fmla="*/ 16 h 16"/>
                  <a:gd name="T8" fmla="*/ 0 w 30"/>
                  <a:gd name="T9" fmla="*/ 0 h 16"/>
                  <a:gd name="T10" fmla="*/ 22 w 30"/>
                  <a:gd name="T11" fmla="*/ 0 h 16"/>
                  <a:gd name="T12" fmla="*/ 30 w 30"/>
                  <a:gd name="T13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6">
                    <a:moveTo>
                      <a:pt x="30" y="8"/>
                    </a:moveTo>
                    <a:cubicBezTo>
                      <a:pt x="30" y="8"/>
                      <a:pt x="30" y="8"/>
                      <a:pt x="30" y="8"/>
                    </a:cubicBezTo>
                    <a:cubicBezTo>
                      <a:pt x="30" y="12"/>
                      <a:pt x="26" y="16"/>
                      <a:pt x="22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6" y="0"/>
                      <a:pt x="30" y="3"/>
                      <a:pt x="30" y="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8" name="Freeform 23">
                <a:extLst>
                  <a:ext uri="{FF2B5EF4-FFF2-40B4-BE49-F238E27FC236}">
                    <a16:creationId xmlns:a16="http://schemas.microsoft.com/office/drawing/2014/main" id="{B677FC19-C7C6-4910-A826-C99B0DACB8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85" y="1490"/>
                <a:ext cx="1241" cy="29"/>
              </a:xfrm>
              <a:custGeom>
                <a:avLst/>
                <a:gdLst>
                  <a:gd name="T0" fmla="*/ 273 w 273"/>
                  <a:gd name="T1" fmla="*/ 20 h 20"/>
                  <a:gd name="T2" fmla="*/ 0 w 273"/>
                  <a:gd name="T3" fmla="*/ 20 h 20"/>
                  <a:gd name="T4" fmla="*/ 0 w 273"/>
                  <a:gd name="T5" fmla="*/ 3 h 20"/>
                  <a:gd name="T6" fmla="*/ 3 w 273"/>
                  <a:gd name="T7" fmla="*/ 0 h 20"/>
                  <a:gd name="T8" fmla="*/ 270 w 273"/>
                  <a:gd name="T9" fmla="*/ 0 h 20"/>
                  <a:gd name="T10" fmla="*/ 273 w 273"/>
                  <a:gd name="T11" fmla="*/ 3 h 20"/>
                  <a:gd name="T12" fmla="*/ 273 w 273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3" h="20">
                    <a:moveTo>
                      <a:pt x="273" y="20"/>
                    </a:moveTo>
                    <a:cubicBezTo>
                      <a:pt x="0" y="20"/>
                      <a:pt x="0" y="20"/>
                      <a:pt x="0" y="2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270" y="0"/>
                      <a:pt x="270" y="0"/>
                      <a:pt x="270" y="0"/>
                    </a:cubicBezTo>
                    <a:cubicBezTo>
                      <a:pt x="272" y="0"/>
                      <a:pt x="273" y="1"/>
                      <a:pt x="273" y="3"/>
                    </a:cubicBezTo>
                    <a:lnTo>
                      <a:pt x="273" y="2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9" name="Rectangle 24">
                <a:extLst>
                  <a:ext uri="{FF2B5EF4-FFF2-40B4-BE49-F238E27FC236}">
                    <a16:creationId xmlns:a16="http://schemas.microsoft.com/office/drawing/2014/main" id="{07E781C1-7EA5-4184-A9F1-AF6A0993BB3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6" y="1081"/>
                <a:ext cx="86" cy="1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3312488B-2B98-4607-AF71-0E28385C87D6}"/>
                </a:ext>
              </a:extLst>
            </p:cNvPr>
            <p:cNvSpPr/>
            <p:nvPr/>
          </p:nvSpPr>
          <p:spPr>
            <a:xfrm>
              <a:off x="2394217" y="1844360"/>
              <a:ext cx="9182669" cy="51161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  <a:buClr>
                  <a:srgbClr val="FF0000"/>
                </a:buClr>
                <a:tabLst>
                  <a:tab pos="911203" algn="l"/>
                  <a:tab pos="1825580" algn="l"/>
                  <a:tab pos="2739957" algn="l"/>
                  <a:tab pos="3654334" algn="l"/>
                  <a:tab pos="4568711" algn="l"/>
                  <a:tab pos="5483088" algn="l"/>
                  <a:tab pos="6397465" algn="l"/>
                  <a:tab pos="7311843" algn="l"/>
                  <a:tab pos="8226220" algn="l"/>
                  <a:tab pos="9140597" algn="l"/>
                  <a:tab pos="10054974" algn="l"/>
                </a:tabLst>
              </a:pPr>
              <a:r>
                <a:rPr lang="zh-CN" alt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预防措施</a:t>
              </a:r>
            </a:p>
          </p:txBody>
        </p:sp>
      </p:grpSp>
      <p:sp>
        <p:nvSpPr>
          <p:cNvPr id="56" name="圆角矩形 1">
            <a:extLst>
              <a:ext uri="{FF2B5EF4-FFF2-40B4-BE49-F238E27FC236}">
                <a16:creationId xmlns:a16="http://schemas.microsoft.com/office/drawing/2014/main" id="{A8C842B7-141C-4CB8-8080-F3D2CD336308}"/>
              </a:ext>
            </a:extLst>
          </p:cNvPr>
          <p:cNvSpPr/>
          <p:nvPr/>
        </p:nvSpPr>
        <p:spPr>
          <a:xfrm>
            <a:off x="1809283" y="2128542"/>
            <a:ext cx="8818284" cy="4337572"/>
          </a:xfrm>
          <a:prstGeom prst="roundRect">
            <a:avLst>
              <a:gd name="adj" fmla="val 6617"/>
            </a:avLst>
          </a:prstGeom>
          <a:solidFill>
            <a:srgbClr val="3DA4C3"/>
          </a:solidFill>
          <a:ln w="25400"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203200" dist="762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0" name="矩形 59">
            <a:extLst>
              <a:ext uri="{FF2B5EF4-FFF2-40B4-BE49-F238E27FC236}">
                <a16:creationId xmlns:a16="http://schemas.microsoft.com/office/drawing/2014/main" id="{A1206632-B7B3-485C-8742-1C3129FEB892}"/>
              </a:ext>
            </a:extLst>
          </p:cNvPr>
          <p:cNvSpPr/>
          <p:nvPr/>
        </p:nvSpPr>
        <p:spPr>
          <a:xfrm>
            <a:off x="2083490" y="2390985"/>
            <a:ext cx="8269869" cy="3933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30000"/>
              </a:lnSpc>
              <a:buClr>
                <a:schemeClr val="bg1"/>
              </a:buClr>
              <a:buFont typeface="Wingdings" panose="05000000000000000000" pitchFamily="2" charset="2"/>
              <a:buChar char="Ø"/>
              <a:tabLst>
                <a:tab pos="911203" algn="l"/>
                <a:tab pos="1825580" algn="l"/>
                <a:tab pos="2739957" algn="l"/>
                <a:tab pos="3654334" algn="l"/>
                <a:tab pos="4568711" algn="l"/>
                <a:tab pos="5483088" algn="l"/>
                <a:tab pos="6397465" algn="l"/>
                <a:tab pos="7311843" algn="l"/>
                <a:tab pos="8226220" algn="l"/>
                <a:tab pos="9140597" algn="l"/>
                <a:tab pos="10054974" algn="l"/>
              </a:tabLst>
            </a:pPr>
            <a:r>
              <a:rPr lang="en-US" altLang="zh-CN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1.</a:t>
            </a:r>
            <a:r>
              <a:rPr lang="zh-CN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产生硫化氢的生产设备应尽量密闭，并设置自动报警装置（不能根据臭味来判断危险场所硫化氢的浓度，硫化氢达到一定浓度时会导致嗅觉麻痹）。</a:t>
            </a:r>
          </a:p>
          <a:p>
            <a:pPr marL="342900" indent="-342900">
              <a:lnSpc>
                <a:spcPct val="130000"/>
              </a:lnSpc>
              <a:buClr>
                <a:schemeClr val="bg1"/>
              </a:buClr>
              <a:buFont typeface="Wingdings" panose="05000000000000000000" pitchFamily="2" charset="2"/>
              <a:buChar char="Ø"/>
              <a:tabLst>
                <a:tab pos="911203" algn="l"/>
                <a:tab pos="1825580" algn="l"/>
                <a:tab pos="2739957" algn="l"/>
                <a:tab pos="3654334" algn="l"/>
                <a:tab pos="4568711" algn="l"/>
                <a:tab pos="5483088" algn="l"/>
                <a:tab pos="6397465" algn="l"/>
                <a:tab pos="7311843" algn="l"/>
                <a:tab pos="8226220" algn="l"/>
                <a:tab pos="9140597" algn="l"/>
                <a:tab pos="10054974" algn="l"/>
              </a:tabLst>
            </a:pPr>
            <a:r>
              <a:rPr lang="en-US" altLang="zh-CN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2</a:t>
            </a:r>
            <a:r>
              <a:rPr lang="zh-CN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．对含有硫化氢的废水、废气、废渣，要进行净化处理，达到排放标准后方可排放。</a:t>
            </a:r>
          </a:p>
          <a:p>
            <a:pPr marL="342900" indent="-342900">
              <a:lnSpc>
                <a:spcPct val="130000"/>
              </a:lnSpc>
              <a:buClr>
                <a:schemeClr val="bg1"/>
              </a:buClr>
              <a:buFont typeface="Wingdings" panose="05000000000000000000" pitchFamily="2" charset="2"/>
              <a:buChar char="Ø"/>
              <a:tabLst>
                <a:tab pos="911203" algn="l"/>
                <a:tab pos="1825580" algn="l"/>
                <a:tab pos="2739957" algn="l"/>
                <a:tab pos="3654334" algn="l"/>
                <a:tab pos="4568711" algn="l"/>
                <a:tab pos="5483088" algn="l"/>
                <a:tab pos="6397465" algn="l"/>
                <a:tab pos="7311843" algn="l"/>
                <a:tab pos="8226220" algn="l"/>
                <a:tab pos="9140597" algn="l"/>
                <a:tab pos="10054974" algn="l"/>
              </a:tabLst>
            </a:pPr>
            <a:r>
              <a:rPr lang="en-US" altLang="zh-CN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3</a:t>
            </a:r>
            <a:r>
              <a:rPr lang="zh-CN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．进入可能存在硫化氢的密闭容器、坑、窑、地沟等工作场所，应首先测定该场所空气中的硫化氢浓度，采取通风排毒措施，确认安全后方可操作。</a:t>
            </a:r>
          </a:p>
        </p:txBody>
      </p:sp>
    </p:spTree>
    <p:extLst>
      <p:ext uri="{BB962C8B-B14F-4D97-AF65-F5344CB8AC3E}">
        <p14:creationId xmlns:p14="http://schemas.microsoft.com/office/powerpoint/2010/main" val="3280323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6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2665802D-BF00-482D-BEBE-2C0B0CB508D9}"/>
              </a:ext>
            </a:extLst>
          </p:cNvPr>
          <p:cNvGrpSpPr/>
          <p:nvPr/>
        </p:nvGrpSpPr>
        <p:grpSpPr>
          <a:xfrm>
            <a:off x="0" y="-1757"/>
            <a:ext cx="6477000" cy="641444"/>
            <a:chOff x="0" y="0"/>
            <a:chExt cx="6477000" cy="641444"/>
          </a:xfrm>
        </p:grpSpPr>
        <p:sp>
          <p:nvSpPr>
            <p:cNvPr id="3" name="圆角矩形 2">
              <a:extLst>
                <a:ext uri="{FF2B5EF4-FFF2-40B4-BE49-F238E27FC236}">
                  <a16:creationId xmlns:a16="http://schemas.microsoft.com/office/drawing/2014/main" id="{0631875A-1C15-43E8-BCEB-A37CC41FB895}"/>
                </a:ext>
              </a:extLst>
            </p:cNvPr>
            <p:cNvSpPr/>
            <p:nvPr/>
          </p:nvSpPr>
          <p:spPr>
            <a:xfrm>
              <a:off x="0" y="169035"/>
              <a:ext cx="6372808" cy="472409"/>
            </a:xfrm>
            <a:prstGeom prst="roundRect">
              <a:avLst>
                <a:gd name="adj" fmla="val 7843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2700000" scaled="1"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C82BCBFA-D416-486B-9170-2CE6D6FB383C}"/>
                </a:ext>
              </a:extLst>
            </p:cNvPr>
            <p:cNvSpPr/>
            <p:nvPr/>
          </p:nvSpPr>
          <p:spPr>
            <a:xfrm>
              <a:off x="540800" y="166370"/>
              <a:ext cx="59362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20000"/>
                </a:spcBef>
              </a:pPr>
              <a:r>
                <a:rPr kumimoji="1" lang="zh-CN" altLang="en-US" sz="2400" b="1" dirty="0">
                  <a:solidFill>
                    <a:srgbClr val="3DA4C3"/>
                  </a:solidFill>
                  <a:cs typeface="+mn-ea"/>
                  <a:sym typeface="+mn-lt"/>
                </a:rPr>
                <a:t>常用化学品安全使用之硫化氢的安全使用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F8325F57-8943-4D15-AC2C-B3A73711E1D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482342" cy="534245"/>
            </a:xfrm>
            <a:prstGeom prst="rect">
              <a:avLst/>
            </a:prstGeom>
          </p:spPr>
        </p:pic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id="{FAD3492F-C1EC-4DDE-905B-B57374B9F039}"/>
              </a:ext>
            </a:extLst>
          </p:cNvPr>
          <p:cNvGrpSpPr/>
          <p:nvPr/>
        </p:nvGrpSpPr>
        <p:grpSpPr>
          <a:xfrm>
            <a:off x="697110" y="996227"/>
            <a:ext cx="9771898" cy="1038226"/>
            <a:chOff x="1804988" y="1619252"/>
            <a:chExt cx="9771898" cy="103822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7" name="Group 4">
              <a:extLst>
                <a:ext uri="{FF2B5EF4-FFF2-40B4-BE49-F238E27FC236}">
                  <a16:creationId xmlns:a16="http://schemas.microsoft.com/office/drawing/2014/main" id="{3E6B94B4-E5E4-4D56-8F4B-AC289031E881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804988" y="1619252"/>
              <a:ext cx="2046288" cy="1038226"/>
              <a:chOff x="1137" y="1020"/>
              <a:chExt cx="1289" cy="654"/>
            </a:xfrm>
          </p:grpSpPr>
          <p:sp>
            <p:nvSpPr>
              <p:cNvPr id="9" name="AutoShape 3">
                <a:extLst>
                  <a:ext uri="{FF2B5EF4-FFF2-40B4-BE49-F238E27FC236}">
                    <a16:creationId xmlns:a16="http://schemas.microsoft.com/office/drawing/2014/main" id="{2750D728-2681-4A25-9737-993D12802C61}"/>
                  </a:ext>
                </a:extLst>
              </p:cNvPr>
              <p:cNvSpPr>
                <a:spLocks noChangeAspect="1" noChangeArrowheads="1" noTextEdit="1"/>
              </p:cNvSpPr>
              <p:nvPr/>
            </p:nvSpPr>
            <p:spPr bwMode="auto">
              <a:xfrm>
                <a:off x="1138" y="1021"/>
                <a:ext cx="380" cy="5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" name="Freeform 5">
                <a:extLst>
                  <a:ext uri="{FF2B5EF4-FFF2-40B4-BE49-F238E27FC236}">
                    <a16:creationId xmlns:a16="http://schemas.microsoft.com/office/drawing/2014/main" id="{6BBED3E6-B17E-42E1-90FB-4A490603BC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79" y="1037"/>
                <a:ext cx="180" cy="191"/>
              </a:xfrm>
              <a:custGeom>
                <a:avLst/>
                <a:gdLst>
                  <a:gd name="T0" fmla="*/ 180 w 180"/>
                  <a:gd name="T1" fmla="*/ 191 h 191"/>
                  <a:gd name="T2" fmla="*/ 0 w 180"/>
                  <a:gd name="T3" fmla="*/ 191 h 191"/>
                  <a:gd name="T4" fmla="*/ 47 w 180"/>
                  <a:gd name="T5" fmla="*/ 134 h 191"/>
                  <a:gd name="T6" fmla="*/ 47 w 180"/>
                  <a:gd name="T7" fmla="*/ 0 h 191"/>
                  <a:gd name="T8" fmla="*/ 133 w 180"/>
                  <a:gd name="T9" fmla="*/ 0 h 191"/>
                  <a:gd name="T10" fmla="*/ 133 w 180"/>
                  <a:gd name="T11" fmla="*/ 134 h 191"/>
                  <a:gd name="T12" fmla="*/ 180 w 180"/>
                  <a:gd name="T13" fmla="*/ 191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0" h="191">
                    <a:moveTo>
                      <a:pt x="180" y="191"/>
                    </a:moveTo>
                    <a:lnTo>
                      <a:pt x="0" y="191"/>
                    </a:lnTo>
                    <a:lnTo>
                      <a:pt x="47" y="134"/>
                    </a:lnTo>
                    <a:lnTo>
                      <a:pt x="47" y="0"/>
                    </a:lnTo>
                    <a:lnTo>
                      <a:pt x="133" y="0"/>
                    </a:lnTo>
                    <a:lnTo>
                      <a:pt x="133" y="134"/>
                    </a:lnTo>
                    <a:lnTo>
                      <a:pt x="180" y="191"/>
                    </a:lnTo>
                    <a:close/>
                  </a:path>
                </a:pathLst>
              </a:custGeom>
              <a:solidFill>
                <a:srgbClr val="B2E0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" name="Freeform 6">
                <a:extLst>
                  <a:ext uri="{FF2B5EF4-FFF2-40B4-BE49-F238E27FC236}">
                    <a16:creationId xmlns:a16="http://schemas.microsoft.com/office/drawing/2014/main" id="{B52C2D7D-D460-4ACA-98BA-49C44F7F7F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18" y="1228"/>
                <a:ext cx="303" cy="117"/>
              </a:xfrm>
              <a:custGeom>
                <a:avLst/>
                <a:gdLst>
                  <a:gd name="T0" fmla="*/ 214 w 232"/>
                  <a:gd name="T1" fmla="*/ 36 h 90"/>
                  <a:gd name="T2" fmla="*/ 185 w 232"/>
                  <a:gd name="T3" fmla="*/ 0 h 90"/>
                  <a:gd name="T4" fmla="*/ 47 w 232"/>
                  <a:gd name="T5" fmla="*/ 0 h 90"/>
                  <a:gd name="T6" fmla="*/ 18 w 232"/>
                  <a:gd name="T7" fmla="*/ 36 h 90"/>
                  <a:gd name="T8" fmla="*/ 43 w 232"/>
                  <a:gd name="T9" fmla="*/ 90 h 90"/>
                  <a:gd name="T10" fmla="*/ 190 w 232"/>
                  <a:gd name="T11" fmla="*/ 90 h 90"/>
                  <a:gd name="T12" fmla="*/ 214 w 232"/>
                  <a:gd name="T13" fmla="*/ 36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2" h="90">
                    <a:moveTo>
                      <a:pt x="214" y="36"/>
                    </a:moveTo>
                    <a:cubicBezTo>
                      <a:pt x="185" y="0"/>
                      <a:pt x="185" y="0"/>
                      <a:pt x="185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18" y="36"/>
                      <a:pt x="18" y="36"/>
                      <a:pt x="18" y="36"/>
                    </a:cubicBezTo>
                    <a:cubicBezTo>
                      <a:pt x="0" y="57"/>
                      <a:pt x="15" y="90"/>
                      <a:pt x="43" y="90"/>
                    </a:cubicBezTo>
                    <a:cubicBezTo>
                      <a:pt x="190" y="90"/>
                      <a:pt x="190" y="90"/>
                      <a:pt x="190" y="90"/>
                    </a:cubicBezTo>
                    <a:cubicBezTo>
                      <a:pt x="217" y="90"/>
                      <a:pt x="232" y="57"/>
                      <a:pt x="214" y="36"/>
                    </a:cubicBezTo>
                  </a:path>
                </a:pathLst>
              </a:cu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" name="Rectangle 7">
                <a:extLst>
                  <a:ext uri="{FF2B5EF4-FFF2-40B4-BE49-F238E27FC236}">
                    <a16:creationId xmlns:a16="http://schemas.microsoft.com/office/drawing/2014/main" id="{F1588E3C-34A6-40D0-B388-E2C2102E60D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287"/>
                <a:ext cx="44" cy="8"/>
              </a:xfrm>
              <a:prstGeom prst="rect">
                <a:avLst/>
              </a:prstGeom>
              <a:solidFill>
                <a:srgbClr val="494A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" name="Rectangle 8">
                <a:extLst>
                  <a:ext uri="{FF2B5EF4-FFF2-40B4-BE49-F238E27FC236}">
                    <a16:creationId xmlns:a16="http://schemas.microsoft.com/office/drawing/2014/main" id="{6BFF81B4-2DC7-476F-8B65-C6F7C198E3A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232"/>
                <a:ext cx="44" cy="8"/>
              </a:xfrm>
              <a:prstGeom prst="rect">
                <a:avLst/>
              </a:prstGeom>
              <a:solidFill>
                <a:srgbClr val="494A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4" name="Rectangle 9">
                <a:extLst>
                  <a:ext uri="{FF2B5EF4-FFF2-40B4-BE49-F238E27FC236}">
                    <a16:creationId xmlns:a16="http://schemas.microsoft.com/office/drawing/2014/main" id="{D8A97332-B144-421C-9EF2-F6589631AD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179"/>
                <a:ext cx="44" cy="7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Rectangle 10">
                <a:extLst>
                  <a:ext uri="{FF2B5EF4-FFF2-40B4-BE49-F238E27FC236}">
                    <a16:creationId xmlns:a16="http://schemas.microsoft.com/office/drawing/2014/main" id="{3A80BF11-7B6F-4388-BE51-0FE33A6936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125"/>
                <a:ext cx="44" cy="8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6" name="Rectangle 11">
                <a:extLst>
                  <a:ext uri="{FF2B5EF4-FFF2-40B4-BE49-F238E27FC236}">
                    <a16:creationId xmlns:a16="http://schemas.microsoft.com/office/drawing/2014/main" id="{FCE994A9-570A-40A2-BDE6-5FC561B856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7" y="1071"/>
                <a:ext cx="44" cy="7"/>
              </a:xfrm>
              <a:prstGeom prst="rect">
                <a:avLst/>
              </a:prstGeom>
              <a:solidFill>
                <a:srgbClr val="5D6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7" name="Oval 12">
                <a:extLst>
                  <a:ext uri="{FF2B5EF4-FFF2-40B4-BE49-F238E27FC236}">
                    <a16:creationId xmlns:a16="http://schemas.microsoft.com/office/drawing/2014/main" id="{E7028A8E-C332-4551-986D-85F923B4F7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97" y="1215"/>
                <a:ext cx="42" cy="43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8" name="Oval 13">
                <a:extLst>
                  <a:ext uri="{FF2B5EF4-FFF2-40B4-BE49-F238E27FC236}">
                    <a16:creationId xmlns:a16="http://schemas.microsoft.com/office/drawing/2014/main" id="{4CA32815-2729-4A44-917A-563CB214C9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01" y="1220"/>
                <a:ext cx="33" cy="3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9" name="Oval 14">
                <a:extLst>
                  <a:ext uri="{FF2B5EF4-FFF2-40B4-BE49-F238E27FC236}">
                    <a16:creationId xmlns:a16="http://schemas.microsoft.com/office/drawing/2014/main" id="{583E9CAB-B6E9-4BF8-8CC5-6E4288D738D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10" y="1232"/>
                <a:ext cx="31" cy="31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0" name="Oval 15">
                <a:extLst>
                  <a:ext uri="{FF2B5EF4-FFF2-40B4-BE49-F238E27FC236}">
                    <a16:creationId xmlns:a16="http://schemas.microsoft.com/office/drawing/2014/main" id="{FB69C564-A04B-401A-B5B4-21FC329A4B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27" y="1304"/>
                <a:ext cx="19" cy="1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1" name="Oval 16">
                <a:extLst>
                  <a:ext uri="{FF2B5EF4-FFF2-40B4-BE49-F238E27FC236}">
                    <a16:creationId xmlns:a16="http://schemas.microsoft.com/office/drawing/2014/main" id="{407AE276-C611-4838-83C6-E2E7D9BE762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91" y="1196"/>
                <a:ext cx="15" cy="14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2" name="Oval 17">
                <a:extLst>
                  <a:ext uri="{FF2B5EF4-FFF2-40B4-BE49-F238E27FC236}">
                    <a16:creationId xmlns:a16="http://schemas.microsoft.com/office/drawing/2014/main" id="{13F8FDE3-8A48-4C63-9CC3-B74535A957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61" y="1147"/>
                <a:ext cx="21" cy="21"/>
              </a:xfrm>
              <a:prstGeom prst="ellipse">
                <a:avLst/>
              </a:prstGeom>
              <a:solidFill>
                <a:srgbClr val="753A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3" name="Freeform 18">
                <a:extLst>
                  <a:ext uri="{FF2B5EF4-FFF2-40B4-BE49-F238E27FC236}">
                    <a16:creationId xmlns:a16="http://schemas.microsoft.com/office/drawing/2014/main" id="{5AEA952F-06D9-4956-AA42-9ADA7D9869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17" y="1020"/>
                <a:ext cx="104" cy="17"/>
              </a:xfrm>
              <a:custGeom>
                <a:avLst/>
                <a:gdLst>
                  <a:gd name="T0" fmla="*/ 80 w 80"/>
                  <a:gd name="T1" fmla="*/ 3 h 13"/>
                  <a:gd name="T2" fmla="*/ 80 w 80"/>
                  <a:gd name="T3" fmla="*/ 9 h 13"/>
                  <a:gd name="T4" fmla="*/ 77 w 80"/>
                  <a:gd name="T5" fmla="*/ 13 h 13"/>
                  <a:gd name="T6" fmla="*/ 4 w 80"/>
                  <a:gd name="T7" fmla="*/ 13 h 13"/>
                  <a:gd name="T8" fmla="*/ 0 w 80"/>
                  <a:gd name="T9" fmla="*/ 9 h 13"/>
                  <a:gd name="T10" fmla="*/ 0 w 80"/>
                  <a:gd name="T11" fmla="*/ 3 h 13"/>
                  <a:gd name="T12" fmla="*/ 4 w 80"/>
                  <a:gd name="T13" fmla="*/ 0 h 13"/>
                  <a:gd name="T14" fmla="*/ 77 w 80"/>
                  <a:gd name="T15" fmla="*/ 0 h 13"/>
                  <a:gd name="T16" fmla="*/ 80 w 80"/>
                  <a:gd name="T17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0" h="13">
                    <a:moveTo>
                      <a:pt x="80" y="3"/>
                    </a:moveTo>
                    <a:cubicBezTo>
                      <a:pt x="80" y="9"/>
                      <a:pt x="80" y="9"/>
                      <a:pt x="80" y="9"/>
                    </a:cubicBezTo>
                    <a:cubicBezTo>
                      <a:pt x="80" y="11"/>
                      <a:pt x="79" y="13"/>
                      <a:pt x="77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2" y="13"/>
                      <a:pt x="0" y="11"/>
                      <a:pt x="0" y="9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79" y="0"/>
                      <a:pt x="80" y="1"/>
                      <a:pt x="80" y="3"/>
                    </a:cubicBezTo>
                  </a:path>
                </a:pathLst>
              </a:custGeom>
              <a:solidFill>
                <a:srgbClr val="B2E0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4" name="Rectangle 19">
                <a:extLst>
                  <a:ext uri="{FF2B5EF4-FFF2-40B4-BE49-F238E27FC236}">
                    <a16:creationId xmlns:a16="http://schemas.microsoft.com/office/drawing/2014/main" id="{AD3D66E9-354D-4D2B-BF16-016981DEED1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6" y="1037"/>
                <a:ext cx="86" cy="14"/>
              </a:xfrm>
              <a:prstGeom prst="rect">
                <a:avLst/>
              </a:prstGeom>
              <a:solidFill>
                <a:srgbClr val="89C5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5" name="Freeform 20">
                <a:extLst>
                  <a:ext uri="{FF2B5EF4-FFF2-40B4-BE49-F238E27FC236}">
                    <a16:creationId xmlns:a16="http://schemas.microsoft.com/office/drawing/2014/main" id="{82449BD7-5406-4B97-B697-34D522E096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85" y="1038"/>
                <a:ext cx="29" cy="636"/>
              </a:xfrm>
              <a:custGeom>
                <a:avLst/>
                <a:gdLst>
                  <a:gd name="T0" fmla="*/ 16 w 16"/>
                  <a:gd name="T1" fmla="*/ 358 h 358"/>
                  <a:gd name="T2" fmla="*/ 0 w 16"/>
                  <a:gd name="T3" fmla="*/ 358 h 358"/>
                  <a:gd name="T4" fmla="*/ 0 w 16"/>
                  <a:gd name="T5" fmla="*/ 8 h 358"/>
                  <a:gd name="T6" fmla="*/ 8 w 16"/>
                  <a:gd name="T7" fmla="*/ 0 h 358"/>
                  <a:gd name="T8" fmla="*/ 16 w 16"/>
                  <a:gd name="T9" fmla="*/ 8 h 358"/>
                  <a:gd name="T10" fmla="*/ 16 w 16"/>
                  <a:gd name="T11" fmla="*/ 358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358">
                    <a:moveTo>
                      <a:pt x="16" y="358"/>
                    </a:moveTo>
                    <a:cubicBezTo>
                      <a:pt x="0" y="358"/>
                      <a:pt x="0" y="358"/>
                      <a:pt x="0" y="35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12" y="0"/>
                      <a:pt x="16" y="4"/>
                      <a:pt x="16" y="8"/>
                    </a:cubicBezTo>
                    <a:lnTo>
                      <a:pt x="16" y="3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6" name="Rectangle 21">
                <a:extLst>
                  <a:ext uri="{FF2B5EF4-FFF2-40B4-BE49-F238E27FC236}">
                    <a16:creationId xmlns:a16="http://schemas.microsoft.com/office/drawing/2014/main" id="{082E6D88-A644-42B4-9658-D3F6EC4EDB0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37" y="1078"/>
                <a:ext cx="189" cy="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7" name="Freeform 22">
                <a:extLst>
                  <a:ext uri="{FF2B5EF4-FFF2-40B4-BE49-F238E27FC236}">
                    <a16:creationId xmlns:a16="http://schemas.microsoft.com/office/drawing/2014/main" id="{D6321102-A575-414D-8443-2B29A1B239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12" y="1078"/>
                <a:ext cx="39" cy="21"/>
              </a:xfrm>
              <a:custGeom>
                <a:avLst/>
                <a:gdLst>
                  <a:gd name="T0" fmla="*/ 30 w 30"/>
                  <a:gd name="T1" fmla="*/ 8 h 16"/>
                  <a:gd name="T2" fmla="*/ 30 w 30"/>
                  <a:gd name="T3" fmla="*/ 8 h 16"/>
                  <a:gd name="T4" fmla="*/ 22 w 30"/>
                  <a:gd name="T5" fmla="*/ 16 h 16"/>
                  <a:gd name="T6" fmla="*/ 0 w 30"/>
                  <a:gd name="T7" fmla="*/ 16 h 16"/>
                  <a:gd name="T8" fmla="*/ 0 w 30"/>
                  <a:gd name="T9" fmla="*/ 0 h 16"/>
                  <a:gd name="T10" fmla="*/ 22 w 30"/>
                  <a:gd name="T11" fmla="*/ 0 h 16"/>
                  <a:gd name="T12" fmla="*/ 30 w 30"/>
                  <a:gd name="T13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6">
                    <a:moveTo>
                      <a:pt x="30" y="8"/>
                    </a:moveTo>
                    <a:cubicBezTo>
                      <a:pt x="30" y="8"/>
                      <a:pt x="30" y="8"/>
                      <a:pt x="30" y="8"/>
                    </a:cubicBezTo>
                    <a:cubicBezTo>
                      <a:pt x="30" y="12"/>
                      <a:pt x="26" y="16"/>
                      <a:pt x="22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6" y="0"/>
                      <a:pt x="30" y="3"/>
                      <a:pt x="30" y="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8" name="Freeform 23">
                <a:extLst>
                  <a:ext uri="{FF2B5EF4-FFF2-40B4-BE49-F238E27FC236}">
                    <a16:creationId xmlns:a16="http://schemas.microsoft.com/office/drawing/2014/main" id="{1C5570BE-EC5B-4288-B748-15C4D95D97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85" y="1490"/>
                <a:ext cx="1241" cy="29"/>
              </a:xfrm>
              <a:custGeom>
                <a:avLst/>
                <a:gdLst>
                  <a:gd name="T0" fmla="*/ 273 w 273"/>
                  <a:gd name="T1" fmla="*/ 20 h 20"/>
                  <a:gd name="T2" fmla="*/ 0 w 273"/>
                  <a:gd name="T3" fmla="*/ 20 h 20"/>
                  <a:gd name="T4" fmla="*/ 0 w 273"/>
                  <a:gd name="T5" fmla="*/ 3 h 20"/>
                  <a:gd name="T6" fmla="*/ 3 w 273"/>
                  <a:gd name="T7" fmla="*/ 0 h 20"/>
                  <a:gd name="T8" fmla="*/ 270 w 273"/>
                  <a:gd name="T9" fmla="*/ 0 h 20"/>
                  <a:gd name="T10" fmla="*/ 273 w 273"/>
                  <a:gd name="T11" fmla="*/ 3 h 20"/>
                  <a:gd name="T12" fmla="*/ 273 w 273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3" h="20">
                    <a:moveTo>
                      <a:pt x="273" y="20"/>
                    </a:moveTo>
                    <a:cubicBezTo>
                      <a:pt x="0" y="20"/>
                      <a:pt x="0" y="20"/>
                      <a:pt x="0" y="2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270" y="0"/>
                      <a:pt x="270" y="0"/>
                      <a:pt x="270" y="0"/>
                    </a:cubicBezTo>
                    <a:cubicBezTo>
                      <a:pt x="272" y="0"/>
                      <a:pt x="273" y="1"/>
                      <a:pt x="273" y="3"/>
                    </a:cubicBezTo>
                    <a:lnTo>
                      <a:pt x="273" y="2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9" name="Rectangle 24">
                <a:extLst>
                  <a:ext uri="{FF2B5EF4-FFF2-40B4-BE49-F238E27FC236}">
                    <a16:creationId xmlns:a16="http://schemas.microsoft.com/office/drawing/2014/main" id="{3C9195B9-DD84-4635-960B-7AB0F9B9F4E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6" y="1081"/>
                <a:ext cx="86" cy="1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5DA746B8-D744-4B85-BD05-676C77195FBC}"/>
                </a:ext>
              </a:extLst>
            </p:cNvPr>
            <p:cNvSpPr/>
            <p:nvPr/>
          </p:nvSpPr>
          <p:spPr>
            <a:xfrm>
              <a:off x="2394217" y="1844360"/>
              <a:ext cx="9182669" cy="51161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  <a:buClr>
                  <a:srgbClr val="FF0000"/>
                </a:buClr>
                <a:tabLst>
                  <a:tab pos="911203" algn="l"/>
                  <a:tab pos="1825580" algn="l"/>
                  <a:tab pos="2739957" algn="l"/>
                  <a:tab pos="3654334" algn="l"/>
                  <a:tab pos="4568711" algn="l"/>
                  <a:tab pos="5483088" algn="l"/>
                  <a:tab pos="6397465" algn="l"/>
                  <a:tab pos="7311843" algn="l"/>
                  <a:tab pos="8226220" algn="l"/>
                  <a:tab pos="9140597" algn="l"/>
                  <a:tab pos="10054974" algn="l"/>
                </a:tabLst>
              </a:pPr>
              <a:r>
                <a:rPr lang="zh-CN" alt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预防措施</a:t>
              </a: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id="{A5BAEE3A-EA24-40D9-BD14-D5AC3B7C3CDF}"/>
              </a:ext>
            </a:extLst>
          </p:cNvPr>
          <p:cNvGrpSpPr/>
          <p:nvPr/>
        </p:nvGrpSpPr>
        <p:grpSpPr>
          <a:xfrm>
            <a:off x="1351710" y="2162393"/>
            <a:ext cx="9646095" cy="4380728"/>
            <a:chOff x="1978291" y="2073909"/>
            <a:chExt cx="8830682" cy="4010413"/>
          </a:xfrm>
        </p:grpSpPr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id="{8D589BA6-A668-4BE0-84B4-A1A00A71BB54}"/>
                </a:ext>
              </a:extLst>
            </p:cNvPr>
            <p:cNvGrpSpPr/>
            <p:nvPr/>
          </p:nvGrpSpPr>
          <p:grpSpPr>
            <a:xfrm>
              <a:off x="2235047" y="2073909"/>
              <a:ext cx="8573926" cy="3948456"/>
              <a:chOff x="2298547" y="2023109"/>
              <a:chExt cx="8573926" cy="3948456"/>
            </a:xfrm>
          </p:grpSpPr>
          <p:grpSp>
            <p:nvGrpSpPr>
              <p:cNvPr id="33" name="组合 32">
                <a:extLst>
                  <a:ext uri="{FF2B5EF4-FFF2-40B4-BE49-F238E27FC236}">
                    <a16:creationId xmlns:a16="http://schemas.microsoft.com/office/drawing/2014/main" id="{7D002B1E-D68D-487A-8E7B-AB91F4387A6F}"/>
                  </a:ext>
                </a:extLst>
              </p:cNvPr>
              <p:cNvGrpSpPr/>
              <p:nvPr/>
            </p:nvGrpSpPr>
            <p:grpSpPr>
              <a:xfrm>
                <a:off x="2298547" y="2023109"/>
                <a:ext cx="8573926" cy="3948456"/>
                <a:chOff x="6537665" y="2023110"/>
                <a:chExt cx="8573926" cy="3948456"/>
              </a:xfrm>
            </p:grpSpPr>
            <p:sp>
              <p:nvSpPr>
                <p:cNvPr id="35" name="圆角矩形 41">
                  <a:extLst>
                    <a:ext uri="{FF2B5EF4-FFF2-40B4-BE49-F238E27FC236}">
                      <a16:creationId xmlns:a16="http://schemas.microsoft.com/office/drawing/2014/main" id="{A522CBAA-8326-4AB4-9AF9-FE587B3C3047}"/>
                    </a:ext>
                  </a:extLst>
                </p:cNvPr>
                <p:cNvSpPr/>
                <p:nvPr/>
              </p:nvSpPr>
              <p:spPr>
                <a:xfrm>
                  <a:off x="6537665" y="2023110"/>
                  <a:ext cx="8573926" cy="3948456"/>
                </a:xfrm>
                <a:prstGeom prst="roundRect">
                  <a:avLst>
                    <a:gd name="adj" fmla="val 6094"/>
                  </a:avLst>
                </a:prstGeom>
                <a:gradFill>
                  <a:gsLst>
                    <a:gs pos="100000">
                      <a:schemeClr val="bg1"/>
                    </a:gs>
                    <a:gs pos="0">
                      <a:schemeClr val="bg1">
                        <a:lumMod val="85000"/>
                      </a:schemeClr>
                    </a:gs>
                  </a:gsLst>
                  <a:lin ang="2700000" scaled="1"/>
                </a:gradFill>
                <a:ln w="22225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  <a:tileRect/>
                  </a:gra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68580" tIns="34290" rIns="68580" bIns="34290"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grpSp>
              <p:nvGrpSpPr>
                <p:cNvPr id="36" name="组合 26">
                  <a:extLst>
                    <a:ext uri="{FF2B5EF4-FFF2-40B4-BE49-F238E27FC236}">
                      <a16:creationId xmlns:a16="http://schemas.microsoft.com/office/drawing/2014/main" id="{601F8C63-E9F3-42FF-A5D0-63EA3C1A5F29}"/>
                    </a:ext>
                  </a:extLst>
                </p:cNvPr>
                <p:cNvGrpSpPr/>
                <p:nvPr/>
              </p:nvGrpSpPr>
              <p:grpSpPr>
                <a:xfrm>
                  <a:off x="6752025" y="2214991"/>
                  <a:ext cx="8203821" cy="3485749"/>
                  <a:chOff x="4559531" y="2401750"/>
                  <a:chExt cx="5966296" cy="2535046"/>
                </a:xfrm>
              </p:grpSpPr>
              <p:grpSp>
                <p:nvGrpSpPr>
                  <p:cNvPr id="37" name="组合 29">
                    <a:extLst>
                      <a:ext uri="{FF2B5EF4-FFF2-40B4-BE49-F238E27FC236}">
                        <a16:creationId xmlns:a16="http://schemas.microsoft.com/office/drawing/2014/main" id="{73199272-8B1A-4309-B2C5-DC12AD4D36B5}"/>
                      </a:ext>
                    </a:extLst>
                  </p:cNvPr>
                  <p:cNvGrpSpPr/>
                  <p:nvPr/>
                </p:nvGrpSpPr>
                <p:grpSpPr>
                  <a:xfrm>
                    <a:off x="4559531" y="2401750"/>
                    <a:ext cx="207818" cy="207818"/>
                    <a:chOff x="4559531" y="2401750"/>
                    <a:chExt cx="207818" cy="207818"/>
                  </a:xfrm>
                </p:grpSpPr>
                <p:sp>
                  <p:nvSpPr>
                    <p:cNvPr id="47" name="椭圆 46">
                      <a:extLst>
                        <a:ext uri="{FF2B5EF4-FFF2-40B4-BE49-F238E27FC236}">
                          <a16:creationId xmlns:a16="http://schemas.microsoft.com/office/drawing/2014/main" id="{C18278B7-197F-44C4-AFEB-D285CFA8723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59531" y="2401750"/>
                      <a:ext cx="207818" cy="207818"/>
                    </a:xfrm>
                    <a:prstGeom prst="ellipse">
                      <a:avLst/>
                    </a:prstGeom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39700" dist="63500" dir="2700000" algn="tl" rotWithShape="0">
                        <a:prstClr val="black">
                          <a:alpha val="29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cs typeface="+mn-ea"/>
                        <a:sym typeface="+mn-lt"/>
                      </a:endParaRPr>
                    </a:p>
                  </p:txBody>
                </p:sp>
                <p:sp>
                  <p:nvSpPr>
                    <p:cNvPr id="48" name="六边形 47">
                      <a:extLst>
                        <a:ext uri="{FF2B5EF4-FFF2-40B4-BE49-F238E27FC236}">
                          <a16:creationId xmlns:a16="http://schemas.microsoft.com/office/drawing/2014/main" id="{9F60FA15-828D-4979-B894-D49B622EA2E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605890" y="2446809"/>
                      <a:ext cx="115099" cy="117695"/>
                    </a:xfrm>
                    <a:prstGeom prst="hexagon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50800" dist="254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cs typeface="+mn-ea"/>
                        <a:sym typeface="+mn-lt"/>
                      </a:endParaRPr>
                    </a:p>
                  </p:txBody>
                </p:sp>
              </p:grpSp>
              <p:grpSp>
                <p:nvGrpSpPr>
                  <p:cNvPr id="38" name="组合 30">
                    <a:extLst>
                      <a:ext uri="{FF2B5EF4-FFF2-40B4-BE49-F238E27FC236}">
                        <a16:creationId xmlns:a16="http://schemas.microsoft.com/office/drawing/2014/main" id="{DF8CD151-982B-460C-99D0-40EB20A2042D}"/>
                      </a:ext>
                    </a:extLst>
                  </p:cNvPr>
                  <p:cNvGrpSpPr/>
                  <p:nvPr/>
                </p:nvGrpSpPr>
                <p:grpSpPr>
                  <a:xfrm>
                    <a:off x="10318009" y="2401750"/>
                    <a:ext cx="207818" cy="207818"/>
                    <a:chOff x="8327284" y="2401750"/>
                    <a:chExt cx="207818" cy="207818"/>
                  </a:xfrm>
                </p:grpSpPr>
                <p:sp>
                  <p:nvSpPr>
                    <p:cNvPr id="45" name="椭圆 44">
                      <a:extLst>
                        <a:ext uri="{FF2B5EF4-FFF2-40B4-BE49-F238E27FC236}">
                          <a16:creationId xmlns:a16="http://schemas.microsoft.com/office/drawing/2014/main" id="{D0565F38-007F-4BCE-B714-4FC42084440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327284" y="2401750"/>
                      <a:ext cx="207818" cy="207818"/>
                    </a:xfrm>
                    <a:prstGeom prst="ellipse">
                      <a:avLst/>
                    </a:prstGeom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39700" dist="63500" dir="2700000" algn="tl" rotWithShape="0">
                        <a:prstClr val="black">
                          <a:alpha val="29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cs typeface="+mn-ea"/>
                        <a:sym typeface="+mn-lt"/>
                      </a:endParaRPr>
                    </a:p>
                  </p:txBody>
                </p:sp>
                <p:sp>
                  <p:nvSpPr>
                    <p:cNvPr id="46" name="六边形 45">
                      <a:extLst>
                        <a:ext uri="{FF2B5EF4-FFF2-40B4-BE49-F238E27FC236}">
                          <a16:creationId xmlns:a16="http://schemas.microsoft.com/office/drawing/2014/main" id="{0B974722-4FCF-4E1A-8101-0E2F34BFE9A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373648" y="2446815"/>
                      <a:ext cx="115099" cy="117695"/>
                    </a:xfrm>
                    <a:prstGeom prst="hexagon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50800" dist="254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cs typeface="+mn-ea"/>
                        <a:sym typeface="+mn-lt"/>
                      </a:endParaRPr>
                    </a:p>
                  </p:txBody>
                </p:sp>
              </p:grpSp>
              <p:grpSp>
                <p:nvGrpSpPr>
                  <p:cNvPr id="39" name="组合 31">
                    <a:extLst>
                      <a:ext uri="{FF2B5EF4-FFF2-40B4-BE49-F238E27FC236}">
                        <a16:creationId xmlns:a16="http://schemas.microsoft.com/office/drawing/2014/main" id="{89E46E64-18A1-4903-A506-691ABCA70B33}"/>
                      </a:ext>
                    </a:extLst>
                  </p:cNvPr>
                  <p:cNvGrpSpPr/>
                  <p:nvPr/>
                </p:nvGrpSpPr>
                <p:grpSpPr>
                  <a:xfrm>
                    <a:off x="4559531" y="4728977"/>
                    <a:ext cx="207818" cy="207818"/>
                    <a:chOff x="4559531" y="2785877"/>
                    <a:chExt cx="207818" cy="207818"/>
                  </a:xfrm>
                </p:grpSpPr>
                <p:sp>
                  <p:nvSpPr>
                    <p:cNvPr id="43" name="椭圆 42">
                      <a:extLst>
                        <a:ext uri="{FF2B5EF4-FFF2-40B4-BE49-F238E27FC236}">
                          <a16:creationId xmlns:a16="http://schemas.microsoft.com/office/drawing/2014/main" id="{2DDD3058-694E-4219-A6F7-6AA7CEB02EA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59531" y="2785877"/>
                      <a:ext cx="207818" cy="207818"/>
                    </a:xfrm>
                    <a:prstGeom prst="ellipse">
                      <a:avLst/>
                    </a:prstGeom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39700" dist="63500" dir="2700000" algn="tl" rotWithShape="0">
                        <a:prstClr val="black">
                          <a:alpha val="29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cs typeface="+mn-ea"/>
                        <a:sym typeface="+mn-lt"/>
                      </a:endParaRPr>
                    </a:p>
                  </p:txBody>
                </p:sp>
                <p:sp>
                  <p:nvSpPr>
                    <p:cNvPr id="44" name="六边形 43">
                      <a:extLst>
                        <a:ext uri="{FF2B5EF4-FFF2-40B4-BE49-F238E27FC236}">
                          <a16:creationId xmlns:a16="http://schemas.microsoft.com/office/drawing/2014/main" id="{11EE4CD7-8077-47CD-A6BC-3217FFC273A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605890" y="2830925"/>
                      <a:ext cx="115099" cy="117695"/>
                    </a:xfrm>
                    <a:prstGeom prst="hexagon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50800" dist="254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cs typeface="+mn-ea"/>
                        <a:sym typeface="+mn-lt"/>
                      </a:endParaRPr>
                    </a:p>
                  </p:txBody>
                </p:sp>
              </p:grpSp>
              <p:grpSp>
                <p:nvGrpSpPr>
                  <p:cNvPr id="40" name="组合 32">
                    <a:extLst>
                      <a:ext uri="{FF2B5EF4-FFF2-40B4-BE49-F238E27FC236}">
                        <a16:creationId xmlns:a16="http://schemas.microsoft.com/office/drawing/2014/main" id="{0CCC33EF-DE7E-459F-AB70-3027A616A780}"/>
                      </a:ext>
                    </a:extLst>
                  </p:cNvPr>
                  <p:cNvGrpSpPr/>
                  <p:nvPr/>
                </p:nvGrpSpPr>
                <p:grpSpPr>
                  <a:xfrm>
                    <a:off x="10318009" y="4728978"/>
                    <a:ext cx="207818" cy="207818"/>
                    <a:chOff x="8327284" y="2785878"/>
                    <a:chExt cx="207818" cy="207818"/>
                  </a:xfrm>
                </p:grpSpPr>
                <p:sp>
                  <p:nvSpPr>
                    <p:cNvPr id="41" name="椭圆 40">
                      <a:extLst>
                        <a:ext uri="{FF2B5EF4-FFF2-40B4-BE49-F238E27FC236}">
                          <a16:creationId xmlns:a16="http://schemas.microsoft.com/office/drawing/2014/main" id="{002F7BAB-D012-4638-B401-F48280FE66C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327284" y="2785878"/>
                      <a:ext cx="207818" cy="207818"/>
                    </a:xfrm>
                    <a:prstGeom prst="ellipse">
                      <a:avLst/>
                    </a:prstGeom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39700" dist="63500" dir="2700000" algn="tl" rotWithShape="0">
                        <a:prstClr val="black">
                          <a:alpha val="29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cs typeface="+mn-ea"/>
                        <a:sym typeface="+mn-lt"/>
                      </a:endParaRPr>
                    </a:p>
                  </p:txBody>
                </p:sp>
                <p:sp>
                  <p:nvSpPr>
                    <p:cNvPr id="42" name="六边形 41">
                      <a:extLst>
                        <a:ext uri="{FF2B5EF4-FFF2-40B4-BE49-F238E27FC236}">
                          <a16:creationId xmlns:a16="http://schemas.microsoft.com/office/drawing/2014/main" id="{F51D9D97-0748-4873-8253-9937FE6C4DF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373651" y="2830930"/>
                      <a:ext cx="115099" cy="117695"/>
                    </a:xfrm>
                    <a:prstGeom prst="hexagon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50800" dist="254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cs typeface="+mn-ea"/>
                        <a:sym typeface="+mn-lt"/>
                      </a:endParaRPr>
                    </a:p>
                  </p:txBody>
                </p:sp>
              </p:grpSp>
            </p:grpSp>
          </p:grpSp>
          <p:sp>
            <p:nvSpPr>
              <p:cNvPr id="34" name="矩形 33">
                <a:extLst>
                  <a:ext uri="{FF2B5EF4-FFF2-40B4-BE49-F238E27FC236}">
                    <a16:creationId xmlns:a16="http://schemas.microsoft.com/office/drawing/2014/main" id="{F7F86354-960A-4E9E-BBEF-613EB0F1C430}"/>
                  </a:ext>
                </a:extLst>
              </p:cNvPr>
              <p:cNvSpPr/>
              <p:nvPr/>
            </p:nvSpPr>
            <p:spPr>
              <a:xfrm>
                <a:off x="2698277" y="2430238"/>
                <a:ext cx="8000261" cy="316134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indent="-342900">
                  <a:lnSpc>
                    <a:spcPct val="130000"/>
                  </a:lnSpc>
                  <a:buFont typeface="Wingdings" panose="05000000000000000000" pitchFamily="2" charset="2"/>
                  <a:buChar char="Ø"/>
                </a:pPr>
                <a:r>
                  <a:rPr lang="en-US" altLang="zh-CN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cs typeface="+mn-ea"/>
                    <a:sym typeface="+mn-lt"/>
                  </a:rPr>
                  <a:t>4</a:t>
                </a:r>
                <a:r>
                  <a:rPr lang="zh-CN" altLang="en-US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cs typeface="+mn-ea"/>
                    <a:sym typeface="+mn-lt"/>
                  </a:rPr>
                  <a:t>．硫化氢作业环境空气中硫化氢浓度要定期测定。</a:t>
                </a:r>
              </a:p>
              <a:p>
                <a:pPr marL="342900" indent="-342900">
                  <a:lnSpc>
                    <a:spcPct val="130000"/>
                  </a:lnSpc>
                  <a:buFont typeface="Wingdings" panose="05000000000000000000" pitchFamily="2" charset="2"/>
                  <a:buChar char="Ø"/>
                </a:pPr>
                <a:r>
                  <a:rPr lang="en-US" altLang="zh-CN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cs typeface="+mn-ea"/>
                    <a:sym typeface="+mn-lt"/>
                  </a:rPr>
                  <a:t>5</a:t>
                </a:r>
                <a:r>
                  <a:rPr lang="zh-CN" altLang="en-US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cs typeface="+mn-ea"/>
                    <a:sym typeface="+mn-lt"/>
                  </a:rPr>
                  <a:t>．操作时做好个人防护措施，戴好防毒面具，作业工人腰间 </a:t>
                </a:r>
                <a:endPara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endParaRPr>
              </a:p>
              <a:p>
                <a:pPr>
                  <a:lnSpc>
                    <a:spcPct val="130000"/>
                  </a:lnSpc>
                </a:pPr>
                <a:r>
                  <a:rPr lang="en-US" altLang="zh-CN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cs typeface="+mn-ea"/>
                    <a:sym typeface="+mn-lt"/>
                  </a:rPr>
                  <a:t>          </a:t>
                </a:r>
                <a:r>
                  <a:rPr lang="zh-CN" altLang="en-US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cs typeface="+mn-ea"/>
                    <a:sym typeface="+mn-lt"/>
                  </a:rPr>
                  <a:t>缚以救护带或绳子。做好互保，要</a:t>
                </a:r>
                <a:r>
                  <a:rPr lang="en-US" altLang="zh-CN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cs typeface="+mn-ea"/>
                    <a:sym typeface="+mn-lt"/>
                  </a:rPr>
                  <a:t>2</a:t>
                </a:r>
                <a:r>
                  <a:rPr lang="zh-CN" altLang="en-US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cs typeface="+mn-ea"/>
                    <a:sym typeface="+mn-lt"/>
                  </a:rPr>
                  <a:t>人以上人员在场，发生 </a:t>
                </a:r>
                <a:endPara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endParaRPr>
              </a:p>
              <a:p>
                <a:pPr>
                  <a:lnSpc>
                    <a:spcPct val="130000"/>
                  </a:lnSpc>
                </a:pPr>
                <a:r>
                  <a:rPr lang="en-US" altLang="zh-CN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cs typeface="+mn-ea"/>
                    <a:sym typeface="+mn-lt"/>
                  </a:rPr>
                  <a:t>          </a:t>
                </a:r>
                <a:r>
                  <a:rPr lang="zh-CN" altLang="en-US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cs typeface="+mn-ea"/>
                    <a:sym typeface="+mn-lt"/>
                  </a:rPr>
                  <a:t>异常情况立即救出中毒人员。</a:t>
                </a:r>
              </a:p>
              <a:p>
                <a:pPr marL="342900" indent="-342900">
                  <a:lnSpc>
                    <a:spcPct val="130000"/>
                  </a:lnSpc>
                  <a:buFont typeface="Wingdings" panose="05000000000000000000" pitchFamily="2" charset="2"/>
                  <a:buChar char="Ø"/>
                </a:pPr>
                <a:r>
                  <a:rPr lang="en-US" altLang="zh-CN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cs typeface="+mn-ea"/>
                    <a:sym typeface="+mn-lt"/>
                  </a:rPr>
                  <a:t>6</a:t>
                </a:r>
                <a:r>
                  <a:rPr lang="zh-CN" altLang="en-US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cs typeface="+mn-ea"/>
                    <a:sym typeface="+mn-lt"/>
                  </a:rPr>
                  <a:t>．患有肝炎、肾病、气管炎的人员不得从事接触硫化氢作业。</a:t>
                </a:r>
              </a:p>
              <a:p>
                <a:pPr marL="342900" indent="-342900">
                  <a:lnSpc>
                    <a:spcPct val="130000"/>
                  </a:lnSpc>
                  <a:buFont typeface="Wingdings" panose="05000000000000000000" pitchFamily="2" charset="2"/>
                  <a:buChar char="Ø"/>
                </a:pPr>
                <a:r>
                  <a:rPr lang="en-US" altLang="zh-CN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cs typeface="+mn-ea"/>
                    <a:sym typeface="+mn-lt"/>
                  </a:rPr>
                  <a:t>7</a:t>
                </a:r>
                <a:r>
                  <a:rPr lang="zh-CN" altLang="en-US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cs typeface="+mn-ea"/>
                    <a:sym typeface="+mn-lt"/>
                  </a:rPr>
                  <a:t>．加强对职工有关专业知识的培训，提高自我防护意识。</a:t>
                </a:r>
              </a:p>
              <a:p>
                <a:pPr marL="342900" indent="-342900">
                  <a:lnSpc>
                    <a:spcPct val="130000"/>
                  </a:lnSpc>
                  <a:buFont typeface="Wingdings" panose="05000000000000000000" pitchFamily="2" charset="2"/>
                  <a:buChar char="Ø"/>
                </a:pPr>
                <a:r>
                  <a:rPr lang="en-US" altLang="zh-CN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cs typeface="+mn-ea"/>
                    <a:sym typeface="+mn-lt"/>
                  </a:rPr>
                  <a:t>8</a:t>
                </a:r>
                <a:r>
                  <a:rPr lang="zh-CN" altLang="en-US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cs typeface="+mn-ea"/>
                    <a:sym typeface="+mn-lt"/>
                  </a:rPr>
                  <a:t>．安装硫化氢处理设备。</a:t>
                </a:r>
              </a:p>
            </p:txBody>
          </p:sp>
        </p:grpSp>
        <p:pic>
          <p:nvPicPr>
            <p:cNvPr id="32" name="图片 31">
              <a:extLst>
                <a:ext uri="{FF2B5EF4-FFF2-40B4-BE49-F238E27FC236}">
                  <a16:creationId xmlns:a16="http://schemas.microsoft.com/office/drawing/2014/main" id="{CEA44800-BE31-41E0-B074-4C100C80FBE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978291" y="5222902"/>
              <a:ext cx="534861" cy="8614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26641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1104084621"/>
  <p:tag name="MH_LIBRARY" val="GRAPHIC"/>
  <p:tag name="MH_TYPE" val="Desc"/>
  <p:tag name="MH_ORDER" val="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p">
      <a:majorFont>
        <a:latin typeface="Times New Roman" panose="020F0302020204030204"/>
        <a:ea typeface="微软雅黑"/>
        <a:cs typeface=""/>
      </a:majorFont>
      <a:minorFont>
        <a:latin typeface="Times New Roman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1536</Words>
  <Application>Microsoft Office PowerPoint</Application>
  <PresentationFormat>宽屏</PresentationFormat>
  <Paragraphs>101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4" baseType="lpstr">
      <vt:lpstr>等线</vt:lpstr>
      <vt:lpstr>微软雅黑</vt:lpstr>
      <vt:lpstr>Arial</vt:lpstr>
      <vt:lpstr>Times New Roman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PPT04</cp:lastModifiedBy>
  <cp:revision>20</cp:revision>
  <dcterms:created xsi:type="dcterms:W3CDTF">2018-11-25T16:42:38Z</dcterms:created>
  <dcterms:modified xsi:type="dcterms:W3CDTF">2018-12-04T03:44:53Z</dcterms:modified>
</cp:coreProperties>
</file>