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ink/ink1.xml" ContentType="application/inkml+xml"/>
  <Override PartName="/ppt/tags/tag1.xml" ContentType="application/vnd.openxmlformats-officedocument.presentationml.tags+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2.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sldIdLst>
    <p:sldId id="257" r:id="rId2"/>
    <p:sldId id="518" r:id="rId3"/>
    <p:sldId id="468" r:id="rId4"/>
    <p:sldId id="495" r:id="rId5"/>
    <p:sldId id="496" r:id="rId6"/>
    <p:sldId id="499" r:id="rId7"/>
    <p:sldId id="500" r:id="rId8"/>
    <p:sldId id="481" r:id="rId9"/>
    <p:sldId id="491" r:id="rId10"/>
    <p:sldId id="519" r:id="rId11"/>
    <p:sldId id="507" r:id="rId12"/>
    <p:sldId id="510" r:id="rId13"/>
    <p:sldId id="509" r:id="rId14"/>
    <p:sldId id="521" r:id="rId15"/>
    <p:sldId id="508" r:id="rId16"/>
    <p:sldId id="511" r:id="rId17"/>
    <p:sldId id="522" r:id="rId18"/>
    <p:sldId id="523" r:id="rId19"/>
    <p:sldId id="524" r:id="rId20"/>
    <p:sldId id="471" r:id="rId21"/>
    <p:sldId id="525" r:id="rId22"/>
    <p:sldId id="526" r:id="rId23"/>
    <p:sldId id="487" r:id="rId24"/>
    <p:sldId id="527" r:id="rId25"/>
    <p:sldId id="528" r:id="rId26"/>
    <p:sldId id="488" r:id="rId27"/>
    <p:sldId id="490" r:id="rId28"/>
    <p:sldId id="478" r:id="rId29"/>
    <p:sldId id="489" r:id="rId30"/>
  </p:sldIdLst>
  <p:sldSz cx="12192000" cy="6858000"/>
  <p:notesSz cx="7105650" cy="102362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5" userDrawn="1">
          <p15:clr>
            <a:srgbClr val="A4A3A4"/>
          </p15:clr>
        </p15:guide>
        <p15:guide id="2" pos="393"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EDEDED"/>
    <a:srgbClr val="C55A11"/>
    <a:srgbClr val="3DA4C3"/>
    <a:srgbClr val="4F82A0"/>
    <a:srgbClr val="3289A4"/>
    <a:srgbClr val="461E64"/>
    <a:srgbClr val="722E10"/>
    <a:srgbClr val="262626"/>
    <a:srgbClr val="FAFA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25" autoAdjust="0"/>
    <p:restoredTop sz="94660"/>
  </p:normalViewPr>
  <p:slideViewPr>
    <p:cSldViewPr snapToGrid="0" showGuides="1">
      <p:cViewPr varScale="1">
        <p:scale>
          <a:sx n="109" d="100"/>
          <a:sy n="109" d="100"/>
        </p:scale>
        <p:origin x="546" y="78"/>
      </p:cViewPr>
      <p:guideLst>
        <p:guide orient="horz" pos="2115"/>
        <p:guide pos="39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ink/ink1.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08:49.775"/>
    </inkml:context>
    <inkml:brush xml:id="br0">
      <inkml:brushProperty name="width" value="0.05292" units="cm"/>
      <inkml:brushProperty name="height" value="0.05292" units="cm"/>
      <inkml:brushProperty name="color" value="#FF0000"/>
    </inkml:brush>
  </inkml:definitions>
  <inkml:trace contextRef="#ctx0" brushRef="#br0">1201 19022 0</inkml:trace>
</inkml:ink>
</file>

<file path=ppt/ink/ink2.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15:08.799"/>
    </inkml:context>
    <inkml:brush xml:id="br0">
      <inkml:brushProperty name="width" value="0.05292" units="cm"/>
      <inkml:brushProperty name="height" value="0.05292" units="cm"/>
      <inkml:brushProperty name="color" value="#FF0000"/>
    </inkml:brush>
  </inkml:definitions>
  <inkml:trace contextRef="#ctx0" brushRef="#br0">13035 11007 0,'0'17'31</inkml:trace>
  <inkml:trace contextRef="#ctx0" brushRef="#br0" timeOffset="4164">8784 12506 0,'-17'0'16,"17"0"15,-18 18-15,18-1-1,0-17 1,18-17 15,-18 17 0,0 17-31,17-17 31,-17 0 1,18-17-17,-1 34 16,1 1-15,0-18 0,17 0 15,-17 0-31,17-18 47,0 18-32,0 0 1,1-17 15,-1 34-15,0-17 15,1-17-16,17 17 1,-18 0 0,18-18 15,0 0 0,-18 18 0,18-17-31,0-1 47,0 18-31,17-18 15,-17 18-16,18-17 17,-1 17-32,1 0 15,17-18 16,0 0-15,0 1 15,1 17-15,-1 0 15,0 0-31,0 17 31,0 1 0,18-18 1,0 0-17,0-18 1,-18 1 15,18 17-15,0 0-1,0 17 16,-1 19 1,-16-19-17,16-17 1,-16 18-1,-1-36 17,0 1-17,0 34 16,0-17-15,1 36 15,-1-19-15,-18-17-1,18 0 17,1 0-17,-19 0 16,18-17-15,-17 17 0,17-18 15,18 0 0,-18-17-15,0 17-1,18 18 16,-18 0-15,18 0 15,18 0-15,-18 18 15,-1-18-15,1-18-1,0 1 16,0 17-15,0 0 0,0 17-1,-1 1 16,1 17 16,0-35-47,0-17 31,17-1-15,-17 0 0,0-34 15,-18 16-16,18 19 17,-18 34-17,0 1 1,-17 17 15,0 0 0,-36-17-31,-17 17 31,17 1 1,0 17-17</inkml:trace>
</inkml:ink>
</file>

<file path=ppt/ink/ink3.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18:03.866"/>
    </inkml:context>
    <inkml:brush xml:id="br0">
      <inkml:brushProperty name="width" value="0.05292" units="cm"/>
      <inkml:brushProperty name="height" value="0.05292" units="cm"/>
      <inkml:brushProperty name="color" value="#FF0000"/>
    </inkml:brush>
  </inkml:definitions>
  <inkml:trace contextRef="#ctx0" brushRef="#br0">9895 7020 0,'-17'71'15,"17"-89"16,0 36-15,0-18 15,0 0-15,17 17 15,1 1-15,0-18-1,17 18 16,-17-18-15,17-18 15,18 18-15,0 18-1,0-18 17,17 0-17,-17 17 1,18 19 15,-1-19 0,18-17-15,-17 0-1,0 0 17,-1-17-17,1-36 1,-1 17 15,1 19-15,-18 17 15,17-18 0,1 18-15,-18 18-1,17-1 1,1 1 15,-1 0 0,19-36-15,-37 18-1,19 18 1,-18-1 15,18-17 0,-1 0-15,1-17 0,-1 17-1,1 0 16,-1-18 16,1 18-47,-1 18 16,1-18 15,-18-18-15,0 36 15,0-1-16,-18-17 1,0 18 15,-17-18-15,0 0 15,-18 0-15,0 0 15,-18 0-16,18 0 17,-18 0-1,18 0-31</inkml:trace>
</inkml:ink>
</file>

<file path=ppt/ink/ink4.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18:53.951"/>
    </inkml:context>
    <inkml:brush xml:id="br0">
      <inkml:brushProperty name="width" value="0.05292" units="cm"/>
      <inkml:brushProperty name="height" value="0.05292" units="cm"/>
      <inkml:brushProperty name="color" value="#FF0000"/>
    </inkml:brush>
  </inkml:definitions>
  <inkml:trace contextRef="#ctx0" brushRef="#br0">22631 8520 0,'17'0'15,"-17"0"17,0-18-17,18 18 16,-18 0-15,18 18 0,-1-18 15,1 0-16,0 0 1,17 0 15,0 17 0,18-17-15,0-17 0,-18 17 15,18 0-16,0-18 17,18 18-17,-1-18 1,-17 18-1,18 0 17,-1 0-1,1 0-16,-1 18 17,1-18-17,17 0 1,-17 0 15,-1 0 0,18 18-15,-17-18-1,-1-18 1,19 18 15,-19 18-15,18-18 15,-17 0-15,0-18-1,17 18 16,18 0 1,-18 0-17,-18-18 1,18 18-1,-17 0 17,0 0-1,-1 0-16,1 0 1,17 18 15,-18-18-15,-17 0-1,0 0 17,0 0-17,0 0 16,0 0 1,-18 18-17,-17-18 1,-18-18 15,0 18-15,0 0 15,0 0-16,-18 0 1,-17 35 15</inkml:trace>
  <inkml:trace contextRef="#ctx0" brushRef="#br0" timeOffset="13016">18415 12418 0,'18'17'16,"-18"-17"15,17 0-16,1 0 1,0-17 15,17 17-15,-18 0 15,1-18-31,17 18 31,1 0 0,-1-18-15,18 1 15,0 17-15,0-18-1,0 18 17,0 0-17,17 0 16,-17 0-15,18 0 15,-1 18-15,1-18-1,-18 0 17,17 17-17,1-17 1,-1 18 15,1 0 0,-18-18-15,17 0-1,1 17 17,-1-17-17,-17 0 16,18 0-15,-1-17 0,-17 34 15,18-17-16,-1 0 17,1 0-1,0 0-31,-1 18 31,1-18-15,-1-18 15,1 18 0,-1 0-15,1 18-1,-1-36 1,1 18 31,-18-17-47,17 17 31,1 0 0,-18 0-15,17 0-1,-17 0 1,0-18 15,0 18-15,-17 0-1,-1 0 16,0-18 1,0 1-17,-17 17 1,0 17 15,17-17-15,-17 0 15</inkml:trace>
</inkml:ink>
</file>

<file path=ppt/ink/ink5.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20:03.132"/>
    </inkml:context>
    <inkml:brush xml:id="br0">
      <inkml:brushProperty name="width" value="0.05292" units="cm"/>
      <inkml:brushProperty name="height" value="0.05292" units="cm"/>
      <inkml:brushProperty name="color" value="#FF0000"/>
    </inkml:brush>
  </inkml:definitions>
  <inkml:trace contextRef="#ctx0" brushRef="#br0">22613 12136 0,'18'35'31,"-36"-53"-15,18 18 15,0 0-16,18 0 17,-18 0-17,17 18 16,1-36-15,-18 18 0,18 0-1,-1 0 16,1-17 1,0 17-17,17-18 16,-18 18-15,19 0 0,-1 0 15,0 18-16,1-1 1,16-17 15,-16 18-15,-1-18-1,18 17 17,18 1-17,-19-18 16,1 0 1,18 0-17,-1 18 16,1-18 1,0-18-32,-1 18 15,1 0 16,17 0 1,-18-18-17,1 18 1,17-17-1,0 17 17,1 0-1,-1-18-16,0 18 1,0 0 0,0 0 15,1 18-16,-1 17 17,0-17-1,-18-18-16,1 0 1,0 0 15,17 0-15,-18 17-1,1-34 17,-1 34-1,1-17-16,-18 0 17,17-17-32,-17 17 31,18 0-16,-18 0 17,0-18-17,-18 18 1,18-18 15,0 18-15,-18 0 30,0 0-46,18 0 47,-35 0-47,17 0 31,1 0 1,-1 0-32,-18 0 31,19 0-16,-19 0 17,19 0-1,-19-17-16,19-1 1,-1 1 15,-18 17-15,1 0 15,17 17-15,-17-17-1,0 0 16,-18 0-31,0 0 63,0 0-63,0 18 15,0-1 1</inkml:trace>
</inkml:ink>
</file>

<file path=ppt/ink/ink6.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21:37.367"/>
    </inkml:context>
    <inkml:brush xml:id="br0">
      <inkml:brushProperty name="width" value="0.05292" units="cm"/>
      <inkml:brushProperty name="height" value="0.05292" units="cm"/>
      <inkml:brushProperty name="color" value="#FF0000"/>
    </inkml:brush>
  </inkml:definitions>
  <inkml:trace contextRef="#ctx0" brushRef="#br0">9260 6526 0,'18'0'31,"-18"18"-15,18-18 0,17 18-1,0-1 16,18-17 1,18-17-17,-18 17 1,17 0 15,1-18-15,-1 0 15,1 1-16,-1 17 17,-17-36-17,0 1 1,-17 0 31,16-18-47,-16 0 31,17-17-16,0-36 1,-1 0 15,-16 0-15,-36 0 15,-18 53-15,-52 0-1,-1 18 32,0 0-47,19 0 31,-19 17-15,0-17 15,-17 17-15,18 0 15,-19 18-16,19 0 1,-1 36 15,1-19-15,-1 19 15,18-1-15,18 0-1,0 0 16,0 36-15,-1-1 15,1 1-15,17 0-1,-17 17 17,17-18-1,1 1-16,-1-1 1,36-34 15,-1 17-15,1-36-1,0 1 17</inkml:trace>
  <inkml:trace contextRef="#ctx0" brushRef="#br0" timeOffset="7689">31256 10160 0,'-35'53'15,"35"-53"1,-18 53 15,18 0-15,18-18 15,-1 0-15,19-17-1,17 0 16,-18-36 1,18-17-17,17-1 1,1-17 15,0-17-15,-1-1 15,1-17-16,-1 18 1,18-19 15,-35 1-15,18 0 15,-36 0-15,0 0-1,-17-1 16,-18 19-15,-18-18 15,1 17-15,-36 1-1,18-1 17,-18 36-17,-18-18 16,18 18-15,-17 17 15,-1 0-15,1 18-1,-19 0 17,1 18-17,18 17 16,-1 0-15,18 18 0,0-35 15,0 17 0,36 1-15,-1-1-1,0 0 16,-17 36-15,17 17 15,1 0-15,-18 18-1,-1-18 32,1-17-47,17-18 31,18-18-15,18 0 0,-18 18 15,35-18-16,-35 1 17,18-1-17,0 0 1,-1 18 15,1 0-15,-1-18 15,1 1-16,0 16 17,-1-16-1,1-19-31,0-17 31,-18 18 0,17-18-15,1 0-1,-18 0 17,0 0-17,0 0 16,0 0-15,0 0 0,0 0 15,0 0-16,0-18 17,0 1-17</inkml:trace>
</inkml:ink>
</file>

<file path=ppt/ink/ink7.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27:18.393"/>
    </inkml:context>
    <inkml:brush xml:id="br0">
      <inkml:brushProperty name="width" value="0.05292" units="cm"/>
      <inkml:brushProperty name="height" value="0.05292" units="cm"/>
      <inkml:brushProperty name="color" value="#FF0000"/>
    </inkml:brush>
  </inkml:definitions>
  <inkml:trace contextRef="#ctx0" brushRef="#br0">24747 13564 0,'0'36'31,"0"-54"-16,0 18 17,0 0-17,18 18 1,-18-18 15,18 0-15,-18 0 15,17 0-16,1 17 17,17-17-17,-17 0 1,17-17 15,-17 17-15,17 0 15,0 0-16,1 0 17,-1-18-17,18 18 1,0-18 15,-18 1-15,0-1 15,18 18-16,0 18 1,0-18 0,0 0 30,0 0-30,0 17 0,0-17-1,0 0 16,0 18-15,-1-18 15,1 18-15,0-18 15,0 0 0,0 17-15,0-17-1,0 18 17,-18-1-32,18-17 31,0 18 0,0-18-15,0 0-1,0-18 16,-18 18-15,18 0 0,0 0 15,-18 0 0,0 0-15,1 0-1,17 0 16,-18 0-15,0-17 0,0 17 15,18 0-16,0 17 17,-17-17-1,17 0-16,-1 0 1,-16 0 15,-1 0-31,0-17 47,1 17-31,-1 0-1,0 0 16,18-18-15,-18 18 15,18-17 0,-35-19-31,17 19 16,0 17 15,1-18 0,-19 18-15,19 18 0,-19-1 15,-17-17-16</inkml:trace>
</inkml:ink>
</file>

<file path=ppt/ink/ink8.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30:16.102"/>
    </inkml:context>
    <inkml:brush xml:id="br0">
      <inkml:brushProperty name="width" value="0.05292" units="cm"/>
      <inkml:brushProperty name="height" value="0.05292" units="cm"/>
      <inkml:brushProperty name="color" value="#FF0000"/>
    </inkml:brush>
  </inkml:definitions>
  <inkml:trace contextRef="#ctx0" brushRef="#br0">22631 10072 0,'17'17'15,"-34"-17"16,34 0 1,-17 18-32,18 17 31,-18 1 0,35-1-15,-17 0-1,17 0 16,0 18-15,18 0 15,-17-35-15,17 17 15,17-17-15,-17 17 15,18-17-31,-1-1 47,-17 1-32,18-36 1,-1 18-1,18-17 17,-17-1-17,-1 1 16,1-19-15,0 1 0,-1 35 15,1 0 0,-1-18-15,1 1-1,-18-1 16,17 0-15,-17 18 0,-18 18 15,18-18-16,-17 0 17,17 0-17,-36 0 1,1 0 15,-18 0-15,0 0 15,0 18-16,-18-18 17,1 35-1,-1-17-16,18-18 1,0 0 0,0 17 15</inkml:trace>
</inkml:ink>
</file>

<file path=ppt/ink/ink9.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56.72083" units="1/cm"/>
          <inkml:channelProperty channel="Y" name="resolution" value="28.34646" units="1/cm"/>
          <inkml:channelProperty channel="T" name="resolution" value="1" units="1/dev"/>
        </inkml:channelProperties>
      </inkml:inkSource>
      <inkml:timestamp xml:id="ts0" timeString="2018-11-09T04:34:12.561"/>
    </inkml:context>
    <inkml:brush xml:id="br0">
      <inkml:brushProperty name="width" value="0.05292" units="cm"/>
      <inkml:brushProperty name="height" value="0.05292" units="cm"/>
      <inkml:brushProperty name="color" value="#FF0000"/>
    </inkml:brush>
  </inkml:definitions>
  <inkml:trace contextRef="#ctx0" brushRef="#br0">5045 9084 0,'17'-18'16,"-17"18"15,0 0-15,-17 0 15,34 0-15,-17 0-1,0 0 16,0 0 1,0 0-32,0 0 46,0 0-30,0 0 0,0 0 15,0 0-16,0 18 1,0-18 15,0-18-15,0 18 15,0 18-15,0-18 15,0 0 0,0 0-31,0 0 47</inkml:trace>
  <inkml:trace contextRef="#ctx0" brushRef="#br0" timeOffset="10419">13194 16492 0,'0'18'31,"0"-18"-15,-18 0-1,18 18 17,0-18-17,0 0 16,0 0-15,0 0 0,0 0 15,0 0-16,0 0 17,18 0-17,0-18 16,-18 36-15,35-18 0,-18-18 15,1 18-16,17-18 17,1 18-17,-1 0 16,0 0-15,0 0 0,18 0 15,-17 18-16,17-36 1,-18 18 15,18-17-15,0 17 15,0 17-15,0-17 15,-1 0-16,1 0 1,0-17 15,0 17-15,18 0-1,-18 0 32,0 17-47,17-34 31,-17 34 1,18-17-32,-18 18 31,17-18 0,-17 0-15,0 18 15,0-18-16,17 0 1,-17 17 15,18 1-15,-1-18 15,-17 0-15,0-18-1,18 36 16,-18-18 1,17 0-17,-17 18 1,0-18-1,0 0 17,0-18-1,-18 18-16,18 0 1,-18 0 0,1 0 15,-19 18 0,1-18-15,0 0-1,-1-18 1,-17 36 15,0-18 0,0 0-15,0 0 15,0 0-15,0 0-1,0 0 16,0 0 1,0 0-32,0-18 31,0 18-16,0 18 17,0-18-1,0 0-16,0 0 1,0 17 15,18-17-15,-18 0-1</inkml:trace>
  <inkml:trace contextRef="#ctx0" brushRef="#br0" timeOffset="21169">5362 9013 0,'0'-17'15,"0"17"1,0-18 15,0 36-15,-17-1 15,17-17-16,17 0 17,-17 0-1,0 0-31,0-17 31,0 34-15,0-17-1,0 0 16,0 0 1,0-17-17,0 17 1,0 0 15,-17 17-15,17-17 15,0-17 0,0 17-15,-18-18-1,18 18 1,0 0 15,0 0 0,-18 0-15,18 0-1,0 0 1,0 0 15,0 0 0,0-17-15,0 34-16,0-17 47,18 0-16,0 0-31,-1 18 31,19-18-15,-1 0 15,-18 0-15,19 0 15,17 0-16,-18 0 1,0 17 15,0-17-15,18 0 15,-17 0-15,-1-17 15,18 17-31,0 0 31,0 0 0,-18 0-15,18 0 15,0-18-15,0 1 15,0 17-16,17 0 1,-17 0 0,18 0 15,-18 0 0,17 0-15,-17 17-1,18-17 16,-1 0-15,1 0 15,-1 0 0,1 0-31,-1 0 32,1 0-17,17 0 16,-35 0-15,18 18 15,-1-18-15,1 0-1,-1 0 17,1 0-17,-1 0 16,1 0-15,-1 0 0,1 0 15,-18 0 0,18 0-15,-1 0-1,1 0 16,-18 17-15,17-34 0,-17 17 15,0 17 0,-18-17-15,-17 0 15,17 0-16,-17 0 17,-1 0-32,-34 0 31,17 0-16,-18 18 17,18-18-1,0-18-31</inkml:trace>
  <inkml:trace contextRef="#ctx0" brushRef="#br0" timeOffset="33833">24747 9225 0,'0'0'31,"0"0"-31,-17 0 31,17 0-15,0 0-1,0 0 32,0 0-31,0 0-1,0 18 1,0-18 15,17 0 0,1 0-15,35 0 15,-18-18-31,0 18 31,18 0-15,0 0 0,-17 0 15,34 0 0,-17 0-15,0 0 15,18 18 0,-1-1-31,-17-17 31,18 18-15,-1-18 15,1 18-15,-18-18-1,17 17 16,-17-17-15,0 0 15,18 0-15,-19 0 15,1 0-15,18 0 15,-1 0-31,-17 0 31,18 0 0,-18 0 0,0 0-31,0 0 32,0-17-1,0 17-16,-18 0 1,18-18 15,-18 18-15,18 0 15,-18 0-15,18 0 15,-18 0-16,1 0 1,-1 0 15,0-18-15,-17 18 15,17 0-15,-17 0-1,-1 0 16,19 0 1,-19 0-32,-17-17 31,0 17 0,0 0-15,0 0-1,0 17 16,0-17-15,0 0 0,0 0 15,0 18-16,0-18 17,0 0-17</inkml:trace>
  <inkml:trace contextRef="#ctx0" brushRef="#br0" timeOffset="47744">22613 16563 0,'0'0'31,"0"0"-15,0 18-1,18-18 16,-18 0-15,0 0 0,17-18 15,-17 36-16,18-1 1,0 1 15,-1-36 0,1 18-15,17 0 15,-17 0-15,17 18-1,0-18 17,1 0-17,-1 17 16,18 1-15,-18-18 0,18 0 15,-18-18 0,18 36-31,0-18 31,0 0 0,0 0-15,0 0 0,17 0 15,-17 0-16,0 0 1,18 0 15,-18 0 0,17 0-15,-17 0 0,18 0-1,-1 0 16,1 0 1,-18 0-17,17-18 16,1 18-31,-1 0 32,1 0-1,-18 0-16,18 0 17,-1 0-17,-17 0 1,18 0 15,-19-17-15,1 17-1,18 17 16,-18 1 1,17-18-17,-17 0 1,0 0 15,0 0-15,18 18 15,-18-18-16,0 0 1,-1 0 15,1 17-15,-17-17-1,-1 18 17,18-18-1,-18 0-16,0-18 1,1 36 15,-1-36 0,0 36-15,-17-18 0,17 0-1,0 18 16,1-36-15,-19 18 15,36 0-15,-17 18-1,-1-18 17,18 0-1,-18 0-16,0 0 1,1-18 15,-1 18-15,0-18 15,0 18-15,1 0-1,17-17 16,-18 17-15,0-18 15,0 18-15,-17-18-1,17 1 17,-17 17-17,0-18 1,17 18 15,-17 0 0,-1 0-15,-17 0-1,18 0 17,-18 18-17,0-18 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9115" cy="513588"/>
          </a:xfrm>
          <a:prstGeom prst="rect">
            <a:avLst/>
          </a:prstGeom>
        </p:spPr>
        <p:txBody>
          <a:bodyPr vert="horz" lIns="99094" tIns="49547" rIns="99094" bIns="49547" rtlCol="0"/>
          <a:lstStyle>
            <a:lvl1pPr algn="l">
              <a:defRPr sz="1300"/>
            </a:lvl1pPr>
          </a:lstStyle>
          <a:p>
            <a:endParaRPr lang="zh-CN" altLang="en-US"/>
          </a:p>
        </p:txBody>
      </p:sp>
      <p:sp>
        <p:nvSpPr>
          <p:cNvPr id="3" name="日期占位符 2"/>
          <p:cNvSpPr>
            <a:spLocks noGrp="1"/>
          </p:cNvSpPr>
          <p:nvPr>
            <p:ph type="dt" idx="1"/>
          </p:nvPr>
        </p:nvSpPr>
        <p:spPr>
          <a:xfrm>
            <a:off x="4024891" y="0"/>
            <a:ext cx="3079115" cy="513588"/>
          </a:xfrm>
          <a:prstGeom prst="rect">
            <a:avLst/>
          </a:prstGeom>
        </p:spPr>
        <p:txBody>
          <a:bodyPr vert="horz" lIns="99094" tIns="49547" rIns="99094" bIns="49547" rtlCol="0"/>
          <a:lstStyle>
            <a:lvl1pPr algn="r">
              <a:defRPr sz="1300"/>
            </a:lvl1pPr>
          </a:lstStyle>
          <a:p>
            <a:fld id="{32AE3F38-3AE9-4A78-8EA1-85E492A28814}" type="datetimeFigureOut">
              <a:rPr lang="zh-CN" altLang="en-US" smtClean="0"/>
              <a:pPr/>
              <a:t>2018/11/9</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94" tIns="49547" rIns="99094" bIns="49547" rtlCol="0" anchor="ctr"/>
          <a:lstStyle/>
          <a:p>
            <a:endParaRPr lang="zh-CN" altLang="en-US"/>
          </a:p>
        </p:txBody>
      </p:sp>
      <p:sp>
        <p:nvSpPr>
          <p:cNvPr id="5" name="备注占位符 4"/>
          <p:cNvSpPr>
            <a:spLocks noGrp="1"/>
          </p:cNvSpPr>
          <p:nvPr>
            <p:ph type="body" sz="quarter" idx="3"/>
          </p:nvPr>
        </p:nvSpPr>
        <p:spPr>
          <a:xfrm>
            <a:off x="710565" y="4926171"/>
            <a:ext cx="5684520" cy="4030504"/>
          </a:xfrm>
          <a:prstGeom prst="rect">
            <a:avLst/>
          </a:prstGeom>
        </p:spPr>
        <p:txBody>
          <a:bodyPr vert="horz" lIns="99094" tIns="49547" rIns="99094" bIns="49547"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2614"/>
            <a:ext cx="3079115" cy="513587"/>
          </a:xfrm>
          <a:prstGeom prst="rect">
            <a:avLst/>
          </a:prstGeom>
        </p:spPr>
        <p:txBody>
          <a:bodyPr vert="horz" lIns="99094" tIns="49547" rIns="99094" bIns="49547" rtlCol="0" anchor="b"/>
          <a:lstStyle>
            <a:lvl1pPr algn="l">
              <a:defRPr sz="1300"/>
            </a:lvl1pPr>
          </a:lstStyle>
          <a:p>
            <a:endParaRPr lang="zh-CN" altLang="en-US"/>
          </a:p>
        </p:txBody>
      </p:sp>
      <p:sp>
        <p:nvSpPr>
          <p:cNvPr id="7" name="灯片编号占位符 6"/>
          <p:cNvSpPr>
            <a:spLocks noGrp="1"/>
          </p:cNvSpPr>
          <p:nvPr>
            <p:ph type="sldNum" sz="quarter" idx="5"/>
          </p:nvPr>
        </p:nvSpPr>
        <p:spPr>
          <a:xfrm>
            <a:off x="4024891" y="9722614"/>
            <a:ext cx="3079115" cy="513587"/>
          </a:xfrm>
          <a:prstGeom prst="rect">
            <a:avLst/>
          </a:prstGeom>
        </p:spPr>
        <p:txBody>
          <a:bodyPr vert="horz" lIns="99094" tIns="49547" rIns="99094" bIns="49547" rtlCol="0" anchor="b"/>
          <a:lstStyle>
            <a:lvl1pPr algn="r">
              <a:defRPr sz="1300"/>
            </a:lvl1pPr>
          </a:lstStyle>
          <a:p>
            <a:fld id="{65371F44-524A-4CB2-AF96-40BC9A7C668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65371F44-524A-4CB2-AF96-40BC9A7C6684}" type="slidenum">
              <a:rPr lang="zh-CN" altLang="en-US" smtClean="0"/>
              <a:pPr/>
              <a:t>16</a:t>
            </a:fld>
            <a:endParaRPr lang="zh-CN" altLang="en-US"/>
          </a:p>
        </p:txBody>
      </p:sp>
    </p:spTree>
    <p:extLst>
      <p:ext uri="{BB962C8B-B14F-4D97-AF65-F5344CB8AC3E}">
        <p14:creationId xmlns:p14="http://schemas.microsoft.com/office/powerpoint/2010/main" val="3101734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2289"/>
          <p:cNvSpPr>
            <a:spLocks noGrp="1" noRot="1" noChangeAspect="1" noTextEdit="1"/>
          </p:cNvSpPr>
          <p:nvPr>
            <p:ph type="sldImg"/>
          </p:nvPr>
        </p:nvSpPr>
        <p:spPr>
          <a:xfrm>
            <a:off x="146050" y="769938"/>
            <a:ext cx="6813550" cy="3833812"/>
          </a:xfrm>
          <a:ln w="12700">
            <a:solidFill>
              <a:srgbClr val="000000">
                <a:alpha val="100000"/>
              </a:srgbClr>
            </a:solidFill>
          </a:ln>
        </p:spPr>
      </p:sp>
      <p:sp>
        <p:nvSpPr>
          <p:cNvPr id="12291" name="文本占位符 12290"/>
          <p:cNvSpPr>
            <a:spLocks noGrp="1"/>
          </p:cNvSpPr>
          <p:nvPr>
            <p:ph type="body" idx="1"/>
          </p:nvPr>
        </p:nvSpPr>
        <p:spPr>
          <a:xfrm>
            <a:off x="947420" y="4862195"/>
            <a:ext cx="5210810" cy="4606290"/>
          </a:xfrm>
        </p:spPr>
        <p:txBody>
          <a:bodyPr vert="horz" wrap="square" lIns="99782" tIns="49891" rIns="99782" bIns="49891" anchor="t"/>
          <a:lstStyle/>
          <a:p>
            <a:pPr lvl="0"/>
            <a:endParaRPr lang="zh-CN" altLang="en-US" dirty="0">
              <a:latin typeface="宋体" panose="02010600030101010101" pitchFamily="2" charset="-122"/>
            </a:endParaRPr>
          </a:p>
        </p:txBody>
      </p:sp>
      <p:sp>
        <p:nvSpPr>
          <p:cNvPr id="2" name="灯片编号占位符 1"/>
          <p:cNvSpPr>
            <a:spLocks noGrp="1"/>
          </p:cNvSpPr>
          <p:nvPr>
            <p:ph type="sldNum" sz="quarter" idx="2"/>
          </p:nvPr>
        </p:nvSpPr>
        <p:spPr/>
        <p:txBody>
          <a:bodyPr/>
          <a:lstStyle/>
          <a:p>
            <a:pPr lvl="0" algn="r"/>
            <a:fld id="{9A0DB2DC-4C9A-4742-B13C-FB6460FD3503}" type="slidenum">
              <a:rPr lang="zh-CN" altLang="en-US" dirty="0"/>
              <a:pPr lvl="0" algn="r"/>
              <a:t>20</a:t>
            </a:fld>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061CD8F-4F84-4F3E-B81A-86315DAB28E9}" type="datetimeFigureOut">
              <a:rPr lang="zh-CN" altLang="en-US" smtClean="0"/>
              <a:pPr/>
              <a:t>2018/11/9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EF1DB7-9863-4279-A321-CFD61F3DC4CD}"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61CD8F-4F84-4F3E-B81A-86315DAB28E9}" type="datetimeFigureOut">
              <a:rPr lang="zh-CN" altLang="en-US" smtClean="0"/>
              <a:pPr/>
              <a:t>2018/11/9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EF1DB7-9863-4279-A321-CFD61F3DC4C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customXml" Target="../ink/ink2.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emf"/><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customXml" Target="../ink/ink5.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4.wmf"/><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image" Target="../media/image10.emf"/><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image" Target="../media/image5.emf"/><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image" Target="../media/image6.emf"/><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slideLayout" Target="../slideLayouts/slideLayout2.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s>
</file>

<file path=ppt/slides/_rels/slide1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21.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ustomXml" Target="../ink/ink7.xml"/><Relationship Id="rId5" Type="http://schemas.openxmlformats.org/officeDocument/2006/relationships/image" Target="../media/image20.jpeg"/><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23.emf"/><Relationship Id="rId4" Type="http://schemas.openxmlformats.org/officeDocument/2006/relationships/customXml" Target="../ink/ink8.xml"/></Relationships>
</file>

<file path=ppt/slides/_rels/slide2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5.emf"/><Relationship Id="rId7" Type="http://schemas.openxmlformats.org/officeDocument/2006/relationships/image" Target="../media/image27.png"/><Relationship Id="rId2" Type="http://schemas.openxmlformats.org/officeDocument/2006/relationships/image" Target="../media/image6.emf"/><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2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31.emf"/><Relationship Id="rId4" Type="http://schemas.openxmlformats.org/officeDocument/2006/relationships/customXml" Target="../ink/ink9.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801105" y="2254001"/>
            <a:ext cx="4619564" cy="1744793"/>
            <a:chOff x="3801105" y="2254001"/>
            <a:chExt cx="4619564" cy="1744793"/>
          </a:xfrm>
        </p:grpSpPr>
        <p:sp>
          <p:nvSpPr>
            <p:cNvPr id="6" name="圆角矩形 4"/>
            <p:cNvSpPr/>
            <p:nvPr/>
          </p:nvSpPr>
          <p:spPr>
            <a:xfrm>
              <a:off x="3801105" y="2254001"/>
              <a:ext cx="4619564" cy="1744793"/>
            </a:xfrm>
            <a:prstGeom prst="roundRect">
              <a:avLst>
                <a:gd name="adj" fmla="val 10535"/>
              </a:avLst>
            </a:prstGeom>
            <a:solidFill>
              <a:srgbClr val="F7F7F7"/>
            </a:solidFill>
            <a:ln w="19050">
              <a:gradFill flip="none" rotWithShape="1">
                <a:gsLst>
                  <a:gs pos="0">
                    <a:schemeClr val="bg1"/>
                  </a:gs>
                  <a:gs pos="100000">
                    <a:schemeClr val="bg1">
                      <a:lumMod val="85000"/>
                    </a:schemeClr>
                  </a:gs>
                </a:gsLst>
                <a:lin ang="2700000" scaled="1"/>
                <a:tileRect/>
              </a:gradFill>
            </a:ln>
            <a:effectLst>
              <a:glow rad="63500">
                <a:schemeClr val="accent3">
                  <a:satMod val="175000"/>
                  <a:alpha val="40000"/>
                </a:schemeClr>
              </a:glow>
              <a:outerShdw blurRad="50800" dist="50800" dir="1200000" algn="tl" rotWithShape="0">
                <a:schemeClr val="bg1">
                  <a:lumMod val="95000"/>
                  <a:alpha val="4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p:cNvSpPr/>
            <p:nvPr/>
          </p:nvSpPr>
          <p:spPr>
            <a:xfrm>
              <a:off x="3964919" y="2403122"/>
              <a:ext cx="4291935" cy="1446550"/>
            </a:xfrm>
            <a:prstGeom prst="rect">
              <a:avLst/>
            </a:prstGeom>
          </p:spPr>
          <p:txBody>
            <a:bodyPr wrap="square">
              <a:spAutoFit/>
            </a:bodyPr>
            <a:lstStyle/>
            <a:p>
              <a:pPr algn="ctr">
                <a:spcBef>
                  <a:spcPct val="20000"/>
                </a:spcBef>
              </a:pPr>
              <a:r>
                <a:rPr kumimoji="1" lang="zh-CN" altLang="en-US" sz="4000" b="1" dirty="0">
                  <a:solidFill>
                    <a:srgbClr val="3DA4C3"/>
                  </a:solidFill>
                  <a:cs typeface="+mn-ea"/>
                  <a:sym typeface="+mn-lt"/>
                </a:rPr>
                <a:t>有毒化学品的</a:t>
              </a:r>
              <a:endParaRPr kumimoji="1" lang="en-US" altLang="zh-CN" sz="4000" b="1" dirty="0">
                <a:solidFill>
                  <a:srgbClr val="3DA4C3"/>
                </a:solidFill>
                <a:cs typeface="+mn-ea"/>
                <a:sym typeface="+mn-lt"/>
              </a:endParaRPr>
            </a:p>
            <a:p>
              <a:pPr algn="ctr">
                <a:spcBef>
                  <a:spcPct val="20000"/>
                </a:spcBef>
              </a:pPr>
              <a:r>
                <a:rPr kumimoji="1" lang="zh-CN" altLang="en-US" sz="4000" b="1" dirty="0">
                  <a:solidFill>
                    <a:srgbClr val="3DA4C3"/>
                  </a:solidFill>
                  <a:cs typeface="+mn-ea"/>
                  <a:sym typeface="+mn-lt"/>
                </a:rPr>
                <a:t>危害与防护</a:t>
              </a:r>
            </a:p>
          </p:txBody>
        </p:sp>
      </p:grpSp>
      <p:pic>
        <p:nvPicPr>
          <p:cNvPr id="13" name="图片 12">
            <a:extLst>
              <a:ext uri="{FF2B5EF4-FFF2-40B4-BE49-F238E27FC236}">
                <a16:creationId xmlns:a16="http://schemas.microsoft.com/office/drawing/2014/main" id="{08736488-F7FF-4070-993D-4AEC145E719A}"/>
              </a:ext>
            </a:extLst>
          </p:cNvPr>
          <p:cNvPicPr>
            <a:picLocks noChangeAspect="1"/>
          </p:cNvPicPr>
          <p:nvPr/>
        </p:nvPicPr>
        <p:blipFill>
          <a:blip r:embed="rId2"/>
          <a:stretch>
            <a:fillRect/>
          </a:stretch>
        </p:blipFill>
        <p:spPr>
          <a:xfrm>
            <a:off x="3008218" y="1431385"/>
            <a:ext cx="1479976" cy="2714625"/>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432360" y="6847920"/>
              <a:ext cx="360" cy="360"/>
            </p14:xfrm>
          </p:contentPart>
        </mc:Choice>
        <mc:Fallback>
          <p:pic>
            <p:nvPicPr>
              <p:cNvPr id="2" name="墨迹 1"/>
              <p:cNvPicPr/>
              <p:nvPr/>
            </p:nvPicPr>
            <p:blipFill>
              <a:blip r:embed="rId4"/>
              <a:stretch>
                <a:fillRect/>
              </a:stretch>
            </p:blipFill>
            <p:spPr>
              <a:xfrm>
                <a:off x="423000" y="6838560"/>
                <a:ext cx="19080" cy="1908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3187678" cy="641444"/>
            <a:chOff x="0" y="0"/>
            <a:chExt cx="3187678" cy="641444"/>
          </a:xfrm>
        </p:grpSpPr>
        <p:sp>
          <p:nvSpPr>
            <p:cNvPr id="15" name="圆角矩形 2"/>
            <p:cNvSpPr/>
            <p:nvPr/>
          </p:nvSpPr>
          <p:spPr>
            <a:xfrm>
              <a:off x="0" y="169035"/>
              <a:ext cx="2952728"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 name="矩形 16"/>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        定义</a:t>
              </a:r>
            </a:p>
          </p:txBody>
        </p:sp>
        <p:pic>
          <p:nvPicPr>
            <p:cNvPr id="19" name="图片 18"/>
            <p:cNvPicPr>
              <a:picLocks noChangeAspect="1"/>
            </p:cNvPicPr>
            <p:nvPr/>
          </p:nvPicPr>
          <p:blipFill>
            <a:blip r:embed="rId3"/>
            <a:stretch>
              <a:fillRect/>
            </a:stretch>
          </p:blipFill>
          <p:spPr>
            <a:xfrm>
              <a:off x="0" y="0"/>
              <a:ext cx="482342" cy="534245"/>
            </a:xfrm>
            <a:prstGeom prst="rect">
              <a:avLst/>
            </a:prstGeom>
          </p:spPr>
        </p:pic>
      </p:grpSp>
      <p:grpSp>
        <p:nvGrpSpPr>
          <p:cNvPr id="2" name="组合 1"/>
          <p:cNvGrpSpPr/>
          <p:nvPr/>
        </p:nvGrpSpPr>
        <p:grpSpPr>
          <a:xfrm>
            <a:off x="1047134" y="1266253"/>
            <a:ext cx="3746091" cy="4144297"/>
            <a:chOff x="961055" y="1961965"/>
            <a:chExt cx="3983345" cy="3147690"/>
          </a:xfrm>
        </p:grpSpPr>
        <p:sp>
          <p:nvSpPr>
            <p:cNvPr id="42" name="MH_Desc_1"/>
            <p:cNvSpPr/>
            <p:nvPr>
              <p:custDataLst>
                <p:tags r:id="rId1"/>
              </p:custDataLst>
            </p:nvPr>
          </p:nvSpPr>
          <p:spPr>
            <a:xfrm>
              <a:off x="961055" y="2114382"/>
              <a:ext cx="3983345" cy="2995273"/>
            </a:xfrm>
            <a:custGeom>
              <a:avLst/>
              <a:gdLst>
                <a:gd name="connsiteX0" fmla="*/ 0 w 2160000"/>
                <a:gd name="connsiteY0" fmla="*/ 1377240 h 1593240"/>
                <a:gd name="connsiteX1" fmla="*/ 54000 w 2160000"/>
                <a:gd name="connsiteY1" fmla="*/ 1377240 h 1593240"/>
                <a:gd name="connsiteX2" fmla="*/ 54000 w 2160000"/>
                <a:gd name="connsiteY2" fmla="*/ 1539240 h 1593240"/>
                <a:gd name="connsiteX3" fmla="*/ 2106000 w 2160000"/>
                <a:gd name="connsiteY3" fmla="*/ 1539240 h 1593240"/>
                <a:gd name="connsiteX4" fmla="*/ 2106000 w 2160000"/>
                <a:gd name="connsiteY4" fmla="*/ 1377240 h 1593240"/>
                <a:gd name="connsiteX5" fmla="*/ 2160000 w 2160000"/>
                <a:gd name="connsiteY5" fmla="*/ 1377240 h 1593240"/>
                <a:gd name="connsiteX6" fmla="*/ 2160000 w 2160000"/>
                <a:gd name="connsiteY6" fmla="*/ 1539240 h 1593240"/>
                <a:gd name="connsiteX7" fmla="*/ 2160000 w 2160000"/>
                <a:gd name="connsiteY7" fmla="*/ 1593240 h 1593240"/>
                <a:gd name="connsiteX8" fmla="*/ 2106000 w 2160000"/>
                <a:gd name="connsiteY8" fmla="*/ 1593240 h 1593240"/>
                <a:gd name="connsiteX9" fmla="*/ 54000 w 2160000"/>
                <a:gd name="connsiteY9" fmla="*/ 1593240 h 1593240"/>
                <a:gd name="connsiteX10" fmla="*/ 0 w 2160000"/>
                <a:gd name="connsiteY10" fmla="*/ 1593240 h 1593240"/>
                <a:gd name="connsiteX11" fmla="*/ 0 w 2160000"/>
                <a:gd name="connsiteY11" fmla="*/ 1539240 h 1593240"/>
                <a:gd name="connsiteX12" fmla="*/ 1800000 w 2160000"/>
                <a:gd name="connsiteY12" fmla="*/ 0 h 1593240"/>
                <a:gd name="connsiteX13" fmla="*/ 2106000 w 2160000"/>
                <a:gd name="connsiteY13" fmla="*/ 0 h 1593240"/>
                <a:gd name="connsiteX14" fmla="*/ 2160000 w 2160000"/>
                <a:gd name="connsiteY14" fmla="*/ 0 h 1593240"/>
                <a:gd name="connsiteX15" fmla="*/ 2160000 w 2160000"/>
                <a:gd name="connsiteY15" fmla="*/ 54000 h 1593240"/>
                <a:gd name="connsiteX16" fmla="*/ 2160000 w 2160000"/>
                <a:gd name="connsiteY16" fmla="*/ 216000 h 1593240"/>
                <a:gd name="connsiteX17" fmla="*/ 2106000 w 2160000"/>
                <a:gd name="connsiteY17" fmla="*/ 216000 h 1593240"/>
                <a:gd name="connsiteX18" fmla="*/ 2106000 w 2160000"/>
                <a:gd name="connsiteY18" fmla="*/ 54000 h 1593240"/>
                <a:gd name="connsiteX19" fmla="*/ 1800000 w 2160000"/>
                <a:gd name="connsiteY19" fmla="*/ 54000 h 1593240"/>
                <a:gd name="connsiteX20" fmla="*/ 0 w 2160000"/>
                <a:gd name="connsiteY20" fmla="*/ 0 h 1593240"/>
                <a:gd name="connsiteX21" fmla="*/ 54000 w 2160000"/>
                <a:gd name="connsiteY21" fmla="*/ 0 h 1593240"/>
                <a:gd name="connsiteX22" fmla="*/ 360000 w 2160000"/>
                <a:gd name="connsiteY22" fmla="*/ 0 h 1593240"/>
                <a:gd name="connsiteX23" fmla="*/ 360000 w 2160000"/>
                <a:gd name="connsiteY23" fmla="*/ 54000 h 1593240"/>
                <a:gd name="connsiteX24" fmla="*/ 54000 w 2160000"/>
                <a:gd name="connsiteY24" fmla="*/ 54000 h 1593240"/>
                <a:gd name="connsiteX25" fmla="*/ 54000 w 2160000"/>
                <a:gd name="connsiteY25" fmla="*/ 216000 h 1593240"/>
                <a:gd name="connsiteX26" fmla="*/ 0 w 2160000"/>
                <a:gd name="connsiteY26" fmla="*/ 216000 h 1593240"/>
                <a:gd name="connsiteX27" fmla="*/ 0 w 2160000"/>
                <a:gd name="connsiteY27" fmla="*/ 54000 h 159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160000" h="1593240">
                  <a:moveTo>
                    <a:pt x="0" y="1377240"/>
                  </a:moveTo>
                  <a:lnTo>
                    <a:pt x="54000" y="1377240"/>
                  </a:lnTo>
                  <a:lnTo>
                    <a:pt x="54000" y="1539240"/>
                  </a:lnTo>
                  <a:lnTo>
                    <a:pt x="2106000" y="1539240"/>
                  </a:lnTo>
                  <a:lnTo>
                    <a:pt x="2106000" y="1377240"/>
                  </a:lnTo>
                  <a:lnTo>
                    <a:pt x="2160000" y="1377240"/>
                  </a:lnTo>
                  <a:lnTo>
                    <a:pt x="2160000" y="1539240"/>
                  </a:lnTo>
                  <a:lnTo>
                    <a:pt x="2160000" y="1593240"/>
                  </a:lnTo>
                  <a:lnTo>
                    <a:pt x="2106000" y="1593240"/>
                  </a:lnTo>
                  <a:lnTo>
                    <a:pt x="54000" y="1593240"/>
                  </a:lnTo>
                  <a:lnTo>
                    <a:pt x="0" y="1593240"/>
                  </a:lnTo>
                  <a:lnTo>
                    <a:pt x="0" y="1539240"/>
                  </a:lnTo>
                  <a:close/>
                  <a:moveTo>
                    <a:pt x="1800000" y="0"/>
                  </a:moveTo>
                  <a:lnTo>
                    <a:pt x="2106000" y="0"/>
                  </a:lnTo>
                  <a:lnTo>
                    <a:pt x="2160000" y="0"/>
                  </a:lnTo>
                  <a:lnTo>
                    <a:pt x="2160000" y="54000"/>
                  </a:lnTo>
                  <a:lnTo>
                    <a:pt x="2160000" y="216000"/>
                  </a:lnTo>
                  <a:lnTo>
                    <a:pt x="2106000" y="216000"/>
                  </a:lnTo>
                  <a:lnTo>
                    <a:pt x="2106000" y="54000"/>
                  </a:lnTo>
                  <a:lnTo>
                    <a:pt x="1800000" y="54000"/>
                  </a:lnTo>
                  <a:close/>
                  <a:moveTo>
                    <a:pt x="0" y="0"/>
                  </a:moveTo>
                  <a:lnTo>
                    <a:pt x="54000" y="0"/>
                  </a:lnTo>
                  <a:lnTo>
                    <a:pt x="360000" y="0"/>
                  </a:lnTo>
                  <a:lnTo>
                    <a:pt x="360000" y="54000"/>
                  </a:lnTo>
                  <a:lnTo>
                    <a:pt x="54000" y="54000"/>
                  </a:lnTo>
                  <a:lnTo>
                    <a:pt x="54000" y="216000"/>
                  </a:lnTo>
                  <a:lnTo>
                    <a:pt x="0" y="216000"/>
                  </a:lnTo>
                  <a:lnTo>
                    <a:pt x="0" y="54000"/>
                  </a:lnTo>
                  <a:close/>
                </a:path>
              </a:pathLst>
            </a:custGeom>
            <a:solidFill>
              <a:srgbClr val="FFC000"/>
            </a:solidFill>
            <a:ln>
              <a:solidFill>
                <a:srgbClr val="FFC000"/>
              </a:solidFill>
            </a:ln>
          </p:spPr>
          <p:txBody>
            <a:bodyPr lIns="180000" tIns="144000" rIns="180000" anchor="ctr">
              <a:normAutofit/>
            </a:bodyPr>
            <a:lstStyle/>
            <a:p>
              <a:pPr algn="just">
                <a:lnSpc>
                  <a:spcPct val="120000"/>
                </a:lnSpc>
                <a:defRPr/>
              </a:pPr>
              <a:endParaRPr lang="zh-CN" altLang="en-US" dirty="0" err="1">
                <a:solidFill>
                  <a:schemeClr val="tx1">
                    <a:lumMod val="65000"/>
                    <a:lumOff val="35000"/>
                  </a:schemeClr>
                </a:solidFill>
                <a:cs typeface="+mn-ea"/>
                <a:sym typeface="+mn-lt"/>
              </a:endParaRPr>
            </a:p>
          </p:txBody>
        </p:sp>
        <p:sp>
          <p:nvSpPr>
            <p:cNvPr id="14" name="圆角矩形 13"/>
            <p:cNvSpPr/>
            <p:nvPr/>
          </p:nvSpPr>
          <p:spPr>
            <a:xfrm>
              <a:off x="1660124" y="1961965"/>
              <a:ext cx="2592280" cy="398747"/>
            </a:xfrm>
            <a:prstGeom prst="roundRect">
              <a:avLst>
                <a:gd name="adj" fmla="val 2779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7"/>
            <p:cNvSpPr/>
            <p:nvPr/>
          </p:nvSpPr>
          <p:spPr>
            <a:xfrm>
              <a:off x="1757897" y="2026426"/>
              <a:ext cx="187307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圆角矩形 28"/>
            <p:cNvSpPr/>
            <p:nvPr/>
          </p:nvSpPr>
          <p:spPr>
            <a:xfrm>
              <a:off x="3736858" y="2026426"/>
              <a:ext cx="429960" cy="269823"/>
            </a:xfrm>
            <a:prstGeom prst="roundRect">
              <a:avLst>
                <a:gd name="adj" fmla="val 2779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KSO_Shape"/>
            <p:cNvSpPr/>
            <p:nvPr/>
          </p:nvSpPr>
          <p:spPr>
            <a:xfrm rot="20651913">
              <a:off x="3808071" y="2040797"/>
              <a:ext cx="236660" cy="241080"/>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grpSp>
      <p:sp>
        <p:nvSpPr>
          <p:cNvPr id="32" name="矩形 31"/>
          <p:cNvSpPr/>
          <p:nvPr/>
        </p:nvSpPr>
        <p:spPr>
          <a:xfrm>
            <a:off x="1888229" y="1330317"/>
            <a:ext cx="1578078" cy="369332"/>
          </a:xfrm>
          <a:prstGeom prst="rect">
            <a:avLst/>
          </a:prstGeom>
        </p:spPr>
        <p:txBody>
          <a:bodyPr wrap="square">
            <a:spAutoFit/>
          </a:bodyPr>
          <a:lstStyle/>
          <a:p>
            <a:pPr>
              <a:spcBef>
                <a:spcPct val="20000"/>
              </a:spcBef>
            </a:pPr>
            <a:r>
              <a:rPr kumimoji="1" lang="zh-CN" altLang="en-US" b="1" dirty="0">
                <a:solidFill>
                  <a:schemeClr val="bg2">
                    <a:lumMod val="75000"/>
                  </a:schemeClr>
                </a:solidFill>
                <a:cs typeface="+mn-ea"/>
                <a:sym typeface="+mn-lt"/>
              </a:rPr>
              <a:t>有毒物质定义</a:t>
            </a:r>
          </a:p>
        </p:txBody>
      </p:sp>
      <p:sp>
        <p:nvSpPr>
          <p:cNvPr id="49" name="TextBox 48"/>
          <p:cNvSpPr txBox="1"/>
          <p:nvPr/>
        </p:nvSpPr>
        <p:spPr>
          <a:xfrm>
            <a:off x="1482212" y="2109805"/>
            <a:ext cx="3082413" cy="2862322"/>
          </a:xfrm>
          <a:prstGeom prst="rect">
            <a:avLst/>
          </a:prstGeom>
          <a:noFill/>
        </p:spPr>
        <p:txBody>
          <a:bodyPr wrap="square" rtlCol="0">
            <a:spAutoFit/>
          </a:bodyPr>
          <a:lstStyle/>
          <a:p>
            <a:pPr>
              <a:lnSpc>
                <a:spcPct val="150000"/>
              </a:lnSpc>
            </a:pPr>
            <a:r>
              <a:rPr lang="zh-CN" altLang="en-US" sz="2400" b="1" dirty="0">
                <a:solidFill>
                  <a:schemeClr val="bg1"/>
                </a:solidFill>
                <a:effectLst>
                  <a:outerShdw blurRad="38100" dist="38100" dir="2700000" algn="tl">
                    <a:srgbClr val="000000">
                      <a:alpha val="43137"/>
                    </a:srgbClr>
                  </a:outerShdw>
                </a:effectLst>
                <a:cs typeface="+mn-ea"/>
                <a:sym typeface="+mn-lt"/>
              </a:rPr>
              <a:t>有毒物质是指经吞食、吸入或与皮肤接触后可能造成死亡或严重受伤或损害人类健康的物质。</a:t>
            </a:r>
          </a:p>
        </p:txBody>
      </p:sp>
      <p:grpSp>
        <p:nvGrpSpPr>
          <p:cNvPr id="20" name="组合 19">
            <a:extLst>
              <a:ext uri="{FF2B5EF4-FFF2-40B4-BE49-F238E27FC236}">
                <a16:creationId xmlns:a16="http://schemas.microsoft.com/office/drawing/2014/main" id="{7460E5CC-6884-45D1-BBC2-79D9D33CF31A}"/>
              </a:ext>
            </a:extLst>
          </p:cNvPr>
          <p:cNvGrpSpPr/>
          <p:nvPr/>
        </p:nvGrpSpPr>
        <p:grpSpPr>
          <a:xfrm>
            <a:off x="5836526" y="1755344"/>
            <a:ext cx="5497007" cy="3366790"/>
            <a:chOff x="1288193" y="2657942"/>
            <a:chExt cx="9665053" cy="2789957"/>
          </a:xfrm>
        </p:grpSpPr>
        <p:sp>
          <p:nvSpPr>
            <p:cNvPr id="21" name="圆角矩形 41">
              <a:extLst>
                <a:ext uri="{FF2B5EF4-FFF2-40B4-BE49-F238E27FC236}">
                  <a16:creationId xmlns:a16="http://schemas.microsoft.com/office/drawing/2014/main" id="{A2702F16-14CB-4F9A-8A38-C8AFF52B2CC3}"/>
                </a:ext>
              </a:extLst>
            </p:cNvPr>
            <p:cNvSpPr/>
            <p:nvPr/>
          </p:nvSpPr>
          <p:spPr>
            <a:xfrm>
              <a:off x="1288193" y="2657942"/>
              <a:ext cx="9559194" cy="2789957"/>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2" name="矩形 21">
              <a:extLst>
                <a:ext uri="{FF2B5EF4-FFF2-40B4-BE49-F238E27FC236}">
                  <a16:creationId xmlns:a16="http://schemas.microsoft.com/office/drawing/2014/main" id="{CC950BF1-8B60-4286-8FB2-735D3AB77D30}"/>
                </a:ext>
              </a:extLst>
            </p:cNvPr>
            <p:cNvSpPr/>
            <p:nvPr/>
          </p:nvSpPr>
          <p:spPr>
            <a:xfrm>
              <a:off x="1637796" y="2738335"/>
              <a:ext cx="9315450" cy="2524947"/>
            </a:xfrm>
            <a:prstGeom prst="rect">
              <a:avLst/>
            </a:prstGeom>
          </p:spPr>
          <p:txBody>
            <a:bodyPr wrap="square">
              <a:spAutoFit/>
            </a:bodyPr>
            <a:lstStyle/>
            <a:p>
              <a:pPr marL="342900" indent="-342900">
                <a:lnSpc>
                  <a:spcPct val="20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关于危险货物运输的建议书</a:t>
              </a:r>
            </a:p>
            <a:p>
              <a:pPr marL="342900" indent="-342900">
                <a:lnSpc>
                  <a:spcPct val="20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（简称</a:t>
              </a:r>
              <a:r>
                <a:rPr lang="en-US" altLang="zh-CN" sz="2400" dirty="0">
                  <a:solidFill>
                    <a:schemeClr val="tx1">
                      <a:lumMod val="85000"/>
                      <a:lumOff val="15000"/>
                    </a:schemeClr>
                  </a:solidFill>
                  <a:cs typeface="+mn-ea"/>
                  <a:sym typeface="+mn-lt"/>
                </a:rPr>
                <a:t>UNRTDG</a:t>
              </a:r>
              <a:r>
                <a:rPr lang="zh-CN" altLang="en-US" sz="2400" dirty="0">
                  <a:solidFill>
                    <a:schemeClr val="tx1">
                      <a:lumMod val="85000"/>
                      <a:lumOff val="15000"/>
                    </a:schemeClr>
                  </a:solidFill>
                  <a:cs typeface="+mn-ea"/>
                  <a:sym typeface="+mn-lt"/>
                </a:rPr>
                <a:t>，“橙皮书”）</a:t>
              </a:r>
            </a:p>
            <a:p>
              <a:pPr marL="342900" indent="-342900">
                <a:lnSpc>
                  <a:spcPct val="200000"/>
                </a:lnSpc>
                <a:buClr>
                  <a:schemeClr val="tx1">
                    <a:lumMod val="65000"/>
                    <a:lumOff val="3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危险货物分类和品名编号（ </a:t>
              </a:r>
              <a:r>
                <a:rPr lang="en-US" altLang="zh-CN" sz="2400" dirty="0">
                  <a:solidFill>
                    <a:schemeClr val="tx1">
                      <a:lumMod val="85000"/>
                      <a:lumOff val="15000"/>
                    </a:schemeClr>
                  </a:solidFill>
                  <a:cs typeface="+mn-ea"/>
                  <a:sym typeface="+mn-lt"/>
                </a:rPr>
                <a:t>GB 6944-2012</a:t>
              </a:r>
              <a:r>
                <a:rPr lang="zh-CN" altLang="en-US" sz="2400" dirty="0">
                  <a:solidFill>
                    <a:schemeClr val="tx1">
                      <a:lumMod val="85000"/>
                      <a:lumOff val="15000"/>
                    </a:schemeClr>
                  </a:solidFill>
                  <a:cs typeface="+mn-ea"/>
                  <a:sym typeface="+mn-lt"/>
                </a:rPr>
                <a:t>）</a:t>
              </a:r>
            </a:p>
          </p:txBody>
        </p:sp>
      </p:grpSp>
      <p:sp>
        <p:nvSpPr>
          <p:cNvPr id="23" name="KSO_Shape">
            <a:extLst>
              <a:ext uri="{FF2B5EF4-FFF2-40B4-BE49-F238E27FC236}">
                <a16:creationId xmlns:a16="http://schemas.microsoft.com/office/drawing/2014/main" id="{9BDF511C-CC39-4A40-8069-A884FC7F494D}"/>
              </a:ext>
            </a:extLst>
          </p:cNvPr>
          <p:cNvSpPr/>
          <p:nvPr/>
        </p:nvSpPr>
        <p:spPr>
          <a:xfrm rot="15536410">
            <a:off x="5074513" y="3116219"/>
            <a:ext cx="464429" cy="645040"/>
          </a:xfrm>
          <a:custGeom>
            <a:avLst/>
            <a:gdLst>
              <a:gd name="connsiteX0" fmla="*/ 405946 w 461547"/>
              <a:gd name="connsiteY0" fmla="*/ 0 h 641672"/>
              <a:gd name="connsiteX1" fmla="*/ 461547 w 461547"/>
              <a:gd name="connsiteY1" fmla="*/ 346143 h 641672"/>
              <a:gd name="connsiteX2" fmla="*/ 459596 w 461547"/>
              <a:gd name="connsiteY2" fmla="*/ 345737 h 641672"/>
              <a:gd name="connsiteX3" fmla="*/ 382928 w 461547"/>
              <a:gd name="connsiteY3" fmla="*/ 242787 h 641672"/>
              <a:gd name="connsiteX4" fmla="*/ 381480 w 461547"/>
              <a:gd name="connsiteY4" fmla="*/ 247440 h 641672"/>
              <a:gd name="connsiteX5" fmla="*/ 0 w 461547"/>
              <a:gd name="connsiteY5" fmla="*/ 639491 h 641672"/>
              <a:gd name="connsiteX6" fmla="*/ 329858 w 461547"/>
              <a:gd name="connsiteY6" fmla="*/ 237025 h 641672"/>
              <a:gd name="connsiteX7" fmla="*/ 331034 w 461547"/>
              <a:gd name="connsiteY7" fmla="*/ 231233 h 641672"/>
              <a:gd name="connsiteX8" fmla="*/ 218681 w 461547"/>
              <a:gd name="connsiteY8" fmla="*/ 295540 h 641672"/>
              <a:gd name="connsiteX9" fmla="*/ 216730 w 461547"/>
              <a:gd name="connsiteY9" fmla="*/ 295133 h 641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547" h="641672">
                <a:moveTo>
                  <a:pt x="405946" y="0"/>
                </a:moveTo>
                <a:lnTo>
                  <a:pt x="461547" y="346143"/>
                </a:lnTo>
                <a:lnTo>
                  <a:pt x="459596" y="345737"/>
                </a:lnTo>
                <a:lnTo>
                  <a:pt x="382928" y="242787"/>
                </a:lnTo>
                <a:lnTo>
                  <a:pt x="381480" y="247440"/>
                </a:lnTo>
                <a:cubicBezTo>
                  <a:pt x="258966" y="618095"/>
                  <a:pt x="24250" y="652446"/>
                  <a:pt x="0" y="639491"/>
                </a:cubicBezTo>
                <a:cubicBezTo>
                  <a:pt x="130520" y="649125"/>
                  <a:pt x="294836" y="390929"/>
                  <a:pt x="329858" y="237025"/>
                </a:cubicBezTo>
                <a:lnTo>
                  <a:pt x="331034" y="231233"/>
                </a:lnTo>
                <a:lnTo>
                  <a:pt x="218681" y="295540"/>
                </a:lnTo>
                <a:lnTo>
                  <a:pt x="216730" y="295133"/>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Tree>
    <p:extLst>
      <p:ext uri="{BB962C8B-B14F-4D97-AF65-F5344CB8AC3E}">
        <p14:creationId xmlns:p14="http://schemas.microsoft.com/office/powerpoint/2010/main" val="2051596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6" presetClass="entr" presetSubtype="2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fade">
                                      <p:cBhvr>
                                        <p:cTn id="16" dur="500"/>
                                        <p:tgtEl>
                                          <p:spTgt spid="49"/>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randombar(horizontal)">
                                      <p:cBhvr>
                                        <p:cTn id="19" dur="500"/>
                                        <p:tgtEl>
                                          <p:spTgt spid="32"/>
                                        </p:tgtEl>
                                      </p:cBhvr>
                                    </p:animEffect>
                                  </p:childTnLst>
                                </p:cTn>
                              </p:par>
                              <p:par>
                                <p:cTn id="20" presetID="2" presetClass="entr" presetSubtype="2"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1+#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par>
                                <p:cTn id="24" presetID="22" presetClass="entr" presetSubtype="8"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9" grpId="0"/>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0"/>
            <a:ext cx="3187678" cy="641444"/>
            <a:chOff x="0" y="0"/>
            <a:chExt cx="3187678" cy="641444"/>
          </a:xfrm>
        </p:grpSpPr>
        <p:sp>
          <p:nvSpPr>
            <p:cNvPr id="15" name="圆角矩形 2"/>
            <p:cNvSpPr/>
            <p:nvPr/>
          </p:nvSpPr>
          <p:spPr>
            <a:xfrm>
              <a:off x="0" y="169035"/>
              <a:ext cx="2952728"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 name="矩形 16"/>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        定义</a:t>
              </a:r>
            </a:p>
          </p:txBody>
        </p:sp>
        <p:pic>
          <p:nvPicPr>
            <p:cNvPr id="19" name="图片 18"/>
            <p:cNvPicPr>
              <a:picLocks noChangeAspect="1"/>
            </p:cNvPicPr>
            <p:nvPr/>
          </p:nvPicPr>
          <p:blipFill>
            <a:blip r:embed="rId2"/>
            <a:stretch>
              <a:fillRect/>
            </a:stretch>
          </p:blipFill>
          <p:spPr>
            <a:xfrm>
              <a:off x="0" y="0"/>
              <a:ext cx="482342" cy="534245"/>
            </a:xfrm>
            <a:prstGeom prst="rect">
              <a:avLst/>
            </a:prstGeom>
          </p:spPr>
        </p:pic>
      </p:grpSp>
      <p:grpSp>
        <p:nvGrpSpPr>
          <p:cNvPr id="26" name="组合 25">
            <a:extLst>
              <a:ext uri="{FF2B5EF4-FFF2-40B4-BE49-F238E27FC236}">
                <a16:creationId xmlns:a16="http://schemas.microsoft.com/office/drawing/2014/main" id="{DBAA3CC8-A393-4909-B77E-35BFC4C3D574}"/>
              </a:ext>
            </a:extLst>
          </p:cNvPr>
          <p:cNvGrpSpPr/>
          <p:nvPr/>
        </p:nvGrpSpPr>
        <p:grpSpPr>
          <a:xfrm>
            <a:off x="1652520" y="2917734"/>
            <a:ext cx="6221059" cy="949507"/>
            <a:chOff x="1288193" y="2657943"/>
            <a:chExt cx="6221059" cy="949507"/>
          </a:xfrm>
        </p:grpSpPr>
        <p:sp>
          <p:nvSpPr>
            <p:cNvPr id="27" name="圆角矩形 41">
              <a:extLst>
                <a:ext uri="{FF2B5EF4-FFF2-40B4-BE49-F238E27FC236}">
                  <a16:creationId xmlns:a16="http://schemas.microsoft.com/office/drawing/2014/main" id="{D4AA2829-6D5E-4D60-880A-2A101346315D}"/>
                </a:ext>
              </a:extLst>
            </p:cNvPr>
            <p:cNvSpPr/>
            <p:nvPr/>
          </p:nvSpPr>
          <p:spPr>
            <a:xfrm>
              <a:off x="1288193" y="2657943"/>
              <a:ext cx="2818063" cy="949507"/>
            </a:xfrm>
            <a:prstGeom prst="roundRect">
              <a:avLst>
                <a:gd name="adj" fmla="val 6094"/>
              </a:avLst>
            </a:prstGeom>
            <a:solidFill>
              <a:srgbClr val="FFC000"/>
            </a:solidFill>
            <a:ln w="22225">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1" name="矩形 30">
              <a:extLst>
                <a:ext uri="{FF2B5EF4-FFF2-40B4-BE49-F238E27FC236}">
                  <a16:creationId xmlns:a16="http://schemas.microsoft.com/office/drawing/2014/main" id="{3CE2023F-6814-4780-8245-D4120BA9C862}"/>
                </a:ext>
              </a:extLst>
            </p:cNvPr>
            <p:cNvSpPr/>
            <p:nvPr/>
          </p:nvSpPr>
          <p:spPr>
            <a:xfrm>
              <a:off x="1422624" y="2894265"/>
              <a:ext cx="6086628" cy="476862"/>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健康危害类化学品。</a:t>
              </a:r>
            </a:p>
          </p:txBody>
        </p:sp>
      </p:grpSp>
      <p:grpSp>
        <p:nvGrpSpPr>
          <p:cNvPr id="33" name="组合 32">
            <a:extLst>
              <a:ext uri="{FF2B5EF4-FFF2-40B4-BE49-F238E27FC236}">
                <a16:creationId xmlns:a16="http://schemas.microsoft.com/office/drawing/2014/main" id="{FBA83951-1D38-4A5E-8D90-65FA9A58E27F}"/>
              </a:ext>
            </a:extLst>
          </p:cNvPr>
          <p:cNvGrpSpPr/>
          <p:nvPr/>
        </p:nvGrpSpPr>
        <p:grpSpPr>
          <a:xfrm>
            <a:off x="5909387" y="2426674"/>
            <a:ext cx="4472702" cy="1862048"/>
            <a:chOff x="1288194" y="2657943"/>
            <a:chExt cx="4176284" cy="1862048"/>
          </a:xfrm>
        </p:grpSpPr>
        <p:sp>
          <p:nvSpPr>
            <p:cNvPr id="34" name="圆角矩形 41">
              <a:extLst>
                <a:ext uri="{FF2B5EF4-FFF2-40B4-BE49-F238E27FC236}">
                  <a16:creationId xmlns:a16="http://schemas.microsoft.com/office/drawing/2014/main" id="{CF3F028D-1DAA-48B8-B24D-A190EA33EEDE}"/>
                </a:ext>
              </a:extLst>
            </p:cNvPr>
            <p:cNvSpPr/>
            <p:nvPr/>
          </p:nvSpPr>
          <p:spPr>
            <a:xfrm>
              <a:off x="1288194" y="2657943"/>
              <a:ext cx="4176284" cy="1862048"/>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5" name="矩形 34">
              <a:extLst>
                <a:ext uri="{FF2B5EF4-FFF2-40B4-BE49-F238E27FC236}">
                  <a16:creationId xmlns:a16="http://schemas.microsoft.com/office/drawing/2014/main" id="{0E0A1214-D15C-4636-B816-AD623C29EDDB}"/>
                </a:ext>
              </a:extLst>
            </p:cNvPr>
            <p:cNvSpPr/>
            <p:nvPr/>
          </p:nvSpPr>
          <p:spPr>
            <a:xfrm>
              <a:off x="1340719" y="2681626"/>
              <a:ext cx="3993441" cy="1785104"/>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全球化学品统一分类和标签制度</a:t>
              </a:r>
            </a:p>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（简称</a:t>
              </a:r>
              <a:r>
                <a:rPr lang="en-US" altLang="zh-CN" sz="2200" dirty="0">
                  <a:solidFill>
                    <a:schemeClr val="tx1">
                      <a:lumMod val="85000"/>
                      <a:lumOff val="15000"/>
                    </a:schemeClr>
                  </a:solidFill>
                  <a:cs typeface="+mn-ea"/>
                  <a:sym typeface="+mn-lt"/>
                </a:rPr>
                <a:t>GHS</a:t>
              </a:r>
              <a:r>
                <a:rPr lang="zh-CN" altLang="en-US" sz="2200" dirty="0">
                  <a:solidFill>
                    <a:schemeClr val="tx1">
                      <a:lumMod val="85000"/>
                      <a:lumOff val="15000"/>
                    </a:schemeClr>
                  </a:solidFill>
                  <a:cs typeface="+mn-ea"/>
                  <a:sym typeface="+mn-lt"/>
                </a:rPr>
                <a:t>，又称“</a:t>
              </a:r>
              <a:r>
                <a:rPr lang="zh-CN" altLang="en-US" sz="2200" b="1" dirty="0">
                  <a:solidFill>
                    <a:srgbClr val="C55A11"/>
                  </a:solidFill>
                  <a:cs typeface="+mn-ea"/>
                  <a:sym typeface="+mn-lt"/>
                </a:rPr>
                <a:t>紫皮书</a:t>
              </a:r>
              <a:r>
                <a:rPr lang="zh-CN" altLang="en-US" sz="2200" dirty="0">
                  <a:solidFill>
                    <a:schemeClr val="tx1">
                      <a:lumMod val="85000"/>
                      <a:lumOff val="15000"/>
                    </a:schemeClr>
                  </a:solidFill>
                  <a:cs typeface="+mn-ea"/>
                  <a:sym typeface="+mn-lt"/>
                </a:rPr>
                <a:t>” ）</a:t>
              </a:r>
            </a:p>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化学品分类和标签规范</a:t>
              </a:r>
            </a:p>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a:t>
              </a:r>
              <a:r>
                <a:rPr lang="en-US" altLang="zh-CN" sz="2200" dirty="0">
                  <a:solidFill>
                    <a:schemeClr val="tx1">
                      <a:lumMod val="85000"/>
                      <a:lumOff val="15000"/>
                    </a:schemeClr>
                  </a:solidFill>
                  <a:cs typeface="+mn-ea"/>
                  <a:sym typeface="+mn-lt"/>
                </a:rPr>
                <a:t>GB 30000-2013</a:t>
              </a:r>
              <a:r>
                <a:rPr lang="zh-CN" altLang="en-US" sz="2200" dirty="0">
                  <a:solidFill>
                    <a:schemeClr val="tx1">
                      <a:lumMod val="85000"/>
                      <a:lumOff val="15000"/>
                    </a:schemeClr>
                  </a:solidFill>
                  <a:cs typeface="+mn-ea"/>
                  <a:sym typeface="+mn-lt"/>
                </a:rPr>
                <a:t>） </a:t>
              </a:r>
            </a:p>
          </p:txBody>
        </p:sp>
      </p:grpSp>
      <p:sp>
        <p:nvSpPr>
          <p:cNvPr id="39" name="KSO_Shape">
            <a:extLst>
              <a:ext uri="{FF2B5EF4-FFF2-40B4-BE49-F238E27FC236}">
                <a16:creationId xmlns:a16="http://schemas.microsoft.com/office/drawing/2014/main" id="{48D13BE9-D588-48F4-A0DD-893913CD433F}"/>
              </a:ext>
            </a:extLst>
          </p:cNvPr>
          <p:cNvSpPr/>
          <p:nvPr/>
        </p:nvSpPr>
        <p:spPr>
          <a:xfrm rot="15536410">
            <a:off x="4983146" y="3121307"/>
            <a:ext cx="464429" cy="645040"/>
          </a:xfrm>
          <a:custGeom>
            <a:avLst/>
            <a:gdLst>
              <a:gd name="connsiteX0" fmla="*/ 405946 w 461547"/>
              <a:gd name="connsiteY0" fmla="*/ 0 h 641672"/>
              <a:gd name="connsiteX1" fmla="*/ 461547 w 461547"/>
              <a:gd name="connsiteY1" fmla="*/ 346143 h 641672"/>
              <a:gd name="connsiteX2" fmla="*/ 459596 w 461547"/>
              <a:gd name="connsiteY2" fmla="*/ 345737 h 641672"/>
              <a:gd name="connsiteX3" fmla="*/ 382928 w 461547"/>
              <a:gd name="connsiteY3" fmla="*/ 242787 h 641672"/>
              <a:gd name="connsiteX4" fmla="*/ 381480 w 461547"/>
              <a:gd name="connsiteY4" fmla="*/ 247440 h 641672"/>
              <a:gd name="connsiteX5" fmla="*/ 0 w 461547"/>
              <a:gd name="connsiteY5" fmla="*/ 639491 h 641672"/>
              <a:gd name="connsiteX6" fmla="*/ 329858 w 461547"/>
              <a:gd name="connsiteY6" fmla="*/ 237025 h 641672"/>
              <a:gd name="connsiteX7" fmla="*/ 331034 w 461547"/>
              <a:gd name="connsiteY7" fmla="*/ 231233 h 641672"/>
              <a:gd name="connsiteX8" fmla="*/ 218681 w 461547"/>
              <a:gd name="connsiteY8" fmla="*/ 295540 h 641672"/>
              <a:gd name="connsiteX9" fmla="*/ 216730 w 461547"/>
              <a:gd name="connsiteY9" fmla="*/ 295133 h 641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61547" h="641672">
                <a:moveTo>
                  <a:pt x="405946" y="0"/>
                </a:moveTo>
                <a:lnTo>
                  <a:pt x="461547" y="346143"/>
                </a:lnTo>
                <a:lnTo>
                  <a:pt x="459596" y="345737"/>
                </a:lnTo>
                <a:lnTo>
                  <a:pt x="382928" y="242787"/>
                </a:lnTo>
                <a:lnTo>
                  <a:pt x="381480" y="247440"/>
                </a:lnTo>
                <a:cubicBezTo>
                  <a:pt x="258966" y="618095"/>
                  <a:pt x="24250" y="652446"/>
                  <a:pt x="0" y="639491"/>
                </a:cubicBezTo>
                <a:cubicBezTo>
                  <a:pt x="130520" y="649125"/>
                  <a:pt x="294836" y="390929"/>
                  <a:pt x="329858" y="237025"/>
                </a:cubicBezTo>
                <a:lnTo>
                  <a:pt x="331034" y="231233"/>
                </a:lnTo>
                <a:lnTo>
                  <a:pt x="218681" y="295540"/>
                </a:lnTo>
                <a:lnTo>
                  <a:pt x="216730" y="295133"/>
                </a:ln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1000"/>
                                        <p:tgtEl>
                                          <p:spTgt spid="26"/>
                                        </p:tgtEl>
                                      </p:cBhvr>
                                    </p:animEffect>
                                    <p:anim calcmode="lin" valueType="num">
                                      <p:cBhvr>
                                        <p:cTn id="12" dur="1000" fill="hold"/>
                                        <p:tgtEl>
                                          <p:spTgt spid="26"/>
                                        </p:tgtEl>
                                        <p:attrNameLst>
                                          <p:attrName>ppt_x</p:attrName>
                                        </p:attrNameLst>
                                      </p:cBhvr>
                                      <p:tavLst>
                                        <p:tav tm="0">
                                          <p:val>
                                            <p:strVal val="#ppt_x"/>
                                          </p:val>
                                        </p:tav>
                                        <p:tav tm="100000">
                                          <p:val>
                                            <p:strVal val="#ppt_x"/>
                                          </p:val>
                                        </p:tav>
                                      </p:tavLst>
                                    </p:anim>
                                    <p:anim calcmode="lin" valueType="num">
                                      <p:cBhvr>
                                        <p:cTn id="13" dur="1000" fill="hold"/>
                                        <p:tgtEl>
                                          <p:spTgt spid="2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1000"/>
                                        <p:tgtEl>
                                          <p:spTgt spid="33"/>
                                        </p:tgtEl>
                                      </p:cBhvr>
                                    </p:animEffect>
                                    <p:anim calcmode="lin" valueType="num">
                                      <p:cBhvr>
                                        <p:cTn id="17" dur="1000" fill="hold"/>
                                        <p:tgtEl>
                                          <p:spTgt spid="33"/>
                                        </p:tgtEl>
                                        <p:attrNameLst>
                                          <p:attrName>ppt_x</p:attrName>
                                        </p:attrNameLst>
                                      </p:cBhvr>
                                      <p:tavLst>
                                        <p:tav tm="0">
                                          <p:val>
                                            <p:strVal val="#ppt_x"/>
                                          </p:val>
                                        </p:tav>
                                        <p:tav tm="100000">
                                          <p:val>
                                            <p:strVal val="#ppt_x"/>
                                          </p:val>
                                        </p:tav>
                                      </p:tavLst>
                                    </p:anim>
                                    <p:anim calcmode="lin" valueType="num">
                                      <p:cBhvr>
                                        <p:cTn id="18" dur="1000" fill="hold"/>
                                        <p:tgtEl>
                                          <p:spTgt spid="33"/>
                                        </p:tgtEl>
                                        <p:attrNameLst>
                                          <p:attrName>ppt_y</p:attrName>
                                        </p:attrNameLst>
                                      </p:cBhvr>
                                      <p:tavLst>
                                        <p:tav tm="0">
                                          <p:val>
                                            <p:strVal val="#ppt_y+.1"/>
                                          </p:val>
                                        </p:tav>
                                        <p:tav tm="100000">
                                          <p:val>
                                            <p:strVal val="#ppt_y"/>
                                          </p:val>
                                        </p:tav>
                                      </p:tavLst>
                                    </p:anim>
                                  </p:childTnLst>
                                </p:cTn>
                              </p:par>
                              <p:par>
                                <p:cTn id="19" presetID="22" presetClass="entr" presetSubtype="8"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ipe(left)">
                                      <p:cBhvr>
                                        <p:cTn id="2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a16="http://schemas.microsoft.com/office/drawing/2014/main" id="{32915766-0BCD-4260-BE4B-F9E82955DDAE}"/>
              </a:ext>
            </a:extLst>
          </p:cNvPr>
          <p:cNvGrpSpPr/>
          <p:nvPr/>
        </p:nvGrpSpPr>
        <p:grpSpPr>
          <a:xfrm>
            <a:off x="3187678" y="1799027"/>
            <a:ext cx="6657356" cy="3441628"/>
            <a:chOff x="3622089" y="1340528"/>
            <a:chExt cx="5137882" cy="2656111"/>
          </a:xfrm>
        </p:grpSpPr>
        <p:sp>
          <p:nvSpPr>
            <p:cNvPr id="18" name="圆角矩形 21">
              <a:extLst>
                <a:ext uri="{FF2B5EF4-FFF2-40B4-BE49-F238E27FC236}">
                  <a16:creationId xmlns:a16="http://schemas.microsoft.com/office/drawing/2014/main" id="{F6D4ED50-091B-4FC9-898F-10F8FD7BD1D6}"/>
                </a:ext>
              </a:extLst>
            </p:cNvPr>
            <p:cNvSpPr/>
            <p:nvPr/>
          </p:nvSpPr>
          <p:spPr>
            <a:xfrm>
              <a:off x="3622089" y="1340528"/>
              <a:ext cx="5137882" cy="2656111"/>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圆角矩形 22">
              <a:extLst>
                <a:ext uri="{FF2B5EF4-FFF2-40B4-BE49-F238E27FC236}">
                  <a16:creationId xmlns:a16="http://schemas.microsoft.com/office/drawing/2014/main" id="{9219319A-36A7-419F-B1A9-AE231EFF4D69}"/>
                </a:ext>
              </a:extLst>
            </p:cNvPr>
            <p:cNvSpPr/>
            <p:nvPr/>
          </p:nvSpPr>
          <p:spPr>
            <a:xfrm>
              <a:off x="3724847" y="1458585"/>
              <a:ext cx="4918720" cy="2414557"/>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圆角矩形 23">
              <a:extLst>
                <a:ext uri="{FF2B5EF4-FFF2-40B4-BE49-F238E27FC236}">
                  <a16:creationId xmlns:a16="http://schemas.microsoft.com/office/drawing/2014/main" id="{7920CE0A-196B-431F-8C22-77CF24FF092E}"/>
                </a:ext>
              </a:extLst>
            </p:cNvPr>
            <p:cNvSpPr/>
            <p:nvPr/>
          </p:nvSpPr>
          <p:spPr>
            <a:xfrm flipV="1">
              <a:off x="5782514" y="1396544"/>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圆角矩形 24">
              <a:extLst>
                <a:ext uri="{FF2B5EF4-FFF2-40B4-BE49-F238E27FC236}">
                  <a16:creationId xmlns:a16="http://schemas.microsoft.com/office/drawing/2014/main" id="{86860328-21BB-4C50-98DC-C2E9B1426599}"/>
                </a:ext>
              </a:extLst>
            </p:cNvPr>
            <p:cNvSpPr/>
            <p:nvPr/>
          </p:nvSpPr>
          <p:spPr>
            <a:xfrm flipV="1">
              <a:off x="5654455" y="1480882"/>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5">
              <a:extLst>
                <a:ext uri="{FF2B5EF4-FFF2-40B4-BE49-F238E27FC236}">
                  <a16:creationId xmlns:a16="http://schemas.microsoft.com/office/drawing/2014/main" id="{F9186541-CFB9-4885-81B8-A883D96D4D46}"/>
                </a:ext>
              </a:extLst>
            </p:cNvPr>
            <p:cNvSpPr/>
            <p:nvPr/>
          </p:nvSpPr>
          <p:spPr>
            <a:xfrm flipV="1">
              <a:off x="6044361" y="1624210"/>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矩形 23">
            <a:extLst>
              <a:ext uri="{FF2B5EF4-FFF2-40B4-BE49-F238E27FC236}">
                <a16:creationId xmlns:a16="http://schemas.microsoft.com/office/drawing/2014/main" id="{489EA64F-805E-4AC7-849B-841F12EA864E}"/>
              </a:ext>
            </a:extLst>
          </p:cNvPr>
          <p:cNvSpPr/>
          <p:nvPr/>
        </p:nvSpPr>
        <p:spPr>
          <a:xfrm>
            <a:off x="3605051" y="2815583"/>
            <a:ext cx="5822610" cy="2123658"/>
          </a:xfrm>
          <a:prstGeom prst="rect">
            <a:avLst/>
          </a:prstGeom>
          <a:noFill/>
        </p:spPr>
        <p:txBody>
          <a:bodyPr wrap="square">
            <a:spAutoFit/>
          </a:bodyPr>
          <a:lstStyle/>
          <a:p>
            <a:pPr>
              <a:lnSpc>
                <a:spcPct val="150000"/>
              </a:lnSpc>
            </a:pPr>
            <a:r>
              <a:rPr lang="zh-CN" altLang="en-US" sz="2200" dirty="0">
                <a:solidFill>
                  <a:schemeClr val="tx2">
                    <a:lumMod val="75000"/>
                  </a:schemeClr>
                </a:solidFill>
                <a:cs typeface="+mn-ea"/>
                <a:sym typeface="+mn-lt"/>
              </a:rPr>
              <a:t>有毒化学品是</a:t>
            </a:r>
            <a:r>
              <a:rPr lang="zh-CN" altLang="en-US" sz="2200" dirty="0" smtClean="0">
                <a:solidFill>
                  <a:schemeClr val="tx2">
                    <a:lumMod val="75000"/>
                  </a:schemeClr>
                </a:solidFill>
                <a:cs typeface="+mn-ea"/>
                <a:sym typeface="+mn-lt"/>
              </a:rPr>
              <a:t>指进入环境</a:t>
            </a:r>
            <a:r>
              <a:rPr lang="zh-CN" altLang="en-US" sz="2200" dirty="0">
                <a:solidFill>
                  <a:schemeClr val="tx2">
                    <a:lumMod val="75000"/>
                  </a:schemeClr>
                </a:solidFill>
                <a:cs typeface="+mn-ea"/>
                <a:sym typeface="+mn-lt"/>
              </a:rPr>
              <a:t>后通过环境蓄积、生物累积、生物转化或化学反应等方式损害健康和环境，或者通过接触对人体具有严重危害和具有潜在危险的化学品。</a:t>
            </a:r>
          </a:p>
        </p:txBody>
      </p:sp>
      <p:sp>
        <p:nvSpPr>
          <p:cNvPr id="25" name="矩形 24">
            <a:extLst>
              <a:ext uri="{FF2B5EF4-FFF2-40B4-BE49-F238E27FC236}">
                <a16:creationId xmlns:a16="http://schemas.microsoft.com/office/drawing/2014/main" id="{FCB8A368-3AA8-4C7A-825F-84C35304AC1E}"/>
              </a:ext>
            </a:extLst>
          </p:cNvPr>
          <p:cNvSpPr/>
          <p:nvPr/>
        </p:nvSpPr>
        <p:spPr>
          <a:xfrm>
            <a:off x="4435712" y="2374627"/>
            <a:ext cx="4143606" cy="461665"/>
          </a:xfrm>
          <a:prstGeom prst="rect">
            <a:avLst/>
          </a:prstGeom>
        </p:spPr>
        <p:txBody>
          <a:bodyPr wrap="square">
            <a:spAutoFit/>
          </a:bodyPr>
          <a:lstStyle/>
          <a:p>
            <a:pPr algn="ctr"/>
            <a:r>
              <a:rPr lang="zh-CN" altLang="en-US" sz="2400" b="1" dirty="0">
                <a:solidFill>
                  <a:schemeClr val="tx2">
                    <a:lumMod val="75000"/>
                  </a:schemeClr>
                </a:solidFill>
                <a:cs typeface="+mn-ea"/>
                <a:sym typeface="+mn-lt"/>
              </a:rPr>
              <a:t>有毒化学品定义</a:t>
            </a:r>
          </a:p>
        </p:txBody>
      </p:sp>
      <p:grpSp>
        <p:nvGrpSpPr>
          <p:cNvPr id="26" name="组合 25">
            <a:extLst>
              <a:ext uri="{FF2B5EF4-FFF2-40B4-BE49-F238E27FC236}">
                <a16:creationId xmlns:a16="http://schemas.microsoft.com/office/drawing/2014/main" id="{798790F3-7B1B-45B1-AB30-61C2E2DF1657}"/>
              </a:ext>
            </a:extLst>
          </p:cNvPr>
          <p:cNvGrpSpPr/>
          <p:nvPr/>
        </p:nvGrpSpPr>
        <p:grpSpPr>
          <a:xfrm>
            <a:off x="0" y="0"/>
            <a:ext cx="3187678" cy="641444"/>
            <a:chOff x="0" y="0"/>
            <a:chExt cx="3187678" cy="641444"/>
          </a:xfrm>
        </p:grpSpPr>
        <p:sp>
          <p:nvSpPr>
            <p:cNvPr id="27" name="圆角矩形 2">
              <a:extLst>
                <a:ext uri="{FF2B5EF4-FFF2-40B4-BE49-F238E27FC236}">
                  <a16:creationId xmlns:a16="http://schemas.microsoft.com/office/drawing/2014/main" id="{7B4DF895-8221-46FE-B19B-D0F8E45749A6}"/>
                </a:ext>
              </a:extLst>
            </p:cNvPr>
            <p:cNvSpPr/>
            <p:nvPr/>
          </p:nvSpPr>
          <p:spPr>
            <a:xfrm>
              <a:off x="0" y="169035"/>
              <a:ext cx="2952728"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3" name="矩形 32">
              <a:extLst>
                <a:ext uri="{FF2B5EF4-FFF2-40B4-BE49-F238E27FC236}">
                  <a16:creationId xmlns:a16="http://schemas.microsoft.com/office/drawing/2014/main" id="{62656E30-0C5B-48B4-8D1C-F2EB0BB36295}"/>
                </a:ext>
              </a:extLst>
            </p:cNvPr>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        定义</a:t>
              </a:r>
            </a:p>
          </p:txBody>
        </p:sp>
        <p:pic>
          <p:nvPicPr>
            <p:cNvPr id="34" name="图片 33">
              <a:extLst>
                <a:ext uri="{FF2B5EF4-FFF2-40B4-BE49-F238E27FC236}">
                  <a16:creationId xmlns:a16="http://schemas.microsoft.com/office/drawing/2014/main" id="{11B56E74-719D-4811-8121-6A5E839FE43A}"/>
                </a:ext>
              </a:extLst>
            </p:cNvPr>
            <p:cNvPicPr>
              <a:picLocks noChangeAspect="1"/>
            </p:cNvPicPr>
            <p:nvPr/>
          </p:nvPicPr>
          <p:blipFill>
            <a:blip r:embed="rId2"/>
            <a:stretch>
              <a:fillRect/>
            </a:stretch>
          </p:blipFill>
          <p:spPr>
            <a:xfrm>
              <a:off x="0" y="0"/>
              <a:ext cx="482342" cy="534245"/>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500"/>
                                        <p:tgtEl>
                                          <p:spTgt spid="1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left)">
                                      <p:cBhvr>
                                        <p:cTn id="16" dur="500"/>
                                        <p:tgtEl>
                                          <p:spTgt spid="25"/>
                                        </p:tgtEl>
                                      </p:cBhvr>
                                    </p:animEffect>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24">
                                            <p:txEl>
                                              <p:pRg st="0" end="0"/>
                                            </p:txEl>
                                          </p:spTgt>
                                        </p:tgtEl>
                                        <p:attrNameLst>
                                          <p:attrName>style.visibility</p:attrName>
                                        </p:attrNameLst>
                                      </p:cBhvr>
                                      <p:to>
                                        <p:strVal val="visible"/>
                                      </p:to>
                                    </p:set>
                                    <p:animEffect transition="in" filter="wipe(up)">
                                      <p:cBhvr>
                                        <p:cTn id="20"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bldLvl="3"/>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a:extLst>
              <a:ext uri="{FF2B5EF4-FFF2-40B4-BE49-F238E27FC236}">
                <a16:creationId xmlns:a16="http://schemas.microsoft.com/office/drawing/2014/main" id="{40087D84-6D0B-4AE0-BA32-813E0BE5DD9A}"/>
              </a:ext>
            </a:extLst>
          </p:cNvPr>
          <p:cNvGrpSpPr/>
          <p:nvPr/>
        </p:nvGrpSpPr>
        <p:grpSpPr>
          <a:xfrm>
            <a:off x="0" y="0"/>
            <a:ext cx="3187678" cy="641444"/>
            <a:chOff x="0" y="0"/>
            <a:chExt cx="3187678" cy="641444"/>
          </a:xfrm>
        </p:grpSpPr>
        <p:sp>
          <p:nvSpPr>
            <p:cNvPr id="16" name="圆角矩形 2">
              <a:extLst>
                <a:ext uri="{FF2B5EF4-FFF2-40B4-BE49-F238E27FC236}">
                  <a16:creationId xmlns:a16="http://schemas.microsoft.com/office/drawing/2014/main" id="{9EED6A7C-C535-4775-BC43-AAF09701F2DF}"/>
                </a:ext>
              </a:extLst>
            </p:cNvPr>
            <p:cNvSpPr/>
            <p:nvPr/>
          </p:nvSpPr>
          <p:spPr>
            <a:xfrm>
              <a:off x="0" y="169035"/>
              <a:ext cx="2952728"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8" name="矩形 17">
              <a:extLst>
                <a:ext uri="{FF2B5EF4-FFF2-40B4-BE49-F238E27FC236}">
                  <a16:creationId xmlns:a16="http://schemas.microsoft.com/office/drawing/2014/main" id="{376C4EF3-F79F-40A6-979E-E5EE16D43A3D}"/>
                </a:ext>
              </a:extLst>
            </p:cNvPr>
            <p:cNvSpPr/>
            <p:nvPr/>
          </p:nvSpPr>
          <p:spPr>
            <a:xfrm>
              <a:off x="540800" y="166370"/>
              <a:ext cx="264687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        定义</a:t>
              </a:r>
            </a:p>
          </p:txBody>
        </p:sp>
        <p:pic>
          <p:nvPicPr>
            <p:cNvPr id="20" name="图片 19">
              <a:extLst>
                <a:ext uri="{FF2B5EF4-FFF2-40B4-BE49-F238E27FC236}">
                  <a16:creationId xmlns:a16="http://schemas.microsoft.com/office/drawing/2014/main" id="{DBC65E06-8DB3-4D53-98B8-3EF7001FE74D}"/>
                </a:ext>
              </a:extLst>
            </p:cNvPr>
            <p:cNvPicPr>
              <a:picLocks noChangeAspect="1"/>
            </p:cNvPicPr>
            <p:nvPr/>
          </p:nvPicPr>
          <p:blipFill>
            <a:blip r:embed="rId2"/>
            <a:stretch>
              <a:fillRect/>
            </a:stretch>
          </p:blipFill>
          <p:spPr>
            <a:xfrm>
              <a:off x="0" y="0"/>
              <a:ext cx="482342" cy="534245"/>
            </a:xfrm>
            <a:prstGeom prst="rect">
              <a:avLst/>
            </a:prstGeom>
          </p:spPr>
        </p:pic>
      </p:grpSp>
      <p:grpSp>
        <p:nvGrpSpPr>
          <p:cNvPr id="21" name="组合 20">
            <a:extLst>
              <a:ext uri="{FF2B5EF4-FFF2-40B4-BE49-F238E27FC236}">
                <a16:creationId xmlns:a16="http://schemas.microsoft.com/office/drawing/2014/main" id="{7AEF9D99-6C7D-4995-B9AE-CF0890492625}"/>
              </a:ext>
            </a:extLst>
          </p:cNvPr>
          <p:cNvGrpSpPr/>
          <p:nvPr/>
        </p:nvGrpSpPr>
        <p:grpSpPr>
          <a:xfrm>
            <a:off x="1164586" y="2451370"/>
            <a:ext cx="3426989" cy="1769542"/>
            <a:chOff x="1288193" y="2657943"/>
            <a:chExt cx="3426989" cy="1769542"/>
          </a:xfrm>
        </p:grpSpPr>
        <p:sp>
          <p:nvSpPr>
            <p:cNvPr id="22" name="圆角矩形 41">
              <a:extLst>
                <a:ext uri="{FF2B5EF4-FFF2-40B4-BE49-F238E27FC236}">
                  <a16:creationId xmlns:a16="http://schemas.microsoft.com/office/drawing/2014/main" id="{262AFBE3-94E6-47C9-AB70-4132EC5D0F25}"/>
                </a:ext>
              </a:extLst>
            </p:cNvPr>
            <p:cNvSpPr/>
            <p:nvPr/>
          </p:nvSpPr>
          <p:spPr>
            <a:xfrm>
              <a:off x="1288193" y="2657943"/>
              <a:ext cx="3426989" cy="1769542"/>
            </a:xfrm>
            <a:prstGeom prst="roundRect">
              <a:avLst>
                <a:gd name="adj" fmla="val 6094"/>
              </a:avLst>
            </a:prstGeom>
            <a:solidFill>
              <a:srgbClr val="FFC000"/>
            </a:solidFill>
            <a:ln w="22225">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3" name="矩形 22">
              <a:extLst>
                <a:ext uri="{FF2B5EF4-FFF2-40B4-BE49-F238E27FC236}">
                  <a16:creationId xmlns:a16="http://schemas.microsoft.com/office/drawing/2014/main" id="{FFBD5D39-AE9A-4F16-A85C-36A96261244A}"/>
                </a:ext>
              </a:extLst>
            </p:cNvPr>
            <p:cNvSpPr/>
            <p:nvPr/>
          </p:nvSpPr>
          <p:spPr>
            <a:xfrm>
              <a:off x="1422624" y="2843768"/>
              <a:ext cx="2842473" cy="1361911"/>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200" dirty="0">
                  <a:solidFill>
                    <a:schemeClr val="tx1">
                      <a:lumMod val="85000"/>
                      <a:lumOff val="15000"/>
                    </a:schemeClr>
                  </a:solidFill>
                  <a:cs typeface="+mn-ea"/>
                  <a:sym typeface="+mn-lt"/>
                </a:rPr>
                <a:t>GBZ 230-2010</a:t>
              </a:r>
            </a:p>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职业性接触毒物危害程度分级</a:t>
              </a:r>
            </a:p>
          </p:txBody>
        </p:sp>
      </p:grpSp>
      <p:grpSp>
        <p:nvGrpSpPr>
          <p:cNvPr id="24" name="组合 23">
            <a:extLst>
              <a:ext uri="{FF2B5EF4-FFF2-40B4-BE49-F238E27FC236}">
                <a16:creationId xmlns:a16="http://schemas.microsoft.com/office/drawing/2014/main" id="{A6F7749F-F0F3-4778-BCA7-53390003AB05}"/>
              </a:ext>
            </a:extLst>
          </p:cNvPr>
          <p:cNvGrpSpPr/>
          <p:nvPr/>
        </p:nvGrpSpPr>
        <p:grpSpPr>
          <a:xfrm>
            <a:off x="6297810" y="1217958"/>
            <a:ext cx="4635768" cy="4269113"/>
            <a:chOff x="3622089" y="1340528"/>
            <a:chExt cx="3577701" cy="3294731"/>
          </a:xfrm>
        </p:grpSpPr>
        <p:sp>
          <p:nvSpPr>
            <p:cNvPr id="25" name="圆角矩形 21">
              <a:extLst>
                <a:ext uri="{FF2B5EF4-FFF2-40B4-BE49-F238E27FC236}">
                  <a16:creationId xmlns:a16="http://schemas.microsoft.com/office/drawing/2014/main" id="{1DD29F68-F97D-4486-A3E1-92EA6C18DFDE}"/>
                </a:ext>
              </a:extLst>
            </p:cNvPr>
            <p:cNvSpPr/>
            <p:nvPr/>
          </p:nvSpPr>
          <p:spPr>
            <a:xfrm>
              <a:off x="3622089" y="1340528"/>
              <a:ext cx="3577701" cy="3294731"/>
            </a:xfrm>
            <a:prstGeom prst="roundRect">
              <a:avLst>
                <a:gd name="adj" fmla="val 624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圆角矩形 22">
              <a:extLst>
                <a:ext uri="{FF2B5EF4-FFF2-40B4-BE49-F238E27FC236}">
                  <a16:creationId xmlns:a16="http://schemas.microsoft.com/office/drawing/2014/main" id="{5EF502EA-18C8-4DA8-A557-B130D17E5C32}"/>
                </a:ext>
              </a:extLst>
            </p:cNvPr>
            <p:cNvSpPr/>
            <p:nvPr/>
          </p:nvSpPr>
          <p:spPr>
            <a:xfrm>
              <a:off x="3724847" y="1458585"/>
              <a:ext cx="3372184" cy="3033347"/>
            </a:xfrm>
            <a:prstGeom prst="roundRect">
              <a:avLst>
                <a:gd name="adj" fmla="val 6245"/>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圆角矩形 23">
              <a:extLst>
                <a:ext uri="{FF2B5EF4-FFF2-40B4-BE49-F238E27FC236}">
                  <a16:creationId xmlns:a16="http://schemas.microsoft.com/office/drawing/2014/main" id="{88F3F5B1-B11C-4D4E-9019-7B67CFB3AF2D}"/>
                </a:ext>
              </a:extLst>
            </p:cNvPr>
            <p:cNvSpPr/>
            <p:nvPr/>
          </p:nvSpPr>
          <p:spPr>
            <a:xfrm flipV="1">
              <a:off x="5026094" y="1374247"/>
              <a:ext cx="769689" cy="168676"/>
            </a:xfrm>
            <a:prstGeom prst="roundRect">
              <a:avLst>
                <a:gd name="adj" fmla="val 42223"/>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圆角矩形 24">
              <a:extLst>
                <a:ext uri="{FF2B5EF4-FFF2-40B4-BE49-F238E27FC236}">
                  <a16:creationId xmlns:a16="http://schemas.microsoft.com/office/drawing/2014/main" id="{98BD7ABA-7877-4132-B904-AB55BC6E0300}"/>
                </a:ext>
              </a:extLst>
            </p:cNvPr>
            <p:cNvSpPr/>
            <p:nvPr/>
          </p:nvSpPr>
          <p:spPr>
            <a:xfrm flipV="1">
              <a:off x="4898035" y="1458585"/>
              <a:ext cx="987860" cy="168676"/>
            </a:xfrm>
            <a:prstGeom prst="roundRect">
              <a:avLst>
                <a:gd name="adj" fmla="val 42223"/>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圆角矩形 25">
              <a:extLst>
                <a:ext uri="{FF2B5EF4-FFF2-40B4-BE49-F238E27FC236}">
                  <a16:creationId xmlns:a16="http://schemas.microsoft.com/office/drawing/2014/main" id="{30F8C1F0-9295-47DD-889E-46C6915F587B}"/>
                </a:ext>
              </a:extLst>
            </p:cNvPr>
            <p:cNvSpPr/>
            <p:nvPr/>
          </p:nvSpPr>
          <p:spPr>
            <a:xfrm flipV="1">
              <a:off x="5287941" y="1601912"/>
              <a:ext cx="245994" cy="53909"/>
            </a:xfrm>
            <a:prstGeom prst="roundRect">
              <a:avLst>
                <a:gd name="adj" fmla="val 4222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矩形 30">
            <a:extLst>
              <a:ext uri="{FF2B5EF4-FFF2-40B4-BE49-F238E27FC236}">
                <a16:creationId xmlns:a16="http://schemas.microsoft.com/office/drawing/2014/main" id="{5461D952-590F-43B6-BCA7-DC25D4336F73}"/>
              </a:ext>
            </a:extLst>
          </p:cNvPr>
          <p:cNvSpPr/>
          <p:nvPr/>
        </p:nvSpPr>
        <p:spPr>
          <a:xfrm>
            <a:off x="6536292" y="2570932"/>
            <a:ext cx="4318909" cy="2733056"/>
          </a:xfrm>
          <a:prstGeom prst="rect">
            <a:avLst/>
          </a:prstGeom>
          <a:noFill/>
        </p:spPr>
        <p:txBody>
          <a:bodyPr wrap="square">
            <a:spAutoFit/>
          </a:bodyPr>
          <a:lstStyle/>
          <a:p>
            <a:pPr>
              <a:lnSpc>
                <a:spcPct val="130000"/>
              </a:lnSpc>
            </a:pPr>
            <a:r>
              <a:rPr lang="zh-CN" altLang="en-US" sz="2200" dirty="0">
                <a:solidFill>
                  <a:schemeClr val="tx2">
                    <a:lumMod val="75000"/>
                  </a:schemeClr>
                </a:solidFill>
                <a:cs typeface="+mn-ea"/>
                <a:sym typeface="+mn-lt"/>
              </a:rPr>
              <a:t>劳动者在职业活动中接触的以原料、成品、半成品、</a:t>
            </a:r>
            <a:r>
              <a:rPr lang="zh-CN" altLang="en-US" sz="2200" dirty="0" smtClean="0">
                <a:solidFill>
                  <a:schemeClr val="tx2">
                    <a:lumMod val="75000"/>
                  </a:schemeClr>
                </a:solidFill>
                <a:cs typeface="+mn-ea"/>
                <a:sym typeface="+mn-lt"/>
              </a:rPr>
              <a:t>中间体</a:t>
            </a:r>
            <a:r>
              <a:rPr lang="zh-CN" altLang="en-US" sz="2200" dirty="0">
                <a:solidFill>
                  <a:schemeClr val="tx2">
                    <a:lumMod val="75000"/>
                  </a:schemeClr>
                </a:solidFill>
                <a:cs typeface="+mn-ea"/>
                <a:sym typeface="+mn-lt"/>
              </a:rPr>
              <a:t>、反应副产物和杂质等形式存在，并可经呼吸道、经皮肤或经口进入人体而对劳动者健康产生危害的物质。</a:t>
            </a:r>
          </a:p>
        </p:txBody>
      </p:sp>
      <p:sp>
        <p:nvSpPr>
          <p:cNvPr id="32" name="矩形 31">
            <a:extLst>
              <a:ext uri="{FF2B5EF4-FFF2-40B4-BE49-F238E27FC236}">
                <a16:creationId xmlns:a16="http://schemas.microsoft.com/office/drawing/2014/main" id="{0B2D29FF-E19A-4865-968F-2491CC8A4DF5}"/>
              </a:ext>
            </a:extLst>
          </p:cNvPr>
          <p:cNvSpPr/>
          <p:nvPr/>
        </p:nvSpPr>
        <p:spPr>
          <a:xfrm>
            <a:off x="6430959" y="1699672"/>
            <a:ext cx="4369472" cy="830997"/>
          </a:xfrm>
          <a:prstGeom prst="rect">
            <a:avLst/>
          </a:prstGeom>
        </p:spPr>
        <p:txBody>
          <a:bodyPr wrap="square">
            <a:spAutoFit/>
          </a:bodyPr>
          <a:lstStyle/>
          <a:p>
            <a:pPr algn="ctr"/>
            <a:r>
              <a:rPr lang="zh-CN" altLang="en-US" sz="2400" b="1" dirty="0">
                <a:solidFill>
                  <a:schemeClr val="tx2">
                    <a:lumMod val="75000"/>
                  </a:schemeClr>
                </a:solidFill>
                <a:cs typeface="+mn-ea"/>
                <a:sym typeface="+mn-lt"/>
              </a:rPr>
              <a:t>职业性接触毒物</a:t>
            </a:r>
            <a:r>
              <a:rPr lang="en-US" altLang="zh-CN" sz="2400" b="1" dirty="0">
                <a:solidFill>
                  <a:schemeClr val="tx2">
                    <a:lumMod val="75000"/>
                  </a:schemeClr>
                </a:solidFill>
                <a:cs typeface="+mn-ea"/>
                <a:sym typeface="+mn-lt"/>
              </a:rPr>
              <a:t>occupational exposure  to toxicant</a:t>
            </a:r>
          </a:p>
        </p:txBody>
      </p:sp>
      <p:sp>
        <p:nvSpPr>
          <p:cNvPr id="35" name="KSO_Shape">
            <a:extLst>
              <a:ext uri="{FF2B5EF4-FFF2-40B4-BE49-F238E27FC236}">
                <a16:creationId xmlns:a16="http://schemas.microsoft.com/office/drawing/2014/main" id="{68903989-8B3C-4CEB-BA01-3B6631EAE5AF}"/>
              </a:ext>
            </a:extLst>
          </p:cNvPr>
          <p:cNvSpPr>
            <a:spLocks/>
          </p:cNvSpPr>
          <p:nvPr/>
        </p:nvSpPr>
        <p:spPr bwMode="auto">
          <a:xfrm>
            <a:off x="5353016" y="3081694"/>
            <a:ext cx="421835" cy="508895"/>
          </a:xfrm>
          <a:custGeom>
            <a:avLst/>
            <a:gdLst>
              <a:gd name="T0" fmla="*/ 914966 w 11382375"/>
              <a:gd name="T1" fmla="*/ 323847 h 13741400"/>
              <a:gd name="T2" fmla="*/ 1491317 w 11382375"/>
              <a:gd name="T3" fmla="*/ 900199 h 13741400"/>
              <a:gd name="T4" fmla="*/ 914966 w 11382375"/>
              <a:gd name="T5" fmla="*/ 1476342 h 13741400"/>
              <a:gd name="T6" fmla="*/ 862343 w 11382375"/>
              <a:gd name="T7" fmla="*/ 1422264 h 13741400"/>
              <a:gd name="T8" fmla="*/ 1383992 w 11382375"/>
              <a:gd name="T9" fmla="*/ 900199 h 13741400"/>
              <a:gd name="T10" fmla="*/ 862343 w 11382375"/>
              <a:gd name="T11" fmla="*/ 378549 h 13741400"/>
              <a:gd name="T12" fmla="*/ 81742 w 11382375"/>
              <a:gd name="T13" fmla="*/ 0 h 13741400"/>
              <a:gd name="T14" fmla="*/ 982772 w 11382375"/>
              <a:gd name="T15" fmla="*/ 900199 h 13741400"/>
              <a:gd name="T16" fmla="*/ 81742 w 11382375"/>
              <a:gd name="T17" fmla="*/ 1800397 h 13741400"/>
              <a:gd name="T18" fmla="*/ 0 w 11382375"/>
              <a:gd name="T19" fmla="*/ 1715951 h 13741400"/>
              <a:gd name="T20" fmla="*/ 815545 w 11382375"/>
              <a:gd name="T21" fmla="*/ 900199 h 13741400"/>
              <a:gd name="T22" fmla="*/ 0 w 11382375"/>
              <a:gd name="T23" fmla="*/ 85070 h 137414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382375" h="13741400">
                <a:moveTo>
                  <a:pt x="6983413" y="2471737"/>
                </a:moveTo>
                <a:lnTo>
                  <a:pt x="11382375" y="6870700"/>
                </a:lnTo>
                <a:lnTo>
                  <a:pt x="6983413" y="11268075"/>
                </a:lnTo>
                <a:lnTo>
                  <a:pt x="6581775" y="10855325"/>
                </a:lnTo>
                <a:lnTo>
                  <a:pt x="10563225" y="6870700"/>
                </a:lnTo>
                <a:lnTo>
                  <a:pt x="6581775" y="2889250"/>
                </a:lnTo>
                <a:lnTo>
                  <a:pt x="6983413" y="2471737"/>
                </a:lnTo>
                <a:close/>
                <a:moveTo>
                  <a:pt x="623888" y="0"/>
                </a:moveTo>
                <a:lnTo>
                  <a:pt x="7500938" y="6870700"/>
                </a:lnTo>
                <a:lnTo>
                  <a:pt x="623888" y="13741400"/>
                </a:lnTo>
                <a:lnTo>
                  <a:pt x="0" y="13096875"/>
                </a:lnTo>
                <a:lnTo>
                  <a:pt x="6224588" y="6870700"/>
                </a:lnTo>
                <a:lnTo>
                  <a:pt x="0" y="649288"/>
                </a:lnTo>
                <a:lnTo>
                  <a:pt x="623888" y="0"/>
                </a:lnTo>
                <a:close/>
              </a:path>
            </a:pathLst>
          </a:custGeom>
          <a:solidFill>
            <a:srgbClr val="FFFF00"/>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42" presetClass="entr" presetSubtype="0"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1000"/>
                                        <p:tgtEl>
                                          <p:spTgt spid="21"/>
                                        </p:tgtEl>
                                      </p:cBhvr>
                                    </p:animEffect>
                                    <p:anim calcmode="lin" valueType="num">
                                      <p:cBhvr>
                                        <p:cTn id="12" dur="1000" fill="hold"/>
                                        <p:tgtEl>
                                          <p:spTgt spid="21"/>
                                        </p:tgtEl>
                                        <p:attrNameLst>
                                          <p:attrName>ppt_x</p:attrName>
                                        </p:attrNameLst>
                                      </p:cBhvr>
                                      <p:tavLst>
                                        <p:tav tm="0">
                                          <p:val>
                                            <p:strVal val="#ppt_x"/>
                                          </p:val>
                                        </p:tav>
                                        <p:tav tm="100000">
                                          <p:val>
                                            <p:strVal val="#ppt_x"/>
                                          </p:val>
                                        </p:tav>
                                      </p:tavLst>
                                    </p:anim>
                                    <p:anim calcmode="lin" valueType="num">
                                      <p:cBhvr>
                                        <p:cTn id="13" dur="1000" fill="hold"/>
                                        <p:tgtEl>
                                          <p:spTgt spid="2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1000"/>
                                        <p:tgtEl>
                                          <p:spTgt spid="35"/>
                                        </p:tgtEl>
                                      </p:cBhvr>
                                    </p:animEffect>
                                    <p:anim calcmode="lin" valueType="num">
                                      <p:cBhvr>
                                        <p:cTn id="18" dur="1000" fill="hold"/>
                                        <p:tgtEl>
                                          <p:spTgt spid="35"/>
                                        </p:tgtEl>
                                        <p:attrNameLst>
                                          <p:attrName>ppt_x</p:attrName>
                                        </p:attrNameLst>
                                      </p:cBhvr>
                                      <p:tavLst>
                                        <p:tav tm="0">
                                          <p:val>
                                            <p:strVal val="#ppt_x"/>
                                          </p:val>
                                        </p:tav>
                                        <p:tav tm="100000">
                                          <p:val>
                                            <p:strVal val="#ppt_x"/>
                                          </p:val>
                                        </p:tav>
                                      </p:tavLst>
                                    </p:anim>
                                    <p:anim calcmode="lin" valueType="num">
                                      <p:cBhvr>
                                        <p:cTn id="19" dur="1000" fill="hold"/>
                                        <p:tgtEl>
                                          <p:spTgt spid="35"/>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left)">
                                      <p:cBhvr>
                                        <p:cTn id="27" dur="500"/>
                                        <p:tgtEl>
                                          <p:spTgt spid="32"/>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31">
                                            <p:txEl>
                                              <p:pRg st="0" end="0"/>
                                            </p:txEl>
                                          </p:spTgt>
                                        </p:tgtEl>
                                        <p:attrNameLst>
                                          <p:attrName>style.visibility</p:attrName>
                                        </p:attrNameLst>
                                      </p:cBhvr>
                                      <p:to>
                                        <p:strVal val="visible"/>
                                      </p:to>
                                    </p:set>
                                    <p:animEffect transition="in" filter="wipe(up)">
                                      <p:cBhvr>
                                        <p:cTn id="31"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uiExpand="1" build="p" bldLvl="3"/>
      <p:bldP spid="32" grpId="0"/>
      <p:bldP spid="3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66704"/>
            <a:ext cx="4057650" cy="1086574"/>
            <a:chOff x="0" y="166704"/>
            <a:chExt cx="4057650" cy="1086574"/>
          </a:xfrm>
        </p:grpSpPr>
        <p:sp>
          <p:nvSpPr>
            <p:cNvPr id="19" name="圆角矩形 2"/>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963880"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a:t>
              </a:r>
              <a:r>
                <a:rPr kumimoji="1" lang="zh-CN" altLang="zh-CN" sz="2400" b="1" dirty="0">
                  <a:solidFill>
                    <a:srgbClr val="3DA4C3"/>
                  </a:solidFill>
                  <a:cs typeface="+mn-ea"/>
                  <a:sym typeface="+mn-lt"/>
                </a:rPr>
                <a:t>化学品的</a:t>
              </a:r>
              <a:r>
                <a:rPr kumimoji="1" lang="zh-CN" altLang="en-US" sz="2400" b="1" dirty="0">
                  <a:solidFill>
                    <a:srgbClr val="3DA4C3"/>
                  </a:solidFill>
                  <a:cs typeface="+mn-ea"/>
                  <a:sym typeface="+mn-lt"/>
                </a:rPr>
                <a:t>分类</a:t>
              </a:r>
            </a:p>
          </p:txBody>
        </p:sp>
        <p:pic>
          <p:nvPicPr>
            <p:cNvPr id="21" name="图片 20"/>
            <p:cNvPicPr>
              <a:picLocks noChangeAspect="1"/>
            </p:cNvPicPr>
            <p:nvPr/>
          </p:nvPicPr>
          <p:blipFill>
            <a:blip r:embed="rId2"/>
            <a:stretch>
              <a:fillRect/>
            </a:stretch>
          </p:blipFill>
          <p:spPr>
            <a:xfrm>
              <a:off x="283626" y="166704"/>
              <a:ext cx="596680" cy="987302"/>
            </a:xfrm>
            <a:prstGeom prst="rect">
              <a:avLst/>
            </a:prstGeom>
          </p:spPr>
        </p:pic>
        <p:pic>
          <p:nvPicPr>
            <p:cNvPr id="22" name="图片 21"/>
            <p:cNvPicPr>
              <a:picLocks noChangeAspect="1"/>
            </p:cNvPicPr>
            <p:nvPr/>
          </p:nvPicPr>
          <p:blipFill>
            <a:blip r:embed="rId3"/>
            <a:stretch>
              <a:fillRect/>
            </a:stretch>
          </p:blipFill>
          <p:spPr>
            <a:xfrm>
              <a:off x="581966" y="779419"/>
              <a:ext cx="255218" cy="354794"/>
            </a:xfrm>
            <a:prstGeom prst="rect">
              <a:avLst/>
            </a:prstGeom>
          </p:spPr>
        </p:pic>
      </p:grpSp>
      <p:grpSp>
        <p:nvGrpSpPr>
          <p:cNvPr id="3" name="组合 22">
            <a:extLst>
              <a:ext uri="{FF2B5EF4-FFF2-40B4-BE49-F238E27FC236}">
                <a16:creationId xmlns:a16="http://schemas.microsoft.com/office/drawing/2014/main" id="{CB86857B-C3DF-4927-8538-08C10B2EFF6F}"/>
              </a:ext>
            </a:extLst>
          </p:cNvPr>
          <p:cNvGrpSpPr/>
          <p:nvPr/>
        </p:nvGrpSpPr>
        <p:grpSpPr>
          <a:xfrm>
            <a:off x="341451" y="1493664"/>
            <a:ext cx="5364163" cy="1038226"/>
            <a:chOff x="1804988" y="1619252"/>
            <a:chExt cx="5364163" cy="1038226"/>
          </a:xfrm>
          <a:effectLst>
            <a:outerShdw blurRad="50800" dist="38100" dir="2700000" algn="tl" rotWithShape="0">
              <a:prstClr val="black">
                <a:alpha val="40000"/>
              </a:prstClr>
            </a:outerShdw>
          </a:effectLst>
        </p:grpSpPr>
        <p:grpSp>
          <p:nvGrpSpPr>
            <p:cNvPr id="4" name="Group 4">
              <a:extLst>
                <a:ext uri="{FF2B5EF4-FFF2-40B4-BE49-F238E27FC236}">
                  <a16:creationId xmlns:a16="http://schemas.microsoft.com/office/drawing/2014/main" id="{5980B46D-B759-48A3-AA97-58420FD42D31}"/>
                </a:ext>
              </a:extLst>
            </p:cNvPr>
            <p:cNvGrpSpPr>
              <a:grpSpLocks noChangeAspect="1"/>
            </p:cNvGrpSpPr>
            <p:nvPr/>
          </p:nvGrpSpPr>
          <p:grpSpPr bwMode="auto">
            <a:xfrm>
              <a:off x="1804988" y="1619252"/>
              <a:ext cx="5364163" cy="1038226"/>
              <a:chOff x="1137" y="1020"/>
              <a:chExt cx="3379" cy="654"/>
            </a:xfrm>
          </p:grpSpPr>
          <p:sp>
            <p:nvSpPr>
              <p:cNvPr id="26" name="AutoShape 3">
                <a:extLst>
                  <a:ext uri="{FF2B5EF4-FFF2-40B4-BE49-F238E27FC236}">
                    <a16:creationId xmlns:a16="http://schemas.microsoft.com/office/drawing/2014/main" id="{F82DBD80-6692-4A0A-9321-BED57CB2D493}"/>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Freeform 5">
                <a:extLst>
                  <a:ext uri="{FF2B5EF4-FFF2-40B4-BE49-F238E27FC236}">
                    <a16:creationId xmlns:a16="http://schemas.microsoft.com/office/drawing/2014/main" id="{0FF27295-B180-45E8-B93E-FF5EC8F82DE0}"/>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6">
                <a:extLst>
                  <a:ext uri="{FF2B5EF4-FFF2-40B4-BE49-F238E27FC236}">
                    <a16:creationId xmlns:a16="http://schemas.microsoft.com/office/drawing/2014/main" id="{B2653449-6ECC-4F94-AE9E-9E8660D51212}"/>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Rectangle 7">
                <a:extLst>
                  <a:ext uri="{FF2B5EF4-FFF2-40B4-BE49-F238E27FC236}">
                    <a16:creationId xmlns:a16="http://schemas.microsoft.com/office/drawing/2014/main" id="{BBCFB124-69C2-4C96-B1A6-46D212C4A6BD}"/>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8">
                <a:extLst>
                  <a:ext uri="{FF2B5EF4-FFF2-40B4-BE49-F238E27FC236}">
                    <a16:creationId xmlns:a16="http://schemas.microsoft.com/office/drawing/2014/main" id="{BFBF168F-3148-449D-90D1-8BE9443DB94F}"/>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Rectangle 9">
                <a:extLst>
                  <a:ext uri="{FF2B5EF4-FFF2-40B4-BE49-F238E27FC236}">
                    <a16:creationId xmlns:a16="http://schemas.microsoft.com/office/drawing/2014/main" id="{5FA5EE83-5757-40E4-859E-577657A2565B}"/>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10">
                <a:extLst>
                  <a:ext uri="{FF2B5EF4-FFF2-40B4-BE49-F238E27FC236}">
                    <a16:creationId xmlns:a16="http://schemas.microsoft.com/office/drawing/2014/main" id="{FDBA457D-79CF-4D66-B474-FDF98D8945DA}"/>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Rectangle 11">
                <a:extLst>
                  <a:ext uri="{FF2B5EF4-FFF2-40B4-BE49-F238E27FC236}">
                    <a16:creationId xmlns:a16="http://schemas.microsoft.com/office/drawing/2014/main" id="{E66FC024-7503-4C19-A330-4A16E7BB1051}"/>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Oval 12">
                <a:extLst>
                  <a:ext uri="{FF2B5EF4-FFF2-40B4-BE49-F238E27FC236}">
                    <a16:creationId xmlns:a16="http://schemas.microsoft.com/office/drawing/2014/main" id="{65E6BC79-E182-48EC-9887-984696B896EC}"/>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Oval 13">
                <a:extLst>
                  <a:ext uri="{FF2B5EF4-FFF2-40B4-BE49-F238E27FC236}">
                    <a16:creationId xmlns:a16="http://schemas.microsoft.com/office/drawing/2014/main" id="{BEC1D506-AB24-466B-AC6F-DDCBC1BD818F}"/>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Oval 14">
                <a:extLst>
                  <a:ext uri="{FF2B5EF4-FFF2-40B4-BE49-F238E27FC236}">
                    <a16:creationId xmlns:a16="http://schemas.microsoft.com/office/drawing/2014/main" id="{7EC7E628-2508-47F8-B76E-C0B9B36A660B}"/>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Oval 15">
                <a:extLst>
                  <a:ext uri="{FF2B5EF4-FFF2-40B4-BE49-F238E27FC236}">
                    <a16:creationId xmlns:a16="http://schemas.microsoft.com/office/drawing/2014/main" id="{C952E343-0A6A-4D08-AA19-120CA0AA7CD8}"/>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Oval 16">
                <a:extLst>
                  <a:ext uri="{FF2B5EF4-FFF2-40B4-BE49-F238E27FC236}">
                    <a16:creationId xmlns:a16="http://schemas.microsoft.com/office/drawing/2014/main" id="{E2494D82-1944-4536-807C-5AE12517DA5A}"/>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Oval 17">
                <a:extLst>
                  <a:ext uri="{FF2B5EF4-FFF2-40B4-BE49-F238E27FC236}">
                    <a16:creationId xmlns:a16="http://schemas.microsoft.com/office/drawing/2014/main" id="{F380333C-2405-4110-81C2-BBA568D9E9B5}"/>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 name="Freeform 18">
                <a:extLst>
                  <a:ext uri="{FF2B5EF4-FFF2-40B4-BE49-F238E27FC236}">
                    <a16:creationId xmlns:a16="http://schemas.microsoft.com/office/drawing/2014/main" id="{03F74233-FEBA-44F0-884C-78E66363FC4D}"/>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Rectangle 19">
                <a:extLst>
                  <a:ext uri="{FF2B5EF4-FFF2-40B4-BE49-F238E27FC236}">
                    <a16:creationId xmlns:a16="http://schemas.microsoft.com/office/drawing/2014/main" id="{F07CA9F5-ED84-4C41-9C70-B30129918005}"/>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Freeform 20">
                <a:extLst>
                  <a:ext uri="{FF2B5EF4-FFF2-40B4-BE49-F238E27FC236}">
                    <a16:creationId xmlns:a16="http://schemas.microsoft.com/office/drawing/2014/main" id="{A7540D24-E83F-4179-A514-24D05EC40261}"/>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Rectangle 21">
                <a:extLst>
                  <a:ext uri="{FF2B5EF4-FFF2-40B4-BE49-F238E27FC236}">
                    <a16:creationId xmlns:a16="http://schemas.microsoft.com/office/drawing/2014/main" id="{D42FAEFE-79B4-43B4-A819-C8AFC703121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Freeform 22">
                <a:extLst>
                  <a:ext uri="{FF2B5EF4-FFF2-40B4-BE49-F238E27FC236}">
                    <a16:creationId xmlns:a16="http://schemas.microsoft.com/office/drawing/2014/main" id="{21D78B6B-03D1-4F4D-9C22-095DF9B9F5FD}"/>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 name="Freeform 23">
                <a:extLst>
                  <a:ext uri="{FF2B5EF4-FFF2-40B4-BE49-F238E27FC236}">
                    <a16:creationId xmlns:a16="http://schemas.microsoft.com/office/drawing/2014/main" id="{AFB2205D-ED3F-4CF7-BAE3-66CF52BF1BB9}"/>
                  </a:ext>
                </a:extLst>
              </p:cNvPr>
              <p:cNvSpPr>
                <a:spLocks/>
              </p:cNvSpPr>
              <p:nvPr/>
            </p:nvSpPr>
            <p:spPr bwMode="auto">
              <a:xfrm flipV="1">
                <a:off x="1160" y="1475"/>
                <a:ext cx="3356"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Rectangle 24">
                <a:extLst>
                  <a:ext uri="{FF2B5EF4-FFF2-40B4-BE49-F238E27FC236}">
                    <a16:creationId xmlns:a16="http://schemas.microsoft.com/office/drawing/2014/main" id="{149BD5B5-6817-47CE-A5EF-DA4C69982AF7}"/>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5" name="矩形 24">
              <a:extLst>
                <a:ext uri="{FF2B5EF4-FFF2-40B4-BE49-F238E27FC236}">
                  <a16:creationId xmlns:a16="http://schemas.microsoft.com/office/drawing/2014/main" id="{9814B479-500B-4F06-98BF-4A1FBF740B79}"/>
                </a:ext>
              </a:extLst>
            </p:cNvPr>
            <p:cNvSpPr/>
            <p:nvPr/>
          </p:nvSpPr>
          <p:spPr>
            <a:xfrm>
              <a:off x="2457511" y="1829611"/>
              <a:ext cx="4552849" cy="511615"/>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400" b="1" dirty="0">
                  <a:solidFill>
                    <a:schemeClr val="bg1"/>
                  </a:solidFill>
                  <a:effectLst>
                    <a:outerShdw blurRad="38100" dist="38100" dir="2700000" algn="tl">
                      <a:srgbClr val="000000">
                        <a:alpha val="43137"/>
                      </a:srgbClr>
                    </a:outerShdw>
                  </a:effectLst>
                  <a:cs typeface="+mn-ea"/>
                  <a:sym typeface="+mn-lt"/>
                </a:rPr>
                <a:t>GHS</a:t>
              </a:r>
              <a:r>
                <a:rPr lang="zh-CN" altLang="en-US" sz="2400" b="1" dirty="0">
                  <a:solidFill>
                    <a:schemeClr val="bg1"/>
                  </a:solidFill>
                  <a:effectLst>
                    <a:outerShdw blurRad="38100" dist="38100" dir="2700000" algn="tl">
                      <a:srgbClr val="000000">
                        <a:alpha val="43137"/>
                      </a:srgbClr>
                    </a:outerShdw>
                  </a:effectLst>
                  <a:cs typeface="+mn-ea"/>
                  <a:sym typeface="+mn-lt"/>
                </a:rPr>
                <a:t>系统的健康危害分类（</a:t>
              </a:r>
              <a:r>
                <a:rPr lang="en-US" altLang="zh-CN" sz="2400" b="1" dirty="0">
                  <a:solidFill>
                    <a:schemeClr val="bg1"/>
                  </a:solidFill>
                  <a:effectLst>
                    <a:outerShdw blurRad="38100" dist="38100" dir="2700000" algn="tl">
                      <a:srgbClr val="000000">
                        <a:alpha val="43137"/>
                      </a:srgbClr>
                    </a:outerShdw>
                  </a:effectLst>
                  <a:cs typeface="+mn-ea"/>
                  <a:sym typeface="+mn-lt"/>
                </a:rPr>
                <a:t>10</a:t>
              </a:r>
              <a:r>
                <a:rPr lang="zh-CN" altLang="en-US" sz="2400" b="1" dirty="0">
                  <a:solidFill>
                    <a:schemeClr val="bg1"/>
                  </a:solidFill>
                  <a:effectLst>
                    <a:outerShdw blurRad="38100" dist="38100" dir="2700000" algn="tl">
                      <a:srgbClr val="000000">
                        <a:alpha val="43137"/>
                      </a:srgbClr>
                    </a:outerShdw>
                  </a:effectLst>
                  <a:cs typeface="+mn-ea"/>
                  <a:sym typeface="+mn-lt"/>
                </a:rPr>
                <a:t>）</a:t>
              </a:r>
            </a:p>
          </p:txBody>
        </p:sp>
      </p:grpSp>
      <p:grpSp>
        <p:nvGrpSpPr>
          <p:cNvPr id="5" name="组合 96">
            <a:extLst>
              <a:ext uri="{FF2B5EF4-FFF2-40B4-BE49-F238E27FC236}">
                <a16:creationId xmlns:a16="http://schemas.microsoft.com/office/drawing/2014/main" id="{8807BA58-3CDC-440D-B35A-19060A234CB9}"/>
              </a:ext>
            </a:extLst>
          </p:cNvPr>
          <p:cNvGrpSpPr/>
          <p:nvPr/>
        </p:nvGrpSpPr>
        <p:grpSpPr>
          <a:xfrm>
            <a:off x="6802007" y="2559191"/>
            <a:ext cx="4220652" cy="3517810"/>
            <a:chOff x="6275539" y="1911776"/>
            <a:chExt cx="3863868" cy="3220439"/>
          </a:xfrm>
        </p:grpSpPr>
        <p:grpSp>
          <p:nvGrpSpPr>
            <p:cNvPr id="6" name="组合 97">
              <a:extLst>
                <a:ext uri="{FF2B5EF4-FFF2-40B4-BE49-F238E27FC236}">
                  <a16:creationId xmlns:a16="http://schemas.microsoft.com/office/drawing/2014/main" id="{BEAD527D-F424-4213-A637-8E7AAE7D6607}"/>
                </a:ext>
              </a:extLst>
            </p:cNvPr>
            <p:cNvGrpSpPr/>
            <p:nvPr/>
          </p:nvGrpSpPr>
          <p:grpSpPr>
            <a:xfrm>
              <a:off x="6474166" y="1911776"/>
              <a:ext cx="3665241" cy="3153533"/>
              <a:chOff x="6537666" y="1860976"/>
              <a:chExt cx="3665241" cy="3153533"/>
            </a:xfrm>
          </p:grpSpPr>
          <p:grpSp>
            <p:nvGrpSpPr>
              <p:cNvPr id="7" name="组合 99">
                <a:extLst>
                  <a:ext uri="{FF2B5EF4-FFF2-40B4-BE49-F238E27FC236}">
                    <a16:creationId xmlns:a16="http://schemas.microsoft.com/office/drawing/2014/main" id="{AAADAA6A-D3D6-4C11-9339-4C190F5FCA34}"/>
                  </a:ext>
                </a:extLst>
              </p:cNvPr>
              <p:cNvGrpSpPr/>
              <p:nvPr/>
            </p:nvGrpSpPr>
            <p:grpSpPr>
              <a:xfrm>
                <a:off x="6537666" y="1860976"/>
                <a:ext cx="3665241" cy="3153533"/>
                <a:chOff x="6537666" y="1860976"/>
                <a:chExt cx="3665241" cy="3153533"/>
              </a:xfrm>
            </p:grpSpPr>
            <p:sp>
              <p:nvSpPr>
                <p:cNvPr id="102" name="圆角矩形 41">
                  <a:extLst>
                    <a:ext uri="{FF2B5EF4-FFF2-40B4-BE49-F238E27FC236}">
                      <a16:creationId xmlns:a16="http://schemas.microsoft.com/office/drawing/2014/main" id="{993A020E-A917-4811-90D7-A13CB15F395A}"/>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8" name="组合 26">
                  <a:extLst>
                    <a:ext uri="{FF2B5EF4-FFF2-40B4-BE49-F238E27FC236}">
                      <a16:creationId xmlns:a16="http://schemas.microsoft.com/office/drawing/2014/main" id="{130E988D-31C5-42D9-8778-9CE29723C822}"/>
                    </a:ext>
                  </a:extLst>
                </p:cNvPr>
                <p:cNvGrpSpPr/>
                <p:nvPr/>
              </p:nvGrpSpPr>
              <p:grpSpPr>
                <a:xfrm>
                  <a:off x="6752013" y="1975825"/>
                  <a:ext cx="3269770" cy="2957572"/>
                  <a:chOff x="4559531" y="2227811"/>
                  <a:chExt cx="2377971" cy="2150918"/>
                </a:xfrm>
              </p:grpSpPr>
              <p:grpSp>
                <p:nvGrpSpPr>
                  <p:cNvPr id="9" name="组合 29">
                    <a:extLst>
                      <a:ext uri="{FF2B5EF4-FFF2-40B4-BE49-F238E27FC236}">
                        <a16:creationId xmlns:a16="http://schemas.microsoft.com/office/drawing/2014/main" id="{310270DC-760E-4A06-9780-87EBD094E0E1}"/>
                      </a:ext>
                    </a:extLst>
                  </p:cNvPr>
                  <p:cNvGrpSpPr/>
                  <p:nvPr/>
                </p:nvGrpSpPr>
                <p:grpSpPr>
                  <a:xfrm>
                    <a:off x="4559531" y="2227811"/>
                    <a:ext cx="207818" cy="207818"/>
                    <a:chOff x="4559531" y="2227811"/>
                    <a:chExt cx="207818" cy="207818"/>
                  </a:xfrm>
                </p:grpSpPr>
                <p:sp>
                  <p:nvSpPr>
                    <p:cNvPr id="114" name="椭圆 113">
                      <a:extLst>
                        <a:ext uri="{FF2B5EF4-FFF2-40B4-BE49-F238E27FC236}">
                          <a16:creationId xmlns:a16="http://schemas.microsoft.com/office/drawing/2014/main" id="{6DA753FE-D39B-4DEF-80CF-732A56EC0CF1}"/>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六边形 114">
                      <a:extLst>
                        <a:ext uri="{FF2B5EF4-FFF2-40B4-BE49-F238E27FC236}">
                          <a16:creationId xmlns:a16="http://schemas.microsoft.com/office/drawing/2014/main" id="{5C0BD05B-1A86-4CEA-9C07-3FA4640C2FF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 name="组合 30">
                    <a:extLst>
                      <a:ext uri="{FF2B5EF4-FFF2-40B4-BE49-F238E27FC236}">
                        <a16:creationId xmlns:a16="http://schemas.microsoft.com/office/drawing/2014/main" id="{18A1450F-40DB-41C3-AFB5-566B28AC7ECB}"/>
                      </a:ext>
                    </a:extLst>
                  </p:cNvPr>
                  <p:cNvGrpSpPr/>
                  <p:nvPr/>
                </p:nvGrpSpPr>
                <p:grpSpPr>
                  <a:xfrm>
                    <a:off x="6729682" y="2227811"/>
                    <a:ext cx="207818" cy="207818"/>
                    <a:chOff x="4738957" y="2227811"/>
                    <a:chExt cx="207818" cy="207818"/>
                  </a:xfrm>
                </p:grpSpPr>
                <p:sp>
                  <p:nvSpPr>
                    <p:cNvPr id="112" name="椭圆 111">
                      <a:extLst>
                        <a:ext uri="{FF2B5EF4-FFF2-40B4-BE49-F238E27FC236}">
                          <a16:creationId xmlns:a16="http://schemas.microsoft.com/office/drawing/2014/main" id="{067EB2A0-215B-4808-ACEE-8B5F711E7C9B}"/>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六边形 112">
                      <a:extLst>
                        <a:ext uri="{FF2B5EF4-FFF2-40B4-BE49-F238E27FC236}">
                          <a16:creationId xmlns:a16="http://schemas.microsoft.com/office/drawing/2014/main" id="{A7E58023-BD30-46DB-B33C-C819DDD69B09}"/>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1" name="组合 31">
                    <a:extLst>
                      <a:ext uri="{FF2B5EF4-FFF2-40B4-BE49-F238E27FC236}">
                        <a16:creationId xmlns:a16="http://schemas.microsoft.com/office/drawing/2014/main" id="{642DF519-599D-4473-82DA-9DD45754DECB}"/>
                      </a:ext>
                    </a:extLst>
                  </p:cNvPr>
                  <p:cNvGrpSpPr/>
                  <p:nvPr/>
                </p:nvGrpSpPr>
                <p:grpSpPr>
                  <a:xfrm>
                    <a:off x="4559531" y="4170911"/>
                    <a:ext cx="207818" cy="207818"/>
                    <a:chOff x="4559531" y="2227811"/>
                    <a:chExt cx="207818" cy="207818"/>
                  </a:xfrm>
                </p:grpSpPr>
                <p:sp>
                  <p:nvSpPr>
                    <p:cNvPr id="110" name="椭圆 109">
                      <a:extLst>
                        <a:ext uri="{FF2B5EF4-FFF2-40B4-BE49-F238E27FC236}">
                          <a16:creationId xmlns:a16="http://schemas.microsoft.com/office/drawing/2014/main" id="{9FBD4B88-F168-4876-9FC4-97C386D2E2D5}"/>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六边形 110">
                      <a:extLst>
                        <a:ext uri="{FF2B5EF4-FFF2-40B4-BE49-F238E27FC236}">
                          <a16:creationId xmlns:a16="http://schemas.microsoft.com/office/drawing/2014/main" id="{BEA85CC1-436D-4660-81F7-DD9D56184592}"/>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 name="组合 32">
                    <a:extLst>
                      <a:ext uri="{FF2B5EF4-FFF2-40B4-BE49-F238E27FC236}">
                        <a16:creationId xmlns:a16="http://schemas.microsoft.com/office/drawing/2014/main" id="{A48BD325-76A3-41D4-9B12-B07ED5E1EE50}"/>
                      </a:ext>
                    </a:extLst>
                  </p:cNvPr>
                  <p:cNvGrpSpPr/>
                  <p:nvPr/>
                </p:nvGrpSpPr>
                <p:grpSpPr>
                  <a:xfrm>
                    <a:off x="6729683" y="4170911"/>
                    <a:ext cx="207819" cy="207818"/>
                    <a:chOff x="4738958" y="2227811"/>
                    <a:chExt cx="207819" cy="207818"/>
                  </a:xfrm>
                </p:grpSpPr>
                <p:sp>
                  <p:nvSpPr>
                    <p:cNvPr id="108" name="椭圆 107">
                      <a:extLst>
                        <a:ext uri="{FF2B5EF4-FFF2-40B4-BE49-F238E27FC236}">
                          <a16:creationId xmlns:a16="http://schemas.microsoft.com/office/drawing/2014/main" id="{282DA77B-5604-4BAF-BC32-39BABAFD632A}"/>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六边形 108">
                      <a:extLst>
                        <a:ext uri="{FF2B5EF4-FFF2-40B4-BE49-F238E27FC236}">
                          <a16:creationId xmlns:a16="http://schemas.microsoft.com/office/drawing/2014/main" id="{C19D9983-F583-4994-8464-0940BE839912}"/>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01" name="矩形 100">
                <a:extLst>
                  <a:ext uri="{FF2B5EF4-FFF2-40B4-BE49-F238E27FC236}">
                    <a16:creationId xmlns:a16="http://schemas.microsoft.com/office/drawing/2014/main" id="{7D2D6DE2-19E3-4074-8785-C287E409D28B}"/>
                  </a:ext>
                </a:extLst>
              </p:cNvPr>
              <p:cNvSpPr/>
              <p:nvPr/>
            </p:nvSpPr>
            <p:spPr>
              <a:xfrm>
                <a:off x="6643462" y="2357715"/>
                <a:ext cx="3536884" cy="2197722"/>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6</a:t>
                </a:r>
                <a:r>
                  <a:rPr lang="zh-CN" altLang="en-US" sz="2000" dirty="0">
                    <a:solidFill>
                      <a:schemeClr val="tx1">
                        <a:lumMod val="85000"/>
                        <a:lumOff val="15000"/>
                      </a:schemeClr>
                    </a:solidFill>
                    <a:cs typeface="+mn-ea"/>
                    <a:sym typeface="+mn-lt"/>
                  </a:rPr>
                  <a:t>）致癌性</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7</a:t>
                </a:r>
                <a:r>
                  <a:rPr lang="zh-CN" altLang="en-US" sz="2000" dirty="0">
                    <a:solidFill>
                      <a:schemeClr val="tx1">
                        <a:lumMod val="85000"/>
                        <a:lumOff val="15000"/>
                      </a:schemeClr>
                    </a:solidFill>
                    <a:cs typeface="+mn-ea"/>
                    <a:sym typeface="+mn-lt"/>
                  </a:rPr>
                  <a:t>）生殖毒性</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8</a:t>
                </a: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 </a:t>
                </a:r>
                <a:r>
                  <a:rPr lang="zh-CN" altLang="en-US" sz="2000" dirty="0">
                    <a:solidFill>
                      <a:schemeClr val="tx1">
                        <a:lumMod val="85000"/>
                        <a:lumOff val="15000"/>
                      </a:schemeClr>
                    </a:solidFill>
                    <a:cs typeface="+mn-ea"/>
                    <a:sym typeface="+mn-lt"/>
                  </a:rPr>
                  <a:t>特定靶器官毒性</a:t>
                </a:r>
                <a:r>
                  <a:rPr lang="en-US" altLang="zh-CN" sz="2000" dirty="0">
                    <a:solidFill>
                      <a:schemeClr val="tx1">
                        <a:lumMod val="85000"/>
                        <a:lumOff val="15000"/>
                      </a:schemeClr>
                    </a:solidFill>
                    <a:cs typeface="+mn-ea"/>
                    <a:sym typeface="+mn-lt"/>
                  </a:rPr>
                  <a:t>(</a:t>
                </a:r>
                <a:r>
                  <a:rPr lang="zh-CN" altLang="en-US" sz="2000" dirty="0">
                    <a:solidFill>
                      <a:schemeClr val="tx1">
                        <a:lumMod val="85000"/>
                        <a:lumOff val="15000"/>
                      </a:schemeClr>
                    </a:solidFill>
                    <a:cs typeface="+mn-ea"/>
                    <a:sym typeface="+mn-lt"/>
                  </a:rPr>
                  <a:t>一次接触</a:t>
                </a:r>
                <a:r>
                  <a:rPr lang="en-US" altLang="zh-CN" sz="2000" dirty="0">
                    <a:solidFill>
                      <a:schemeClr val="tx1">
                        <a:lumMod val="85000"/>
                        <a:lumOff val="15000"/>
                      </a:schemeClr>
                    </a:solidFill>
                    <a:cs typeface="+mn-ea"/>
                    <a:sym typeface="+mn-lt"/>
                  </a:rPr>
                  <a:t>)</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9</a:t>
                </a:r>
                <a:r>
                  <a:rPr lang="zh-CN" altLang="en-US" sz="2000" dirty="0">
                    <a:solidFill>
                      <a:schemeClr val="tx1">
                        <a:lumMod val="85000"/>
                        <a:lumOff val="15000"/>
                      </a:schemeClr>
                    </a:solidFill>
                    <a:cs typeface="+mn-ea"/>
                    <a:sym typeface="+mn-lt"/>
                  </a:rPr>
                  <a:t>）特定靶器官毒性</a:t>
                </a:r>
                <a:r>
                  <a:rPr lang="en-US" altLang="zh-CN" sz="2000" dirty="0">
                    <a:solidFill>
                      <a:schemeClr val="tx1">
                        <a:lumMod val="85000"/>
                        <a:lumOff val="15000"/>
                      </a:schemeClr>
                    </a:solidFill>
                    <a:cs typeface="+mn-ea"/>
                    <a:sym typeface="+mn-lt"/>
                  </a:rPr>
                  <a:t>(</a:t>
                </a:r>
                <a:r>
                  <a:rPr lang="zh-CN" altLang="en-US" sz="2000" dirty="0">
                    <a:solidFill>
                      <a:schemeClr val="tx1">
                        <a:lumMod val="85000"/>
                        <a:lumOff val="15000"/>
                      </a:schemeClr>
                    </a:solidFill>
                    <a:cs typeface="+mn-ea"/>
                    <a:sym typeface="+mn-lt"/>
                  </a:rPr>
                  <a:t>反复接触</a:t>
                </a:r>
                <a:r>
                  <a:rPr lang="en-US" altLang="zh-CN" sz="2000" dirty="0">
                    <a:solidFill>
                      <a:schemeClr val="tx1">
                        <a:lumMod val="85000"/>
                        <a:lumOff val="15000"/>
                      </a:schemeClr>
                    </a:solidFill>
                    <a:cs typeface="+mn-ea"/>
                    <a:sym typeface="+mn-lt"/>
                  </a:rPr>
                  <a:t>)</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10</a:t>
                </a: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 </a:t>
                </a:r>
                <a:r>
                  <a:rPr lang="zh-CN" altLang="en-US" sz="2000" dirty="0">
                    <a:solidFill>
                      <a:schemeClr val="tx1">
                        <a:lumMod val="85000"/>
                        <a:lumOff val="15000"/>
                      </a:schemeClr>
                    </a:solidFill>
                    <a:cs typeface="+mn-ea"/>
                    <a:sym typeface="+mn-lt"/>
                  </a:rPr>
                  <a:t>吸入性危害</a:t>
                </a:r>
              </a:p>
            </p:txBody>
          </p:sp>
        </p:grpSp>
        <p:pic>
          <p:nvPicPr>
            <p:cNvPr id="99" name="图片 98">
              <a:extLst>
                <a:ext uri="{FF2B5EF4-FFF2-40B4-BE49-F238E27FC236}">
                  <a16:creationId xmlns:a16="http://schemas.microsoft.com/office/drawing/2014/main" id="{7D58FC62-E36A-42BE-9B4A-FE0FE1013784}"/>
                </a:ext>
              </a:extLst>
            </p:cNvPr>
            <p:cNvPicPr>
              <a:picLocks noChangeAspect="1"/>
            </p:cNvPicPr>
            <p:nvPr/>
          </p:nvPicPr>
          <p:blipFill>
            <a:blip r:embed="rId4"/>
            <a:stretch>
              <a:fillRect/>
            </a:stretch>
          </p:blipFill>
          <p:spPr>
            <a:xfrm>
              <a:off x="6275539" y="4264667"/>
              <a:ext cx="438014" cy="867548"/>
            </a:xfrm>
            <a:prstGeom prst="rect">
              <a:avLst/>
            </a:prstGeom>
          </p:spPr>
        </p:pic>
      </p:grpSp>
      <p:sp>
        <p:nvSpPr>
          <p:cNvPr id="116" name="标题 1"/>
          <p:cNvSpPr txBox="1">
            <a:spLocks/>
          </p:cNvSpPr>
          <p:nvPr/>
        </p:nvSpPr>
        <p:spPr>
          <a:xfrm>
            <a:off x="697051" y="5759243"/>
            <a:ext cx="11562861" cy="124343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30000"/>
              </a:lnSpc>
            </a:pPr>
            <a:r>
              <a:rPr lang="en-US" altLang="zh-CN" sz="2200" b="1" dirty="0">
                <a:solidFill>
                  <a:schemeClr val="bg1"/>
                </a:solidFill>
                <a:effectLst>
                  <a:outerShdw blurRad="38100" dist="38100" dir="2700000" algn="tl">
                    <a:srgbClr val="000000">
                      <a:alpha val="43137"/>
                    </a:srgbClr>
                  </a:outerShdw>
                </a:effectLst>
                <a:latin typeface="+mn-lt"/>
                <a:ea typeface="+mn-ea"/>
                <a:cs typeface="+mn-ea"/>
                <a:sym typeface="+mn-lt"/>
              </a:rPr>
              <a:t>GB </a:t>
            </a:r>
            <a:r>
              <a:rPr lang="en-US" altLang="zh-CN" sz="2200" b="1" dirty="0" smtClean="0">
                <a:solidFill>
                  <a:schemeClr val="bg1"/>
                </a:solidFill>
                <a:effectLst>
                  <a:outerShdw blurRad="38100" dist="38100" dir="2700000" algn="tl">
                    <a:srgbClr val="000000">
                      <a:alpha val="43137"/>
                    </a:srgbClr>
                  </a:outerShdw>
                </a:effectLst>
                <a:latin typeface="+mn-lt"/>
                <a:ea typeface="+mn-ea"/>
                <a:cs typeface="+mn-ea"/>
                <a:sym typeface="+mn-lt"/>
              </a:rPr>
              <a:t>13690-2009 </a:t>
            </a:r>
            <a:r>
              <a:rPr lang="zh-CN" altLang="en-US" sz="2200" b="1" dirty="0" smtClean="0">
                <a:solidFill>
                  <a:schemeClr val="bg1"/>
                </a:solidFill>
                <a:effectLst>
                  <a:outerShdw blurRad="38100" dist="38100" dir="2700000" algn="tl">
                    <a:srgbClr val="000000">
                      <a:alpha val="43137"/>
                    </a:srgbClr>
                  </a:outerShdw>
                </a:effectLst>
                <a:latin typeface="+mn-lt"/>
                <a:ea typeface="+mn-ea"/>
                <a:cs typeface="+mn-ea"/>
                <a:sym typeface="+mn-lt"/>
              </a:rPr>
              <a:t>化学品</a:t>
            </a:r>
            <a:r>
              <a:rPr lang="zh-CN" altLang="en-US" sz="2200" b="1" dirty="0">
                <a:solidFill>
                  <a:schemeClr val="bg1"/>
                </a:solidFill>
                <a:effectLst>
                  <a:outerShdw blurRad="38100" dist="38100" dir="2700000" algn="tl">
                    <a:srgbClr val="000000">
                      <a:alpha val="43137"/>
                    </a:srgbClr>
                  </a:outerShdw>
                </a:effectLst>
                <a:latin typeface="+mn-lt"/>
                <a:ea typeface="+mn-ea"/>
                <a:cs typeface="+mn-ea"/>
                <a:sym typeface="+mn-lt"/>
              </a:rPr>
              <a:t>分类和危险性通则      </a:t>
            </a:r>
            <a:r>
              <a:rPr lang="en-US" altLang="zh-CN" sz="2200" b="1" dirty="0" smtClean="0">
                <a:solidFill>
                  <a:schemeClr val="bg1"/>
                </a:solidFill>
                <a:effectLst>
                  <a:outerShdw blurRad="38100" dist="38100" dir="2700000" algn="tl">
                    <a:srgbClr val="000000">
                      <a:alpha val="43137"/>
                    </a:srgbClr>
                  </a:outerShdw>
                </a:effectLst>
                <a:latin typeface="+mn-lt"/>
                <a:ea typeface="+mn-ea"/>
                <a:cs typeface="+mn-ea"/>
                <a:sym typeface="+mn-lt"/>
              </a:rPr>
              <a:t>GB 30000-2013</a:t>
            </a:r>
            <a:r>
              <a:rPr lang="en-US" altLang="zh-CN" sz="2200" b="1" dirty="0">
                <a:solidFill>
                  <a:schemeClr val="bg1"/>
                </a:solidFill>
                <a:effectLst>
                  <a:outerShdw blurRad="38100" dist="38100" dir="2700000" algn="tl">
                    <a:srgbClr val="000000">
                      <a:alpha val="43137"/>
                    </a:srgbClr>
                  </a:outerShdw>
                </a:effectLst>
                <a:latin typeface="+mn-lt"/>
                <a:ea typeface="+mn-ea"/>
                <a:cs typeface="+mn-ea"/>
                <a:sym typeface="+mn-lt"/>
              </a:rPr>
              <a:t> </a:t>
            </a:r>
            <a:r>
              <a:rPr lang="zh-CN" altLang="en-US" sz="2200" b="1" dirty="0">
                <a:solidFill>
                  <a:schemeClr val="bg1"/>
                </a:solidFill>
                <a:effectLst>
                  <a:outerShdw blurRad="38100" dist="38100" dir="2700000" algn="tl">
                    <a:srgbClr val="000000">
                      <a:alpha val="43137"/>
                    </a:srgbClr>
                  </a:outerShdw>
                </a:effectLst>
                <a:latin typeface="+mn-lt"/>
                <a:ea typeface="+mn-ea"/>
                <a:cs typeface="+mn-ea"/>
                <a:sym typeface="+mn-lt"/>
              </a:rPr>
              <a:t>化学品分类和标签规范</a:t>
            </a:r>
          </a:p>
        </p:txBody>
      </p:sp>
      <p:grpSp>
        <p:nvGrpSpPr>
          <p:cNvPr id="13" name="组合 116">
            <a:extLst>
              <a:ext uri="{FF2B5EF4-FFF2-40B4-BE49-F238E27FC236}">
                <a16:creationId xmlns:a16="http://schemas.microsoft.com/office/drawing/2014/main" id="{67C95230-AA25-4E6F-8221-A066F612A233}"/>
              </a:ext>
            </a:extLst>
          </p:cNvPr>
          <p:cNvGrpSpPr/>
          <p:nvPr/>
        </p:nvGrpSpPr>
        <p:grpSpPr>
          <a:xfrm>
            <a:off x="1492131" y="2559395"/>
            <a:ext cx="4545263" cy="3514261"/>
            <a:chOff x="1925076" y="1911961"/>
            <a:chExt cx="4161038" cy="3217190"/>
          </a:xfrm>
        </p:grpSpPr>
        <p:grpSp>
          <p:nvGrpSpPr>
            <p:cNvPr id="14" name="组合 117">
              <a:extLst>
                <a:ext uri="{FF2B5EF4-FFF2-40B4-BE49-F238E27FC236}">
                  <a16:creationId xmlns:a16="http://schemas.microsoft.com/office/drawing/2014/main" id="{FA7C2CB0-709F-45DA-BB2E-FDAFDEEB6FA6}"/>
                </a:ext>
              </a:extLst>
            </p:cNvPr>
            <p:cNvGrpSpPr/>
            <p:nvPr/>
          </p:nvGrpSpPr>
          <p:grpSpPr>
            <a:xfrm>
              <a:off x="2235048" y="1911961"/>
              <a:ext cx="3851066" cy="3153345"/>
              <a:chOff x="2298548" y="1861161"/>
              <a:chExt cx="3851066" cy="3153345"/>
            </a:xfrm>
          </p:grpSpPr>
          <p:grpSp>
            <p:nvGrpSpPr>
              <p:cNvPr id="15" name="组合 119">
                <a:extLst>
                  <a:ext uri="{FF2B5EF4-FFF2-40B4-BE49-F238E27FC236}">
                    <a16:creationId xmlns:a16="http://schemas.microsoft.com/office/drawing/2014/main" id="{AFC48177-C92C-41F4-AC96-119B13A65456}"/>
                  </a:ext>
                </a:extLst>
              </p:cNvPr>
              <p:cNvGrpSpPr/>
              <p:nvPr/>
            </p:nvGrpSpPr>
            <p:grpSpPr>
              <a:xfrm>
                <a:off x="2298548" y="1861161"/>
                <a:ext cx="3546643" cy="3153345"/>
                <a:chOff x="6537666" y="1861162"/>
                <a:chExt cx="3546643" cy="3153345"/>
              </a:xfrm>
            </p:grpSpPr>
            <p:sp>
              <p:nvSpPr>
                <p:cNvPr id="122" name="圆角矩形 41">
                  <a:extLst>
                    <a:ext uri="{FF2B5EF4-FFF2-40B4-BE49-F238E27FC236}">
                      <a16:creationId xmlns:a16="http://schemas.microsoft.com/office/drawing/2014/main" id="{48961D41-75B9-4FF8-AA3D-008F7922E11B}"/>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6" name="组合 26">
                  <a:extLst>
                    <a:ext uri="{FF2B5EF4-FFF2-40B4-BE49-F238E27FC236}">
                      <a16:creationId xmlns:a16="http://schemas.microsoft.com/office/drawing/2014/main" id="{4B2FA441-D42D-4209-87B9-FCBA0E7BEDEB}"/>
                    </a:ext>
                  </a:extLst>
                </p:cNvPr>
                <p:cNvGrpSpPr/>
                <p:nvPr/>
              </p:nvGrpSpPr>
              <p:grpSpPr>
                <a:xfrm>
                  <a:off x="6752025" y="1975825"/>
                  <a:ext cx="3023056" cy="2957572"/>
                  <a:chOff x="4559531" y="2227811"/>
                  <a:chExt cx="2198543" cy="2150918"/>
                </a:xfrm>
              </p:grpSpPr>
              <p:grpSp>
                <p:nvGrpSpPr>
                  <p:cNvPr id="17" name="组合 29">
                    <a:extLst>
                      <a:ext uri="{FF2B5EF4-FFF2-40B4-BE49-F238E27FC236}">
                        <a16:creationId xmlns:a16="http://schemas.microsoft.com/office/drawing/2014/main" id="{4A41ED64-B0E2-4794-9DCF-DD8DB1515AD5}"/>
                      </a:ext>
                    </a:extLst>
                  </p:cNvPr>
                  <p:cNvGrpSpPr/>
                  <p:nvPr/>
                </p:nvGrpSpPr>
                <p:grpSpPr>
                  <a:xfrm>
                    <a:off x="4559531" y="2227811"/>
                    <a:ext cx="207818" cy="207818"/>
                    <a:chOff x="4559531" y="2227811"/>
                    <a:chExt cx="207818" cy="207818"/>
                  </a:xfrm>
                </p:grpSpPr>
                <p:sp>
                  <p:nvSpPr>
                    <p:cNvPr id="134" name="椭圆 133">
                      <a:extLst>
                        <a:ext uri="{FF2B5EF4-FFF2-40B4-BE49-F238E27FC236}">
                          <a16:creationId xmlns:a16="http://schemas.microsoft.com/office/drawing/2014/main" id="{8F504857-D82B-4D36-9832-06B15E8D8D5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六边形 134">
                      <a:extLst>
                        <a:ext uri="{FF2B5EF4-FFF2-40B4-BE49-F238E27FC236}">
                          <a16:creationId xmlns:a16="http://schemas.microsoft.com/office/drawing/2014/main" id="{CB11C6F6-2BAF-4F60-A5F6-F555278AE18F}"/>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8" name="组合 30">
                    <a:extLst>
                      <a:ext uri="{FF2B5EF4-FFF2-40B4-BE49-F238E27FC236}">
                        <a16:creationId xmlns:a16="http://schemas.microsoft.com/office/drawing/2014/main" id="{D33B6C9F-FF74-4CDD-9A26-E7C95CFB879B}"/>
                      </a:ext>
                    </a:extLst>
                  </p:cNvPr>
                  <p:cNvGrpSpPr/>
                  <p:nvPr/>
                </p:nvGrpSpPr>
                <p:grpSpPr>
                  <a:xfrm>
                    <a:off x="6550256" y="2227811"/>
                    <a:ext cx="207818" cy="207818"/>
                    <a:chOff x="4559531" y="2227811"/>
                    <a:chExt cx="207818" cy="207818"/>
                  </a:xfrm>
                </p:grpSpPr>
                <p:sp>
                  <p:nvSpPr>
                    <p:cNvPr id="132" name="椭圆 131">
                      <a:extLst>
                        <a:ext uri="{FF2B5EF4-FFF2-40B4-BE49-F238E27FC236}">
                          <a16:creationId xmlns:a16="http://schemas.microsoft.com/office/drawing/2014/main" id="{781F1044-86D8-4AD1-8820-26C19D2C79A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六边形 132">
                      <a:extLst>
                        <a:ext uri="{FF2B5EF4-FFF2-40B4-BE49-F238E27FC236}">
                          <a16:creationId xmlns:a16="http://schemas.microsoft.com/office/drawing/2014/main" id="{FDBAB1A9-5E91-4A46-8C56-0D413DDB8A7B}"/>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3" name="组合 31">
                    <a:extLst>
                      <a:ext uri="{FF2B5EF4-FFF2-40B4-BE49-F238E27FC236}">
                        <a16:creationId xmlns:a16="http://schemas.microsoft.com/office/drawing/2014/main" id="{9B32C113-B574-4E8F-A6F6-C8CA5889E471}"/>
                      </a:ext>
                    </a:extLst>
                  </p:cNvPr>
                  <p:cNvGrpSpPr/>
                  <p:nvPr/>
                </p:nvGrpSpPr>
                <p:grpSpPr>
                  <a:xfrm>
                    <a:off x="4559531" y="4170911"/>
                    <a:ext cx="207818" cy="207818"/>
                    <a:chOff x="4559531" y="2227811"/>
                    <a:chExt cx="207818" cy="207818"/>
                  </a:xfrm>
                </p:grpSpPr>
                <p:sp>
                  <p:nvSpPr>
                    <p:cNvPr id="130" name="椭圆 129">
                      <a:extLst>
                        <a:ext uri="{FF2B5EF4-FFF2-40B4-BE49-F238E27FC236}">
                          <a16:creationId xmlns:a16="http://schemas.microsoft.com/office/drawing/2014/main" id="{5424557C-8162-45FA-B7DD-08C026C1C3DB}"/>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六边形 130">
                      <a:extLst>
                        <a:ext uri="{FF2B5EF4-FFF2-40B4-BE49-F238E27FC236}">
                          <a16:creationId xmlns:a16="http://schemas.microsoft.com/office/drawing/2014/main" id="{D76056D9-99F5-4977-9BD0-26D10DDB5C89}"/>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4" name="组合 32">
                    <a:extLst>
                      <a:ext uri="{FF2B5EF4-FFF2-40B4-BE49-F238E27FC236}">
                        <a16:creationId xmlns:a16="http://schemas.microsoft.com/office/drawing/2014/main" id="{AF88A2BC-5EC5-4B0B-84E0-EFD85A0D0EDD}"/>
                      </a:ext>
                    </a:extLst>
                  </p:cNvPr>
                  <p:cNvGrpSpPr/>
                  <p:nvPr/>
                </p:nvGrpSpPr>
                <p:grpSpPr>
                  <a:xfrm>
                    <a:off x="6550256" y="4170911"/>
                    <a:ext cx="207818" cy="207818"/>
                    <a:chOff x="4559531" y="2227811"/>
                    <a:chExt cx="207818" cy="207818"/>
                  </a:xfrm>
                </p:grpSpPr>
                <p:sp>
                  <p:nvSpPr>
                    <p:cNvPr id="128" name="椭圆 127">
                      <a:extLst>
                        <a:ext uri="{FF2B5EF4-FFF2-40B4-BE49-F238E27FC236}">
                          <a16:creationId xmlns:a16="http://schemas.microsoft.com/office/drawing/2014/main" id="{F65FDFCE-F095-41A6-AD9A-ED15A4909A43}"/>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六边形 128">
                      <a:extLst>
                        <a:ext uri="{FF2B5EF4-FFF2-40B4-BE49-F238E27FC236}">
                          <a16:creationId xmlns:a16="http://schemas.microsoft.com/office/drawing/2014/main" id="{6FF3E2C5-E704-4B98-92F1-452F2B2CA42A}"/>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21" name="矩形 120">
                <a:extLst>
                  <a:ext uri="{FF2B5EF4-FFF2-40B4-BE49-F238E27FC236}">
                    <a16:creationId xmlns:a16="http://schemas.microsoft.com/office/drawing/2014/main" id="{57CAA2C7-0431-4BAC-9B83-7A1BEE00C587}"/>
                  </a:ext>
                </a:extLst>
              </p:cNvPr>
              <p:cNvSpPr/>
              <p:nvPr/>
            </p:nvSpPr>
            <p:spPr>
              <a:xfrm>
                <a:off x="2422352" y="2341918"/>
                <a:ext cx="3727262" cy="2197722"/>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1</a:t>
                </a:r>
                <a:r>
                  <a:rPr lang="zh-CN" altLang="en-US" sz="2000" dirty="0">
                    <a:solidFill>
                      <a:schemeClr val="tx1">
                        <a:lumMod val="85000"/>
                        <a:lumOff val="15000"/>
                      </a:schemeClr>
                    </a:solidFill>
                    <a:cs typeface="+mn-ea"/>
                    <a:sym typeface="+mn-lt"/>
                  </a:rPr>
                  <a:t>）急性毒性</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2</a:t>
                </a:r>
                <a:r>
                  <a:rPr lang="zh-CN" altLang="en-US" sz="2000" dirty="0">
                    <a:solidFill>
                      <a:schemeClr val="tx1">
                        <a:lumMod val="85000"/>
                        <a:lumOff val="15000"/>
                      </a:schemeClr>
                    </a:solidFill>
                    <a:cs typeface="+mn-ea"/>
                    <a:sym typeface="+mn-lt"/>
                  </a:rPr>
                  <a:t>）皮肤腐蚀</a:t>
                </a:r>
                <a:r>
                  <a:rPr lang="en-US" altLang="zh-CN" sz="2000" dirty="0">
                    <a:solidFill>
                      <a:schemeClr val="tx1">
                        <a:lumMod val="85000"/>
                        <a:lumOff val="15000"/>
                      </a:schemeClr>
                    </a:solidFill>
                    <a:cs typeface="+mn-ea"/>
                    <a:sym typeface="+mn-lt"/>
                  </a:rPr>
                  <a:t>/</a:t>
                </a:r>
                <a:r>
                  <a:rPr lang="zh-CN" altLang="en-US" sz="2000" dirty="0">
                    <a:solidFill>
                      <a:schemeClr val="tx1">
                        <a:lumMod val="85000"/>
                        <a:lumOff val="15000"/>
                      </a:schemeClr>
                    </a:solidFill>
                    <a:cs typeface="+mn-ea"/>
                    <a:sym typeface="+mn-lt"/>
                  </a:rPr>
                  <a:t>刺激性</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3</a:t>
                </a:r>
                <a:r>
                  <a:rPr lang="zh-CN" altLang="en-US" sz="2000" dirty="0">
                    <a:solidFill>
                      <a:schemeClr val="tx1">
                        <a:lumMod val="85000"/>
                        <a:lumOff val="15000"/>
                      </a:schemeClr>
                    </a:solidFill>
                    <a:cs typeface="+mn-ea"/>
                    <a:sym typeface="+mn-lt"/>
                  </a:rPr>
                  <a:t>）严重眼睛损伤</a:t>
                </a:r>
                <a:r>
                  <a:rPr lang="en-US" altLang="zh-CN" sz="2000" dirty="0">
                    <a:solidFill>
                      <a:schemeClr val="tx1">
                        <a:lumMod val="85000"/>
                        <a:lumOff val="15000"/>
                      </a:schemeClr>
                    </a:solidFill>
                    <a:cs typeface="+mn-ea"/>
                    <a:sym typeface="+mn-lt"/>
                  </a:rPr>
                  <a:t>/</a:t>
                </a:r>
                <a:r>
                  <a:rPr lang="zh-CN" altLang="en-US" sz="2000" dirty="0">
                    <a:solidFill>
                      <a:schemeClr val="tx1">
                        <a:lumMod val="85000"/>
                        <a:lumOff val="15000"/>
                      </a:schemeClr>
                    </a:solidFill>
                    <a:cs typeface="+mn-ea"/>
                    <a:sym typeface="+mn-lt"/>
                  </a:rPr>
                  <a:t>眼睛刺激性</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4</a:t>
                </a: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 </a:t>
                </a:r>
                <a:r>
                  <a:rPr lang="zh-CN" altLang="en-US" sz="2000" dirty="0">
                    <a:solidFill>
                      <a:schemeClr val="tx1">
                        <a:lumMod val="85000"/>
                        <a:lumOff val="15000"/>
                      </a:schemeClr>
                    </a:solidFill>
                    <a:cs typeface="+mn-ea"/>
                    <a:sym typeface="+mn-lt"/>
                  </a:rPr>
                  <a:t>呼吸致敏物</a:t>
                </a:r>
                <a:r>
                  <a:rPr lang="en-US" altLang="zh-CN" sz="2000" dirty="0">
                    <a:solidFill>
                      <a:schemeClr val="tx1">
                        <a:lumMod val="85000"/>
                        <a:lumOff val="15000"/>
                      </a:schemeClr>
                    </a:solidFill>
                    <a:cs typeface="+mn-ea"/>
                    <a:sym typeface="+mn-lt"/>
                  </a:rPr>
                  <a:t>/</a:t>
                </a:r>
                <a:r>
                  <a:rPr lang="zh-CN" altLang="en-US" sz="2000" dirty="0">
                    <a:solidFill>
                      <a:schemeClr val="tx1">
                        <a:lumMod val="85000"/>
                        <a:lumOff val="15000"/>
                      </a:schemeClr>
                    </a:solidFill>
                    <a:cs typeface="+mn-ea"/>
                    <a:sym typeface="+mn-lt"/>
                  </a:rPr>
                  <a:t>皮肤致敏物</a:t>
                </a:r>
              </a:p>
              <a:p>
                <a:pPr>
                  <a:lnSpc>
                    <a:spcPct val="150000"/>
                  </a:lnSpc>
                </a:pPr>
                <a:r>
                  <a:rPr lang="zh-CN" altLang="en-US" sz="2000" dirty="0">
                    <a:solidFill>
                      <a:schemeClr val="tx1">
                        <a:lumMod val="85000"/>
                        <a:lumOff val="15000"/>
                      </a:schemeClr>
                    </a:solidFill>
                    <a:cs typeface="+mn-ea"/>
                    <a:sym typeface="+mn-lt"/>
                  </a:rPr>
                  <a:t>（</a:t>
                </a:r>
                <a:r>
                  <a:rPr lang="en-US" altLang="zh-CN" sz="2000" dirty="0">
                    <a:solidFill>
                      <a:schemeClr val="tx1">
                        <a:lumMod val="85000"/>
                        <a:lumOff val="15000"/>
                      </a:schemeClr>
                    </a:solidFill>
                    <a:cs typeface="+mn-ea"/>
                    <a:sym typeface="+mn-lt"/>
                  </a:rPr>
                  <a:t>5</a:t>
                </a:r>
                <a:r>
                  <a:rPr lang="zh-CN" altLang="en-US" sz="2000" dirty="0">
                    <a:solidFill>
                      <a:schemeClr val="tx1">
                        <a:lumMod val="85000"/>
                        <a:lumOff val="15000"/>
                      </a:schemeClr>
                    </a:solidFill>
                    <a:cs typeface="+mn-ea"/>
                    <a:sym typeface="+mn-lt"/>
                  </a:rPr>
                  <a:t>）生殖细胞突变性</a:t>
                </a:r>
              </a:p>
            </p:txBody>
          </p:sp>
        </p:grpSp>
        <p:pic>
          <p:nvPicPr>
            <p:cNvPr id="119" name="图片 118">
              <a:extLst>
                <a:ext uri="{FF2B5EF4-FFF2-40B4-BE49-F238E27FC236}">
                  <a16:creationId xmlns:a16="http://schemas.microsoft.com/office/drawing/2014/main" id="{A396409C-6CFD-4FCF-B838-E3A9BF23D029}"/>
                </a:ext>
              </a:extLst>
            </p:cNvPr>
            <p:cNvPicPr>
              <a:picLocks noChangeAspect="1"/>
            </p:cNvPicPr>
            <p:nvPr/>
          </p:nvPicPr>
          <p:blipFill>
            <a:blip r:embed="rId5"/>
            <a:stretch>
              <a:fillRect/>
            </a:stretch>
          </p:blipFill>
          <p:spPr>
            <a:xfrm>
              <a:off x="1925076" y="4267731"/>
              <a:ext cx="534861" cy="861420"/>
            </a:xfrm>
            <a:prstGeom prst="rect">
              <a:avLst/>
            </a:prstGeom>
          </p:spPr>
        </p:pic>
      </p:grpSp>
      <mc:AlternateContent xmlns:mc="http://schemas.openxmlformats.org/markup-compatibility/2006">
        <mc:Choice xmlns:p14="http://schemas.microsoft.com/office/powerpoint/2010/main" Requires="p14">
          <p:contentPart p14:bwMode="auto" r:id="rId6">
            <p14:nvContentPartPr>
              <p14:cNvPr id="47" name="墨迹 46"/>
              <p14:cNvContentPartPr/>
              <p14:nvPr/>
            </p14:nvContentPartPr>
            <p14:xfrm>
              <a:off x="3149640" y="3962520"/>
              <a:ext cx="2476800" cy="559080"/>
            </p14:xfrm>
          </p:contentPart>
        </mc:Choice>
        <mc:Fallback>
          <p:pic>
            <p:nvPicPr>
              <p:cNvPr id="47" name="墨迹 46"/>
              <p:cNvPicPr/>
              <p:nvPr/>
            </p:nvPicPr>
            <p:blipFill>
              <a:blip r:embed="rId7"/>
              <a:stretch>
                <a:fillRect/>
              </a:stretch>
            </p:blipFill>
            <p:spPr>
              <a:xfrm>
                <a:off x="3140280" y="3953160"/>
                <a:ext cx="2495520" cy="577800"/>
              </a:xfrm>
              <a:prstGeom prst="rect">
                <a:avLst/>
              </a:prstGeom>
            </p:spPr>
          </p:pic>
        </mc:Fallback>
      </mc:AlternateContent>
    </p:spTree>
    <p:extLst>
      <p:ext uri="{BB962C8B-B14F-4D97-AF65-F5344CB8AC3E}">
        <p14:creationId xmlns:p14="http://schemas.microsoft.com/office/powerpoint/2010/main" val="124704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16"/>
                                        </p:tgtEl>
                                        <p:attrNameLst>
                                          <p:attrName>style.visibility</p:attrName>
                                        </p:attrNameLst>
                                      </p:cBhvr>
                                      <p:to>
                                        <p:strVal val="visible"/>
                                      </p:to>
                                    </p:set>
                                    <p:animEffect transition="in" filter="fade">
                                      <p:cBhvr>
                                        <p:cTn id="2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66704"/>
            <a:ext cx="4057650" cy="1086574"/>
            <a:chOff x="0" y="166704"/>
            <a:chExt cx="4057650" cy="1086574"/>
          </a:xfrm>
        </p:grpSpPr>
        <p:sp>
          <p:nvSpPr>
            <p:cNvPr id="19" name="圆角矩形 2"/>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20" name="矩形 19"/>
            <p:cNvSpPr/>
            <p:nvPr/>
          </p:nvSpPr>
          <p:spPr>
            <a:xfrm>
              <a:off x="963880"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a:t>
              </a:r>
              <a:r>
                <a:rPr kumimoji="1" lang="zh-CN" altLang="zh-CN" sz="2400" b="1" dirty="0">
                  <a:solidFill>
                    <a:srgbClr val="3DA4C3"/>
                  </a:solidFill>
                  <a:cs typeface="+mn-ea"/>
                  <a:sym typeface="+mn-lt"/>
                </a:rPr>
                <a:t>化学品的</a:t>
              </a:r>
              <a:r>
                <a:rPr kumimoji="1" lang="zh-CN" altLang="en-US" sz="2400" b="1" dirty="0">
                  <a:solidFill>
                    <a:srgbClr val="3DA4C3"/>
                  </a:solidFill>
                  <a:cs typeface="+mn-ea"/>
                  <a:sym typeface="+mn-lt"/>
                </a:rPr>
                <a:t>分类</a:t>
              </a:r>
            </a:p>
          </p:txBody>
        </p:sp>
        <p:pic>
          <p:nvPicPr>
            <p:cNvPr id="21" name="图片 20"/>
            <p:cNvPicPr>
              <a:picLocks noChangeAspect="1"/>
            </p:cNvPicPr>
            <p:nvPr/>
          </p:nvPicPr>
          <p:blipFill>
            <a:blip r:embed="rId2"/>
            <a:stretch>
              <a:fillRect/>
            </a:stretch>
          </p:blipFill>
          <p:spPr>
            <a:xfrm>
              <a:off x="283626" y="166704"/>
              <a:ext cx="596680" cy="987302"/>
            </a:xfrm>
            <a:prstGeom prst="rect">
              <a:avLst/>
            </a:prstGeom>
          </p:spPr>
        </p:pic>
        <p:pic>
          <p:nvPicPr>
            <p:cNvPr id="22" name="图片 21"/>
            <p:cNvPicPr>
              <a:picLocks noChangeAspect="1"/>
            </p:cNvPicPr>
            <p:nvPr/>
          </p:nvPicPr>
          <p:blipFill>
            <a:blip r:embed="rId3"/>
            <a:stretch>
              <a:fillRect/>
            </a:stretch>
          </p:blipFill>
          <p:spPr>
            <a:xfrm>
              <a:off x="581966" y="779419"/>
              <a:ext cx="255218" cy="354794"/>
            </a:xfrm>
            <a:prstGeom prst="rect">
              <a:avLst/>
            </a:prstGeom>
          </p:spPr>
        </p:pic>
      </p:grpSp>
      <p:grpSp>
        <p:nvGrpSpPr>
          <p:cNvPr id="3" name="组合 22">
            <a:extLst>
              <a:ext uri="{FF2B5EF4-FFF2-40B4-BE49-F238E27FC236}">
                <a16:creationId xmlns:a16="http://schemas.microsoft.com/office/drawing/2014/main" id="{CB86857B-C3DF-4927-8538-08C10B2EFF6F}"/>
              </a:ext>
            </a:extLst>
          </p:cNvPr>
          <p:cNvGrpSpPr/>
          <p:nvPr/>
        </p:nvGrpSpPr>
        <p:grpSpPr>
          <a:xfrm>
            <a:off x="753414" y="1726853"/>
            <a:ext cx="3630613" cy="1038226"/>
            <a:chOff x="1804988" y="1619252"/>
            <a:chExt cx="3630613" cy="1038226"/>
          </a:xfrm>
          <a:effectLst>
            <a:outerShdw blurRad="50800" dist="38100" dir="2700000" algn="tl" rotWithShape="0">
              <a:prstClr val="black">
                <a:alpha val="40000"/>
              </a:prstClr>
            </a:outerShdw>
          </a:effectLst>
        </p:grpSpPr>
        <p:grpSp>
          <p:nvGrpSpPr>
            <p:cNvPr id="4" name="Group 4">
              <a:extLst>
                <a:ext uri="{FF2B5EF4-FFF2-40B4-BE49-F238E27FC236}">
                  <a16:creationId xmlns:a16="http://schemas.microsoft.com/office/drawing/2014/main" id="{5980B46D-B759-48A3-AA97-58420FD42D31}"/>
                </a:ext>
              </a:extLst>
            </p:cNvPr>
            <p:cNvGrpSpPr>
              <a:grpSpLocks noChangeAspect="1"/>
            </p:cNvGrpSpPr>
            <p:nvPr/>
          </p:nvGrpSpPr>
          <p:grpSpPr bwMode="auto">
            <a:xfrm>
              <a:off x="1804988" y="1619252"/>
              <a:ext cx="3630613" cy="1038226"/>
              <a:chOff x="1137" y="1020"/>
              <a:chExt cx="2287" cy="654"/>
            </a:xfrm>
          </p:grpSpPr>
          <p:sp>
            <p:nvSpPr>
              <p:cNvPr id="26" name="AutoShape 3">
                <a:extLst>
                  <a:ext uri="{FF2B5EF4-FFF2-40B4-BE49-F238E27FC236}">
                    <a16:creationId xmlns:a16="http://schemas.microsoft.com/office/drawing/2014/main" id="{F82DBD80-6692-4A0A-9321-BED57CB2D493}"/>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Freeform 5">
                <a:extLst>
                  <a:ext uri="{FF2B5EF4-FFF2-40B4-BE49-F238E27FC236}">
                    <a16:creationId xmlns:a16="http://schemas.microsoft.com/office/drawing/2014/main" id="{0FF27295-B180-45E8-B93E-FF5EC8F82DE0}"/>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6">
                <a:extLst>
                  <a:ext uri="{FF2B5EF4-FFF2-40B4-BE49-F238E27FC236}">
                    <a16:creationId xmlns:a16="http://schemas.microsoft.com/office/drawing/2014/main" id="{B2653449-6ECC-4F94-AE9E-9E8660D51212}"/>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Rectangle 7">
                <a:extLst>
                  <a:ext uri="{FF2B5EF4-FFF2-40B4-BE49-F238E27FC236}">
                    <a16:creationId xmlns:a16="http://schemas.microsoft.com/office/drawing/2014/main" id="{BBCFB124-69C2-4C96-B1A6-46D212C4A6BD}"/>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8">
                <a:extLst>
                  <a:ext uri="{FF2B5EF4-FFF2-40B4-BE49-F238E27FC236}">
                    <a16:creationId xmlns:a16="http://schemas.microsoft.com/office/drawing/2014/main" id="{BFBF168F-3148-449D-90D1-8BE9443DB94F}"/>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Rectangle 9">
                <a:extLst>
                  <a:ext uri="{FF2B5EF4-FFF2-40B4-BE49-F238E27FC236}">
                    <a16:creationId xmlns:a16="http://schemas.microsoft.com/office/drawing/2014/main" id="{5FA5EE83-5757-40E4-859E-577657A2565B}"/>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10">
                <a:extLst>
                  <a:ext uri="{FF2B5EF4-FFF2-40B4-BE49-F238E27FC236}">
                    <a16:creationId xmlns:a16="http://schemas.microsoft.com/office/drawing/2014/main" id="{FDBA457D-79CF-4D66-B474-FDF98D8945DA}"/>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Rectangle 11">
                <a:extLst>
                  <a:ext uri="{FF2B5EF4-FFF2-40B4-BE49-F238E27FC236}">
                    <a16:creationId xmlns:a16="http://schemas.microsoft.com/office/drawing/2014/main" id="{E66FC024-7503-4C19-A330-4A16E7BB1051}"/>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Oval 12">
                <a:extLst>
                  <a:ext uri="{FF2B5EF4-FFF2-40B4-BE49-F238E27FC236}">
                    <a16:creationId xmlns:a16="http://schemas.microsoft.com/office/drawing/2014/main" id="{65E6BC79-E182-48EC-9887-984696B896EC}"/>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Oval 13">
                <a:extLst>
                  <a:ext uri="{FF2B5EF4-FFF2-40B4-BE49-F238E27FC236}">
                    <a16:creationId xmlns:a16="http://schemas.microsoft.com/office/drawing/2014/main" id="{BEC1D506-AB24-466B-AC6F-DDCBC1BD818F}"/>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Oval 14">
                <a:extLst>
                  <a:ext uri="{FF2B5EF4-FFF2-40B4-BE49-F238E27FC236}">
                    <a16:creationId xmlns:a16="http://schemas.microsoft.com/office/drawing/2014/main" id="{7EC7E628-2508-47F8-B76E-C0B9B36A660B}"/>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Oval 15">
                <a:extLst>
                  <a:ext uri="{FF2B5EF4-FFF2-40B4-BE49-F238E27FC236}">
                    <a16:creationId xmlns:a16="http://schemas.microsoft.com/office/drawing/2014/main" id="{C952E343-0A6A-4D08-AA19-120CA0AA7CD8}"/>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Oval 16">
                <a:extLst>
                  <a:ext uri="{FF2B5EF4-FFF2-40B4-BE49-F238E27FC236}">
                    <a16:creationId xmlns:a16="http://schemas.microsoft.com/office/drawing/2014/main" id="{E2494D82-1944-4536-807C-5AE12517DA5A}"/>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9" name="Oval 17">
                <a:extLst>
                  <a:ext uri="{FF2B5EF4-FFF2-40B4-BE49-F238E27FC236}">
                    <a16:creationId xmlns:a16="http://schemas.microsoft.com/office/drawing/2014/main" id="{F380333C-2405-4110-81C2-BBA568D9E9B5}"/>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0" name="Freeform 18">
                <a:extLst>
                  <a:ext uri="{FF2B5EF4-FFF2-40B4-BE49-F238E27FC236}">
                    <a16:creationId xmlns:a16="http://schemas.microsoft.com/office/drawing/2014/main" id="{03F74233-FEBA-44F0-884C-78E66363FC4D}"/>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 name="Rectangle 19">
                <a:extLst>
                  <a:ext uri="{FF2B5EF4-FFF2-40B4-BE49-F238E27FC236}">
                    <a16:creationId xmlns:a16="http://schemas.microsoft.com/office/drawing/2014/main" id="{F07CA9F5-ED84-4C41-9C70-B30129918005}"/>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Freeform 20">
                <a:extLst>
                  <a:ext uri="{FF2B5EF4-FFF2-40B4-BE49-F238E27FC236}">
                    <a16:creationId xmlns:a16="http://schemas.microsoft.com/office/drawing/2014/main" id="{A7540D24-E83F-4179-A514-24D05EC40261}"/>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Rectangle 21">
                <a:extLst>
                  <a:ext uri="{FF2B5EF4-FFF2-40B4-BE49-F238E27FC236}">
                    <a16:creationId xmlns:a16="http://schemas.microsoft.com/office/drawing/2014/main" id="{D42FAEFE-79B4-43B4-A819-C8AFC703121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Freeform 22">
                <a:extLst>
                  <a:ext uri="{FF2B5EF4-FFF2-40B4-BE49-F238E27FC236}">
                    <a16:creationId xmlns:a16="http://schemas.microsoft.com/office/drawing/2014/main" id="{21D78B6B-03D1-4F4D-9C22-095DF9B9F5FD}"/>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 name="Freeform 23">
                <a:extLst>
                  <a:ext uri="{FF2B5EF4-FFF2-40B4-BE49-F238E27FC236}">
                    <a16:creationId xmlns:a16="http://schemas.microsoft.com/office/drawing/2014/main" id="{AFB2205D-ED3F-4CF7-BAE3-66CF52BF1BB9}"/>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Rectangle 24">
                <a:extLst>
                  <a:ext uri="{FF2B5EF4-FFF2-40B4-BE49-F238E27FC236}">
                    <a16:creationId xmlns:a16="http://schemas.microsoft.com/office/drawing/2014/main" id="{149BD5B5-6817-47CE-A5EF-DA4C69982AF7}"/>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5" name="矩形 24">
              <a:extLst>
                <a:ext uri="{FF2B5EF4-FFF2-40B4-BE49-F238E27FC236}">
                  <a16:creationId xmlns:a16="http://schemas.microsoft.com/office/drawing/2014/main" id="{9814B479-500B-4F06-98BF-4A1FBF740B79}"/>
                </a:ext>
              </a:extLst>
            </p:cNvPr>
            <p:cNvSpPr/>
            <p:nvPr/>
          </p:nvSpPr>
          <p:spPr>
            <a:xfrm>
              <a:off x="2394216" y="1844360"/>
              <a:ext cx="2954655"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按生物致毒作用分：</a:t>
              </a:r>
            </a:p>
          </p:txBody>
        </p:sp>
      </p:grpSp>
      <p:grpSp>
        <p:nvGrpSpPr>
          <p:cNvPr id="5" name="组合 96">
            <a:extLst>
              <a:ext uri="{FF2B5EF4-FFF2-40B4-BE49-F238E27FC236}">
                <a16:creationId xmlns:a16="http://schemas.microsoft.com/office/drawing/2014/main" id="{8807BA58-3CDC-440D-B35A-19060A234CB9}"/>
              </a:ext>
            </a:extLst>
          </p:cNvPr>
          <p:cNvGrpSpPr/>
          <p:nvPr/>
        </p:nvGrpSpPr>
        <p:grpSpPr>
          <a:xfrm>
            <a:off x="6781975" y="2819138"/>
            <a:ext cx="4220652" cy="3517810"/>
            <a:chOff x="6275539" y="1911776"/>
            <a:chExt cx="3863868" cy="3220439"/>
          </a:xfrm>
        </p:grpSpPr>
        <p:grpSp>
          <p:nvGrpSpPr>
            <p:cNvPr id="6" name="组合 97">
              <a:extLst>
                <a:ext uri="{FF2B5EF4-FFF2-40B4-BE49-F238E27FC236}">
                  <a16:creationId xmlns:a16="http://schemas.microsoft.com/office/drawing/2014/main" id="{BEAD527D-F424-4213-A637-8E7AAE7D6607}"/>
                </a:ext>
              </a:extLst>
            </p:cNvPr>
            <p:cNvGrpSpPr/>
            <p:nvPr/>
          </p:nvGrpSpPr>
          <p:grpSpPr>
            <a:xfrm>
              <a:off x="6474166" y="1911776"/>
              <a:ext cx="3665241" cy="3153533"/>
              <a:chOff x="6537666" y="1860976"/>
              <a:chExt cx="3665241" cy="3153533"/>
            </a:xfrm>
          </p:grpSpPr>
          <p:grpSp>
            <p:nvGrpSpPr>
              <p:cNvPr id="7" name="组合 99">
                <a:extLst>
                  <a:ext uri="{FF2B5EF4-FFF2-40B4-BE49-F238E27FC236}">
                    <a16:creationId xmlns:a16="http://schemas.microsoft.com/office/drawing/2014/main" id="{AAADAA6A-D3D6-4C11-9339-4C190F5FCA34}"/>
                  </a:ext>
                </a:extLst>
              </p:cNvPr>
              <p:cNvGrpSpPr/>
              <p:nvPr/>
            </p:nvGrpSpPr>
            <p:grpSpPr>
              <a:xfrm>
                <a:off x="6537666" y="1860976"/>
                <a:ext cx="3665241" cy="3153533"/>
                <a:chOff x="6537666" y="1860976"/>
                <a:chExt cx="3665241" cy="3153533"/>
              </a:xfrm>
            </p:grpSpPr>
            <p:sp>
              <p:nvSpPr>
                <p:cNvPr id="102" name="圆角矩形 41">
                  <a:extLst>
                    <a:ext uri="{FF2B5EF4-FFF2-40B4-BE49-F238E27FC236}">
                      <a16:creationId xmlns:a16="http://schemas.microsoft.com/office/drawing/2014/main" id="{993A020E-A917-4811-90D7-A13CB15F395A}"/>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8" name="组合 26">
                  <a:extLst>
                    <a:ext uri="{FF2B5EF4-FFF2-40B4-BE49-F238E27FC236}">
                      <a16:creationId xmlns:a16="http://schemas.microsoft.com/office/drawing/2014/main" id="{130E988D-31C5-42D9-8778-9CE29723C822}"/>
                    </a:ext>
                  </a:extLst>
                </p:cNvPr>
                <p:cNvGrpSpPr/>
                <p:nvPr/>
              </p:nvGrpSpPr>
              <p:grpSpPr>
                <a:xfrm>
                  <a:off x="6752013" y="1975825"/>
                  <a:ext cx="3269770" cy="2957572"/>
                  <a:chOff x="4559531" y="2227811"/>
                  <a:chExt cx="2377971" cy="2150918"/>
                </a:xfrm>
              </p:grpSpPr>
              <p:grpSp>
                <p:nvGrpSpPr>
                  <p:cNvPr id="9" name="组合 29">
                    <a:extLst>
                      <a:ext uri="{FF2B5EF4-FFF2-40B4-BE49-F238E27FC236}">
                        <a16:creationId xmlns:a16="http://schemas.microsoft.com/office/drawing/2014/main" id="{310270DC-760E-4A06-9780-87EBD094E0E1}"/>
                      </a:ext>
                    </a:extLst>
                  </p:cNvPr>
                  <p:cNvGrpSpPr/>
                  <p:nvPr/>
                </p:nvGrpSpPr>
                <p:grpSpPr>
                  <a:xfrm>
                    <a:off x="4559531" y="2227811"/>
                    <a:ext cx="207818" cy="207818"/>
                    <a:chOff x="4559531" y="2227811"/>
                    <a:chExt cx="207818" cy="207818"/>
                  </a:xfrm>
                </p:grpSpPr>
                <p:sp>
                  <p:nvSpPr>
                    <p:cNvPr id="114" name="椭圆 113">
                      <a:extLst>
                        <a:ext uri="{FF2B5EF4-FFF2-40B4-BE49-F238E27FC236}">
                          <a16:creationId xmlns:a16="http://schemas.microsoft.com/office/drawing/2014/main" id="{6DA753FE-D39B-4DEF-80CF-732A56EC0CF1}"/>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六边形 114">
                      <a:extLst>
                        <a:ext uri="{FF2B5EF4-FFF2-40B4-BE49-F238E27FC236}">
                          <a16:creationId xmlns:a16="http://schemas.microsoft.com/office/drawing/2014/main" id="{5C0BD05B-1A86-4CEA-9C07-3FA4640C2FF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0" name="组合 30">
                    <a:extLst>
                      <a:ext uri="{FF2B5EF4-FFF2-40B4-BE49-F238E27FC236}">
                        <a16:creationId xmlns:a16="http://schemas.microsoft.com/office/drawing/2014/main" id="{18A1450F-40DB-41C3-AFB5-566B28AC7ECB}"/>
                      </a:ext>
                    </a:extLst>
                  </p:cNvPr>
                  <p:cNvGrpSpPr/>
                  <p:nvPr/>
                </p:nvGrpSpPr>
                <p:grpSpPr>
                  <a:xfrm>
                    <a:off x="6729682" y="2227811"/>
                    <a:ext cx="207818" cy="207818"/>
                    <a:chOff x="4738957" y="2227811"/>
                    <a:chExt cx="207818" cy="207818"/>
                  </a:xfrm>
                </p:grpSpPr>
                <p:sp>
                  <p:nvSpPr>
                    <p:cNvPr id="112" name="椭圆 111">
                      <a:extLst>
                        <a:ext uri="{FF2B5EF4-FFF2-40B4-BE49-F238E27FC236}">
                          <a16:creationId xmlns:a16="http://schemas.microsoft.com/office/drawing/2014/main" id="{067EB2A0-215B-4808-ACEE-8B5F711E7C9B}"/>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六边形 112">
                      <a:extLst>
                        <a:ext uri="{FF2B5EF4-FFF2-40B4-BE49-F238E27FC236}">
                          <a16:creationId xmlns:a16="http://schemas.microsoft.com/office/drawing/2014/main" id="{A7E58023-BD30-46DB-B33C-C819DDD69B09}"/>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1" name="组合 31">
                    <a:extLst>
                      <a:ext uri="{FF2B5EF4-FFF2-40B4-BE49-F238E27FC236}">
                        <a16:creationId xmlns:a16="http://schemas.microsoft.com/office/drawing/2014/main" id="{642DF519-599D-4473-82DA-9DD45754DECB}"/>
                      </a:ext>
                    </a:extLst>
                  </p:cNvPr>
                  <p:cNvGrpSpPr/>
                  <p:nvPr/>
                </p:nvGrpSpPr>
                <p:grpSpPr>
                  <a:xfrm>
                    <a:off x="4559531" y="4170911"/>
                    <a:ext cx="207818" cy="207818"/>
                    <a:chOff x="4559531" y="2227811"/>
                    <a:chExt cx="207818" cy="207818"/>
                  </a:xfrm>
                </p:grpSpPr>
                <p:sp>
                  <p:nvSpPr>
                    <p:cNvPr id="110" name="椭圆 109">
                      <a:extLst>
                        <a:ext uri="{FF2B5EF4-FFF2-40B4-BE49-F238E27FC236}">
                          <a16:creationId xmlns:a16="http://schemas.microsoft.com/office/drawing/2014/main" id="{9FBD4B88-F168-4876-9FC4-97C386D2E2D5}"/>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六边形 110">
                      <a:extLst>
                        <a:ext uri="{FF2B5EF4-FFF2-40B4-BE49-F238E27FC236}">
                          <a16:creationId xmlns:a16="http://schemas.microsoft.com/office/drawing/2014/main" id="{BEA85CC1-436D-4660-81F7-DD9D56184592}"/>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2" name="组合 32">
                    <a:extLst>
                      <a:ext uri="{FF2B5EF4-FFF2-40B4-BE49-F238E27FC236}">
                        <a16:creationId xmlns:a16="http://schemas.microsoft.com/office/drawing/2014/main" id="{A48BD325-76A3-41D4-9B12-B07ED5E1EE50}"/>
                      </a:ext>
                    </a:extLst>
                  </p:cNvPr>
                  <p:cNvGrpSpPr/>
                  <p:nvPr/>
                </p:nvGrpSpPr>
                <p:grpSpPr>
                  <a:xfrm>
                    <a:off x="6729683" y="4170911"/>
                    <a:ext cx="207819" cy="207818"/>
                    <a:chOff x="4738958" y="2227811"/>
                    <a:chExt cx="207819" cy="207818"/>
                  </a:xfrm>
                </p:grpSpPr>
                <p:sp>
                  <p:nvSpPr>
                    <p:cNvPr id="108" name="椭圆 107">
                      <a:extLst>
                        <a:ext uri="{FF2B5EF4-FFF2-40B4-BE49-F238E27FC236}">
                          <a16:creationId xmlns:a16="http://schemas.microsoft.com/office/drawing/2014/main" id="{282DA77B-5604-4BAF-BC32-39BABAFD632A}"/>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六边形 108">
                      <a:extLst>
                        <a:ext uri="{FF2B5EF4-FFF2-40B4-BE49-F238E27FC236}">
                          <a16:creationId xmlns:a16="http://schemas.microsoft.com/office/drawing/2014/main" id="{C19D9983-F583-4994-8464-0940BE839912}"/>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01" name="矩形 100">
                <a:extLst>
                  <a:ext uri="{FF2B5EF4-FFF2-40B4-BE49-F238E27FC236}">
                    <a16:creationId xmlns:a16="http://schemas.microsoft.com/office/drawing/2014/main" id="{7D2D6DE2-19E3-4074-8785-C287E409D28B}"/>
                  </a:ext>
                </a:extLst>
              </p:cNvPr>
              <p:cNvSpPr/>
              <p:nvPr/>
            </p:nvSpPr>
            <p:spPr>
              <a:xfrm>
                <a:off x="7159893" y="2236200"/>
                <a:ext cx="2713834" cy="2620361"/>
              </a:xfrm>
              <a:prstGeom prst="rect">
                <a:avLst/>
              </a:prstGeom>
            </p:spPr>
            <p:txBody>
              <a:bodyPr wrap="square">
                <a:spAutoFit/>
              </a:bodyPr>
              <a:lstStyle/>
              <a:p>
                <a:pPr indent="-514350">
                  <a:lnSpc>
                    <a:spcPct val="150000"/>
                  </a:lnSpc>
                  <a:buFont typeface="+mj-ea"/>
                  <a:buAutoNum type="circleNumDbPlain"/>
                </a:pPr>
                <a:r>
                  <a:rPr lang="zh-CN" altLang="en-US" sz="2000" dirty="0">
                    <a:cs typeface="+mn-ea"/>
                    <a:sym typeface="+mn-lt"/>
                  </a:rPr>
                  <a:t>神经毒性</a:t>
                </a:r>
                <a:endParaRPr lang="en-US" altLang="zh-CN" sz="2000" dirty="0">
                  <a:cs typeface="+mn-ea"/>
                  <a:sym typeface="+mn-lt"/>
                </a:endParaRPr>
              </a:p>
              <a:p>
                <a:pPr indent="-514350">
                  <a:lnSpc>
                    <a:spcPct val="150000"/>
                  </a:lnSpc>
                  <a:buFont typeface="+mj-ea"/>
                  <a:buAutoNum type="circleNumDbPlain"/>
                </a:pPr>
                <a:r>
                  <a:rPr lang="zh-CN" altLang="en-US" sz="2000" dirty="0">
                    <a:cs typeface="+mn-ea"/>
                    <a:sym typeface="+mn-lt"/>
                  </a:rPr>
                  <a:t>血液毒性</a:t>
                </a:r>
                <a:endParaRPr lang="en-US" altLang="zh-CN" sz="2000" dirty="0">
                  <a:cs typeface="+mn-ea"/>
                  <a:sym typeface="+mn-lt"/>
                </a:endParaRPr>
              </a:p>
              <a:p>
                <a:pPr indent="-514350">
                  <a:lnSpc>
                    <a:spcPct val="150000"/>
                  </a:lnSpc>
                  <a:buFont typeface="+mj-ea"/>
                  <a:buAutoNum type="circleNumDbPlain"/>
                </a:pPr>
                <a:r>
                  <a:rPr lang="zh-CN" altLang="en-US" sz="2000" dirty="0">
                    <a:cs typeface="+mn-ea"/>
                    <a:sym typeface="+mn-lt"/>
                  </a:rPr>
                  <a:t>肝脏毒性</a:t>
                </a:r>
                <a:endParaRPr lang="en-US" altLang="zh-CN" sz="2000" dirty="0">
                  <a:cs typeface="+mn-ea"/>
                  <a:sym typeface="+mn-lt"/>
                </a:endParaRPr>
              </a:p>
              <a:p>
                <a:pPr indent="-514350">
                  <a:lnSpc>
                    <a:spcPct val="150000"/>
                  </a:lnSpc>
                  <a:buFont typeface="+mj-ea"/>
                  <a:buAutoNum type="circleNumDbPlain"/>
                </a:pPr>
                <a:r>
                  <a:rPr lang="zh-CN" altLang="en-US" sz="2000" dirty="0">
                    <a:cs typeface="+mn-ea"/>
                    <a:sym typeface="+mn-lt"/>
                  </a:rPr>
                  <a:t>肾脏毒性</a:t>
                </a:r>
                <a:endParaRPr lang="en-US" altLang="zh-CN" sz="2000" dirty="0">
                  <a:cs typeface="+mn-ea"/>
                  <a:sym typeface="+mn-lt"/>
                </a:endParaRPr>
              </a:p>
              <a:p>
                <a:pPr indent="-514350">
                  <a:lnSpc>
                    <a:spcPct val="150000"/>
                  </a:lnSpc>
                  <a:buFont typeface="+mj-ea"/>
                  <a:buAutoNum type="circleNumDbPlain"/>
                </a:pPr>
                <a:r>
                  <a:rPr lang="zh-CN" altLang="en-US" sz="2000" dirty="0">
                    <a:cs typeface="+mn-ea"/>
                    <a:sym typeface="+mn-lt"/>
                  </a:rPr>
                  <a:t>呼吸系统毒性</a:t>
                </a:r>
                <a:endParaRPr lang="en-US" altLang="zh-CN" sz="2000" dirty="0">
                  <a:cs typeface="+mn-ea"/>
                  <a:sym typeface="+mn-lt"/>
                </a:endParaRPr>
              </a:p>
              <a:p>
                <a:pPr indent="-514350">
                  <a:lnSpc>
                    <a:spcPct val="150000"/>
                  </a:lnSpc>
                  <a:buFont typeface="+mj-ea"/>
                  <a:buAutoNum type="circleNumDbPlain"/>
                </a:pPr>
                <a:r>
                  <a:rPr lang="zh-CN" altLang="en-US" sz="2000" dirty="0">
                    <a:cs typeface="+mn-ea"/>
                    <a:sym typeface="+mn-lt"/>
                  </a:rPr>
                  <a:t>全身性毒性</a:t>
                </a:r>
              </a:p>
            </p:txBody>
          </p:sp>
        </p:grpSp>
        <p:pic>
          <p:nvPicPr>
            <p:cNvPr id="99" name="图片 98">
              <a:extLst>
                <a:ext uri="{FF2B5EF4-FFF2-40B4-BE49-F238E27FC236}">
                  <a16:creationId xmlns:a16="http://schemas.microsoft.com/office/drawing/2014/main" id="{7D58FC62-E36A-42BE-9B4A-FE0FE1013784}"/>
                </a:ext>
              </a:extLst>
            </p:cNvPr>
            <p:cNvPicPr>
              <a:picLocks noChangeAspect="1"/>
            </p:cNvPicPr>
            <p:nvPr/>
          </p:nvPicPr>
          <p:blipFill>
            <a:blip r:embed="rId4"/>
            <a:stretch>
              <a:fillRect/>
            </a:stretch>
          </p:blipFill>
          <p:spPr>
            <a:xfrm>
              <a:off x="6275539" y="4264667"/>
              <a:ext cx="438014" cy="867548"/>
            </a:xfrm>
            <a:prstGeom prst="rect">
              <a:avLst/>
            </a:prstGeom>
          </p:spPr>
        </p:pic>
      </p:grpSp>
      <p:grpSp>
        <p:nvGrpSpPr>
          <p:cNvPr id="13" name="组合 116">
            <a:extLst>
              <a:ext uri="{FF2B5EF4-FFF2-40B4-BE49-F238E27FC236}">
                <a16:creationId xmlns:a16="http://schemas.microsoft.com/office/drawing/2014/main" id="{67C95230-AA25-4E6F-8221-A066F612A233}"/>
              </a:ext>
            </a:extLst>
          </p:cNvPr>
          <p:cNvGrpSpPr/>
          <p:nvPr/>
        </p:nvGrpSpPr>
        <p:grpSpPr>
          <a:xfrm>
            <a:off x="1030140" y="2839691"/>
            <a:ext cx="4212730" cy="3514259"/>
            <a:chOff x="1925076" y="1911961"/>
            <a:chExt cx="3856615" cy="3217190"/>
          </a:xfrm>
        </p:grpSpPr>
        <p:grpSp>
          <p:nvGrpSpPr>
            <p:cNvPr id="14" name="组合 117">
              <a:extLst>
                <a:ext uri="{FF2B5EF4-FFF2-40B4-BE49-F238E27FC236}">
                  <a16:creationId xmlns:a16="http://schemas.microsoft.com/office/drawing/2014/main" id="{FA7C2CB0-709F-45DA-BB2E-FDAFDEEB6FA6}"/>
                </a:ext>
              </a:extLst>
            </p:cNvPr>
            <p:cNvGrpSpPr/>
            <p:nvPr/>
          </p:nvGrpSpPr>
          <p:grpSpPr>
            <a:xfrm>
              <a:off x="2235048" y="1911961"/>
              <a:ext cx="3546643" cy="3153345"/>
              <a:chOff x="2298548" y="1861161"/>
              <a:chExt cx="3546643" cy="3153345"/>
            </a:xfrm>
          </p:grpSpPr>
          <p:grpSp>
            <p:nvGrpSpPr>
              <p:cNvPr id="15" name="组合 119">
                <a:extLst>
                  <a:ext uri="{FF2B5EF4-FFF2-40B4-BE49-F238E27FC236}">
                    <a16:creationId xmlns:a16="http://schemas.microsoft.com/office/drawing/2014/main" id="{AFC48177-C92C-41F4-AC96-119B13A65456}"/>
                  </a:ext>
                </a:extLst>
              </p:cNvPr>
              <p:cNvGrpSpPr/>
              <p:nvPr/>
            </p:nvGrpSpPr>
            <p:grpSpPr>
              <a:xfrm>
                <a:off x="2298548" y="1861161"/>
                <a:ext cx="3546643" cy="3153345"/>
                <a:chOff x="6537666" y="1861162"/>
                <a:chExt cx="3546643" cy="3153345"/>
              </a:xfrm>
            </p:grpSpPr>
            <p:sp>
              <p:nvSpPr>
                <p:cNvPr id="122" name="圆角矩形 41">
                  <a:extLst>
                    <a:ext uri="{FF2B5EF4-FFF2-40B4-BE49-F238E27FC236}">
                      <a16:creationId xmlns:a16="http://schemas.microsoft.com/office/drawing/2014/main" id="{48961D41-75B9-4FF8-AA3D-008F7922E11B}"/>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6" name="组合 26">
                  <a:extLst>
                    <a:ext uri="{FF2B5EF4-FFF2-40B4-BE49-F238E27FC236}">
                      <a16:creationId xmlns:a16="http://schemas.microsoft.com/office/drawing/2014/main" id="{4B2FA441-D42D-4209-87B9-FCBA0E7BEDEB}"/>
                    </a:ext>
                  </a:extLst>
                </p:cNvPr>
                <p:cNvGrpSpPr/>
                <p:nvPr/>
              </p:nvGrpSpPr>
              <p:grpSpPr>
                <a:xfrm>
                  <a:off x="6752025" y="1975825"/>
                  <a:ext cx="3023056" cy="2957572"/>
                  <a:chOff x="4559531" y="2227811"/>
                  <a:chExt cx="2198543" cy="2150918"/>
                </a:xfrm>
              </p:grpSpPr>
              <p:grpSp>
                <p:nvGrpSpPr>
                  <p:cNvPr id="17" name="组合 29">
                    <a:extLst>
                      <a:ext uri="{FF2B5EF4-FFF2-40B4-BE49-F238E27FC236}">
                        <a16:creationId xmlns:a16="http://schemas.microsoft.com/office/drawing/2014/main" id="{4A41ED64-B0E2-4794-9DCF-DD8DB1515AD5}"/>
                      </a:ext>
                    </a:extLst>
                  </p:cNvPr>
                  <p:cNvGrpSpPr/>
                  <p:nvPr/>
                </p:nvGrpSpPr>
                <p:grpSpPr>
                  <a:xfrm>
                    <a:off x="4559531" y="2227811"/>
                    <a:ext cx="207818" cy="207818"/>
                    <a:chOff x="4559531" y="2227811"/>
                    <a:chExt cx="207818" cy="207818"/>
                  </a:xfrm>
                </p:grpSpPr>
                <p:sp>
                  <p:nvSpPr>
                    <p:cNvPr id="134" name="椭圆 133">
                      <a:extLst>
                        <a:ext uri="{FF2B5EF4-FFF2-40B4-BE49-F238E27FC236}">
                          <a16:creationId xmlns:a16="http://schemas.microsoft.com/office/drawing/2014/main" id="{8F504857-D82B-4D36-9832-06B15E8D8D5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六边形 134">
                      <a:extLst>
                        <a:ext uri="{FF2B5EF4-FFF2-40B4-BE49-F238E27FC236}">
                          <a16:creationId xmlns:a16="http://schemas.microsoft.com/office/drawing/2014/main" id="{CB11C6F6-2BAF-4F60-A5F6-F555278AE18F}"/>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18" name="组合 30">
                    <a:extLst>
                      <a:ext uri="{FF2B5EF4-FFF2-40B4-BE49-F238E27FC236}">
                        <a16:creationId xmlns:a16="http://schemas.microsoft.com/office/drawing/2014/main" id="{D33B6C9F-FF74-4CDD-9A26-E7C95CFB879B}"/>
                      </a:ext>
                    </a:extLst>
                  </p:cNvPr>
                  <p:cNvGrpSpPr/>
                  <p:nvPr/>
                </p:nvGrpSpPr>
                <p:grpSpPr>
                  <a:xfrm>
                    <a:off x="6550256" y="2227811"/>
                    <a:ext cx="207818" cy="207818"/>
                    <a:chOff x="4559531" y="2227811"/>
                    <a:chExt cx="207818" cy="207818"/>
                  </a:xfrm>
                </p:grpSpPr>
                <p:sp>
                  <p:nvSpPr>
                    <p:cNvPr id="132" name="椭圆 131">
                      <a:extLst>
                        <a:ext uri="{FF2B5EF4-FFF2-40B4-BE49-F238E27FC236}">
                          <a16:creationId xmlns:a16="http://schemas.microsoft.com/office/drawing/2014/main" id="{781F1044-86D8-4AD1-8820-26C19D2C79AC}"/>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六边形 132">
                      <a:extLst>
                        <a:ext uri="{FF2B5EF4-FFF2-40B4-BE49-F238E27FC236}">
                          <a16:creationId xmlns:a16="http://schemas.microsoft.com/office/drawing/2014/main" id="{FDBAB1A9-5E91-4A46-8C56-0D413DDB8A7B}"/>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3" name="组合 31">
                    <a:extLst>
                      <a:ext uri="{FF2B5EF4-FFF2-40B4-BE49-F238E27FC236}">
                        <a16:creationId xmlns:a16="http://schemas.microsoft.com/office/drawing/2014/main" id="{9B32C113-B574-4E8F-A6F6-C8CA5889E471}"/>
                      </a:ext>
                    </a:extLst>
                  </p:cNvPr>
                  <p:cNvGrpSpPr/>
                  <p:nvPr/>
                </p:nvGrpSpPr>
                <p:grpSpPr>
                  <a:xfrm>
                    <a:off x="4559531" y="4170911"/>
                    <a:ext cx="207818" cy="207818"/>
                    <a:chOff x="4559531" y="2227811"/>
                    <a:chExt cx="207818" cy="207818"/>
                  </a:xfrm>
                </p:grpSpPr>
                <p:sp>
                  <p:nvSpPr>
                    <p:cNvPr id="130" name="椭圆 129">
                      <a:extLst>
                        <a:ext uri="{FF2B5EF4-FFF2-40B4-BE49-F238E27FC236}">
                          <a16:creationId xmlns:a16="http://schemas.microsoft.com/office/drawing/2014/main" id="{5424557C-8162-45FA-B7DD-08C026C1C3DB}"/>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六边形 130">
                      <a:extLst>
                        <a:ext uri="{FF2B5EF4-FFF2-40B4-BE49-F238E27FC236}">
                          <a16:creationId xmlns:a16="http://schemas.microsoft.com/office/drawing/2014/main" id="{D76056D9-99F5-4977-9BD0-26D10DDB5C89}"/>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4" name="组合 32">
                    <a:extLst>
                      <a:ext uri="{FF2B5EF4-FFF2-40B4-BE49-F238E27FC236}">
                        <a16:creationId xmlns:a16="http://schemas.microsoft.com/office/drawing/2014/main" id="{AF88A2BC-5EC5-4B0B-84E0-EFD85A0D0EDD}"/>
                      </a:ext>
                    </a:extLst>
                  </p:cNvPr>
                  <p:cNvGrpSpPr/>
                  <p:nvPr/>
                </p:nvGrpSpPr>
                <p:grpSpPr>
                  <a:xfrm>
                    <a:off x="6550256" y="4170911"/>
                    <a:ext cx="207818" cy="207818"/>
                    <a:chOff x="4559531" y="2227811"/>
                    <a:chExt cx="207818" cy="207818"/>
                  </a:xfrm>
                </p:grpSpPr>
                <p:sp>
                  <p:nvSpPr>
                    <p:cNvPr id="128" name="椭圆 127">
                      <a:extLst>
                        <a:ext uri="{FF2B5EF4-FFF2-40B4-BE49-F238E27FC236}">
                          <a16:creationId xmlns:a16="http://schemas.microsoft.com/office/drawing/2014/main" id="{F65FDFCE-F095-41A6-AD9A-ED15A4909A43}"/>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六边形 128">
                      <a:extLst>
                        <a:ext uri="{FF2B5EF4-FFF2-40B4-BE49-F238E27FC236}">
                          <a16:creationId xmlns:a16="http://schemas.microsoft.com/office/drawing/2014/main" id="{6FF3E2C5-E704-4B98-92F1-452F2B2CA42A}"/>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121" name="矩形 120">
                <a:extLst>
                  <a:ext uri="{FF2B5EF4-FFF2-40B4-BE49-F238E27FC236}">
                    <a16:creationId xmlns:a16="http://schemas.microsoft.com/office/drawing/2014/main" id="{57CAA2C7-0431-4BAC-9B83-7A1BEE00C587}"/>
                  </a:ext>
                </a:extLst>
              </p:cNvPr>
              <p:cNvSpPr/>
              <p:nvPr/>
            </p:nvSpPr>
            <p:spPr>
              <a:xfrm>
                <a:off x="2445304" y="2328417"/>
                <a:ext cx="1417674" cy="2197723"/>
              </a:xfrm>
              <a:prstGeom prst="rect">
                <a:avLst/>
              </a:prstGeom>
            </p:spPr>
            <p:txBody>
              <a:bodyPr wrap="square">
                <a:spAutoFit/>
              </a:bodyPr>
              <a:lstStyle/>
              <a:p>
                <a:pPr indent="-514350">
                  <a:lnSpc>
                    <a:spcPct val="150000"/>
                  </a:lnSpc>
                </a:pPr>
                <a:r>
                  <a:rPr lang="zh-CN" altLang="en-US" sz="2000" dirty="0">
                    <a:solidFill>
                      <a:schemeClr val="tx1">
                        <a:lumMod val="85000"/>
                        <a:lumOff val="15000"/>
                      </a:schemeClr>
                    </a:solidFill>
                    <a:cs typeface="+mn-ea"/>
                    <a:sym typeface="+mn-lt"/>
                  </a:rPr>
                  <a:t>①刺激性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②窒息性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③麻醉性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④致热源性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⑤腐蚀性</a:t>
                </a:r>
                <a:endParaRPr lang="en-US" altLang="zh-CN" sz="2000" dirty="0">
                  <a:solidFill>
                    <a:schemeClr val="tx1">
                      <a:lumMod val="85000"/>
                      <a:lumOff val="15000"/>
                    </a:schemeClr>
                  </a:solidFill>
                  <a:cs typeface="+mn-ea"/>
                  <a:sym typeface="+mn-lt"/>
                </a:endParaRPr>
              </a:p>
            </p:txBody>
          </p:sp>
        </p:grpSp>
        <p:pic>
          <p:nvPicPr>
            <p:cNvPr id="119" name="图片 118">
              <a:extLst>
                <a:ext uri="{FF2B5EF4-FFF2-40B4-BE49-F238E27FC236}">
                  <a16:creationId xmlns:a16="http://schemas.microsoft.com/office/drawing/2014/main" id="{A396409C-6CFD-4FCF-B838-E3A9BF23D029}"/>
                </a:ext>
              </a:extLst>
            </p:cNvPr>
            <p:cNvPicPr>
              <a:picLocks noChangeAspect="1"/>
            </p:cNvPicPr>
            <p:nvPr/>
          </p:nvPicPr>
          <p:blipFill>
            <a:blip r:embed="rId5"/>
            <a:stretch>
              <a:fillRect/>
            </a:stretch>
          </p:blipFill>
          <p:spPr>
            <a:xfrm>
              <a:off x="1925076" y="4267731"/>
              <a:ext cx="534861" cy="861420"/>
            </a:xfrm>
            <a:prstGeom prst="rect">
              <a:avLst/>
            </a:prstGeom>
          </p:spPr>
        </p:pic>
      </p:grpSp>
      <p:grpSp>
        <p:nvGrpSpPr>
          <p:cNvPr id="70" name="组合 22">
            <a:extLst>
              <a:ext uri="{FF2B5EF4-FFF2-40B4-BE49-F238E27FC236}">
                <a16:creationId xmlns:a16="http://schemas.microsoft.com/office/drawing/2014/main" id="{CB86857B-C3DF-4927-8538-08C10B2EFF6F}"/>
              </a:ext>
            </a:extLst>
          </p:cNvPr>
          <p:cNvGrpSpPr/>
          <p:nvPr/>
        </p:nvGrpSpPr>
        <p:grpSpPr>
          <a:xfrm>
            <a:off x="6448599" y="1726853"/>
            <a:ext cx="4159431" cy="1038228"/>
            <a:chOff x="1804993" y="1619254"/>
            <a:chExt cx="4159431" cy="1038228"/>
          </a:xfrm>
          <a:effectLst>
            <a:outerShdw blurRad="50800" dist="38100" dir="2700000" algn="tl" rotWithShape="0">
              <a:prstClr val="black">
                <a:alpha val="40000"/>
              </a:prstClr>
            </a:outerShdw>
          </a:effectLst>
        </p:grpSpPr>
        <p:grpSp>
          <p:nvGrpSpPr>
            <p:cNvPr id="71" name="Group 4">
              <a:extLst>
                <a:ext uri="{FF2B5EF4-FFF2-40B4-BE49-F238E27FC236}">
                  <a16:creationId xmlns:a16="http://schemas.microsoft.com/office/drawing/2014/main" id="{5980B46D-B759-48A3-AA97-58420FD42D31}"/>
                </a:ext>
              </a:extLst>
            </p:cNvPr>
            <p:cNvGrpSpPr>
              <a:grpSpLocks noChangeAspect="1"/>
            </p:cNvGrpSpPr>
            <p:nvPr/>
          </p:nvGrpSpPr>
          <p:grpSpPr bwMode="auto">
            <a:xfrm>
              <a:off x="1804993" y="1619254"/>
              <a:ext cx="3630624" cy="1038228"/>
              <a:chOff x="1137" y="1020"/>
              <a:chExt cx="2287" cy="654"/>
            </a:xfrm>
          </p:grpSpPr>
          <p:sp>
            <p:nvSpPr>
              <p:cNvPr id="73" name="AutoShape 3">
                <a:extLst>
                  <a:ext uri="{FF2B5EF4-FFF2-40B4-BE49-F238E27FC236}">
                    <a16:creationId xmlns:a16="http://schemas.microsoft.com/office/drawing/2014/main" id="{F82DBD80-6692-4A0A-9321-BED57CB2D493}"/>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 name="Freeform 5">
                <a:extLst>
                  <a:ext uri="{FF2B5EF4-FFF2-40B4-BE49-F238E27FC236}">
                    <a16:creationId xmlns:a16="http://schemas.microsoft.com/office/drawing/2014/main" id="{0FF27295-B180-45E8-B93E-FF5EC8F82DE0}"/>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5" name="Freeform 6">
                <a:extLst>
                  <a:ext uri="{FF2B5EF4-FFF2-40B4-BE49-F238E27FC236}">
                    <a16:creationId xmlns:a16="http://schemas.microsoft.com/office/drawing/2014/main" id="{B2653449-6ECC-4F94-AE9E-9E8660D51212}"/>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6" name="Rectangle 7">
                <a:extLst>
                  <a:ext uri="{FF2B5EF4-FFF2-40B4-BE49-F238E27FC236}">
                    <a16:creationId xmlns:a16="http://schemas.microsoft.com/office/drawing/2014/main" id="{BBCFB124-69C2-4C96-B1A6-46D212C4A6BD}"/>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7" name="Rectangle 8">
                <a:extLst>
                  <a:ext uri="{FF2B5EF4-FFF2-40B4-BE49-F238E27FC236}">
                    <a16:creationId xmlns:a16="http://schemas.microsoft.com/office/drawing/2014/main" id="{BFBF168F-3148-449D-90D1-8BE9443DB94F}"/>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Rectangle 9">
                <a:extLst>
                  <a:ext uri="{FF2B5EF4-FFF2-40B4-BE49-F238E27FC236}">
                    <a16:creationId xmlns:a16="http://schemas.microsoft.com/office/drawing/2014/main" id="{5FA5EE83-5757-40E4-859E-577657A2565B}"/>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9" name="Rectangle 10">
                <a:extLst>
                  <a:ext uri="{FF2B5EF4-FFF2-40B4-BE49-F238E27FC236}">
                    <a16:creationId xmlns:a16="http://schemas.microsoft.com/office/drawing/2014/main" id="{FDBA457D-79CF-4D66-B474-FDF98D8945DA}"/>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 name="Rectangle 11">
                <a:extLst>
                  <a:ext uri="{FF2B5EF4-FFF2-40B4-BE49-F238E27FC236}">
                    <a16:creationId xmlns:a16="http://schemas.microsoft.com/office/drawing/2014/main" id="{E66FC024-7503-4C19-A330-4A16E7BB1051}"/>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1" name="Oval 12">
                <a:extLst>
                  <a:ext uri="{FF2B5EF4-FFF2-40B4-BE49-F238E27FC236}">
                    <a16:creationId xmlns:a16="http://schemas.microsoft.com/office/drawing/2014/main" id="{65E6BC79-E182-48EC-9887-984696B896EC}"/>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Oval 13">
                <a:extLst>
                  <a:ext uri="{FF2B5EF4-FFF2-40B4-BE49-F238E27FC236}">
                    <a16:creationId xmlns:a16="http://schemas.microsoft.com/office/drawing/2014/main" id="{BEC1D506-AB24-466B-AC6F-DDCBC1BD818F}"/>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Oval 14">
                <a:extLst>
                  <a:ext uri="{FF2B5EF4-FFF2-40B4-BE49-F238E27FC236}">
                    <a16:creationId xmlns:a16="http://schemas.microsoft.com/office/drawing/2014/main" id="{7EC7E628-2508-47F8-B76E-C0B9B36A660B}"/>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Oval 15">
                <a:extLst>
                  <a:ext uri="{FF2B5EF4-FFF2-40B4-BE49-F238E27FC236}">
                    <a16:creationId xmlns:a16="http://schemas.microsoft.com/office/drawing/2014/main" id="{C952E343-0A6A-4D08-AA19-120CA0AA7CD8}"/>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Oval 16">
                <a:extLst>
                  <a:ext uri="{FF2B5EF4-FFF2-40B4-BE49-F238E27FC236}">
                    <a16:creationId xmlns:a16="http://schemas.microsoft.com/office/drawing/2014/main" id="{E2494D82-1944-4536-807C-5AE12517DA5A}"/>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Oval 17">
                <a:extLst>
                  <a:ext uri="{FF2B5EF4-FFF2-40B4-BE49-F238E27FC236}">
                    <a16:creationId xmlns:a16="http://schemas.microsoft.com/office/drawing/2014/main" id="{F380333C-2405-4110-81C2-BBA568D9E9B5}"/>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Freeform 18">
                <a:extLst>
                  <a:ext uri="{FF2B5EF4-FFF2-40B4-BE49-F238E27FC236}">
                    <a16:creationId xmlns:a16="http://schemas.microsoft.com/office/drawing/2014/main" id="{03F74233-FEBA-44F0-884C-78E66363FC4D}"/>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Rectangle 19">
                <a:extLst>
                  <a:ext uri="{FF2B5EF4-FFF2-40B4-BE49-F238E27FC236}">
                    <a16:creationId xmlns:a16="http://schemas.microsoft.com/office/drawing/2014/main" id="{F07CA9F5-ED84-4C41-9C70-B30129918005}"/>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9" name="Freeform 20">
                <a:extLst>
                  <a:ext uri="{FF2B5EF4-FFF2-40B4-BE49-F238E27FC236}">
                    <a16:creationId xmlns:a16="http://schemas.microsoft.com/office/drawing/2014/main" id="{A7540D24-E83F-4179-A514-24D05EC40261}"/>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0" name="Rectangle 21">
                <a:extLst>
                  <a:ext uri="{FF2B5EF4-FFF2-40B4-BE49-F238E27FC236}">
                    <a16:creationId xmlns:a16="http://schemas.microsoft.com/office/drawing/2014/main" id="{D42FAEFE-79B4-43B4-A819-C8AFC703121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22">
                <a:extLst>
                  <a:ext uri="{FF2B5EF4-FFF2-40B4-BE49-F238E27FC236}">
                    <a16:creationId xmlns:a16="http://schemas.microsoft.com/office/drawing/2014/main" id="{21D78B6B-03D1-4F4D-9C22-095DF9B9F5FD}"/>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23">
                <a:extLst>
                  <a:ext uri="{FF2B5EF4-FFF2-40B4-BE49-F238E27FC236}">
                    <a16:creationId xmlns:a16="http://schemas.microsoft.com/office/drawing/2014/main" id="{AFB2205D-ED3F-4CF7-BAE3-66CF52BF1BB9}"/>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Rectangle 24">
                <a:extLst>
                  <a:ext uri="{FF2B5EF4-FFF2-40B4-BE49-F238E27FC236}">
                    <a16:creationId xmlns:a16="http://schemas.microsoft.com/office/drawing/2014/main" id="{149BD5B5-6817-47CE-A5EF-DA4C69982AF7}"/>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2" name="矩形 71">
              <a:extLst>
                <a:ext uri="{FF2B5EF4-FFF2-40B4-BE49-F238E27FC236}">
                  <a16:creationId xmlns:a16="http://schemas.microsoft.com/office/drawing/2014/main" id="{9814B479-500B-4F06-98BF-4A1FBF740B79}"/>
                </a:ext>
              </a:extLst>
            </p:cNvPr>
            <p:cNvSpPr/>
            <p:nvPr/>
          </p:nvSpPr>
          <p:spPr>
            <a:xfrm>
              <a:off x="2394216" y="1844360"/>
              <a:ext cx="3570208"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按损害的器官或系统分：</a:t>
              </a:r>
              <a:endParaRPr lang="en-US" altLang="zh-CN" sz="2400" b="1" dirty="0">
                <a:solidFill>
                  <a:schemeClr val="bg1"/>
                </a:solidFill>
                <a:effectLst>
                  <a:outerShdw blurRad="38100" dist="38100" dir="2700000" algn="tl">
                    <a:srgbClr val="000000">
                      <a:alpha val="43137"/>
                    </a:srgbClr>
                  </a:outerShdw>
                </a:effectLst>
                <a:cs typeface="+mn-ea"/>
                <a:sym typeface="+mn-lt"/>
              </a:endParaRPr>
            </a:p>
          </p:txBody>
        </p:sp>
      </p:grpSp>
      <p:sp>
        <p:nvSpPr>
          <p:cNvPr id="95" name="矩形 94">
            <a:extLst>
              <a:ext uri="{FF2B5EF4-FFF2-40B4-BE49-F238E27FC236}">
                <a16:creationId xmlns:a16="http://schemas.microsoft.com/office/drawing/2014/main" id="{57CAA2C7-0431-4BAC-9B83-7A1BEE00C587}"/>
              </a:ext>
            </a:extLst>
          </p:cNvPr>
          <p:cNvSpPr/>
          <p:nvPr/>
        </p:nvSpPr>
        <p:spPr>
          <a:xfrm>
            <a:off x="3451249" y="3310763"/>
            <a:ext cx="1548580" cy="2400657"/>
          </a:xfrm>
          <a:prstGeom prst="rect">
            <a:avLst/>
          </a:prstGeom>
        </p:spPr>
        <p:txBody>
          <a:bodyPr wrap="square">
            <a:spAutoFit/>
          </a:bodyPr>
          <a:lstStyle/>
          <a:p>
            <a:pPr indent="-514350">
              <a:lnSpc>
                <a:spcPct val="150000"/>
              </a:lnSpc>
            </a:pPr>
            <a:r>
              <a:rPr lang="zh-CN" altLang="en-US" sz="2000" dirty="0">
                <a:solidFill>
                  <a:schemeClr val="tx1">
                    <a:lumMod val="85000"/>
                    <a:lumOff val="15000"/>
                  </a:schemeClr>
                </a:solidFill>
                <a:cs typeface="+mn-ea"/>
                <a:sym typeface="+mn-lt"/>
              </a:rPr>
              <a:t>⑥溶血性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⑦致敏性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⑧致癌性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⑨致突变性</a:t>
            </a:r>
            <a:endParaRPr lang="en-US" altLang="zh-CN" sz="2000" dirty="0">
              <a:solidFill>
                <a:schemeClr val="tx1">
                  <a:lumMod val="85000"/>
                  <a:lumOff val="15000"/>
                </a:schemeClr>
              </a:solidFill>
              <a:cs typeface="+mn-ea"/>
              <a:sym typeface="+mn-lt"/>
            </a:endParaRPr>
          </a:p>
          <a:p>
            <a:pPr indent="-514350">
              <a:lnSpc>
                <a:spcPct val="150000"/>
              </a:lnSpc>
            </a:pPr>
            <a:r>
              <a:rPr lang="zh-CN" altLang="en-US" sz="2000" dirty="0">
                <a:solidFill>
                  <a:schemeClr val="tx1">
                    <a:lumMod val="85000"/>
                    <a:lumOff val="15000"/>
                  </a:schemeClr>
                </a:solidFill>
                <a:cs typeface="+mn-ea"/>
                <a:sym typeface="+mn-lt"/>
              </a:rPr>
              <a:t>⑩</a:t>
            </a:r>
            <a:r>
              <a:rPr lang="zh-CN" altLang="en-US" sz="2000" dirty="0" smtClean="0">
                <a:solidFill>
                  <a:schemeClr val="tx1">
                    <a:lumMod val="85000"/>
                    <a:lumOff val="15000"/>
                  </a:schemeClr>
                </a:solidFill>
                <a:cs typeface="+mn-ea"/>
                <a:sym typeface="+mn-lt"/>
              </a:rPr>
              <a:t>致畸性</a:t>
            </a:r>
            <a:endParaRPr lang="zh-CN" altLang="en-US" sz="2000"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24704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5"/>
                                        </p:tgtEl>
                                        <p:attrNameLst>
                                          <p:attrName>style.visibility</p:attrName>
                                        </p:attrNameLst>
                                      </p:cBhvr>
                                      <p:to>
                                        <p:strVal val="visible"/>
                                      </p:to>
                                    </p:set>
                                    <p:anim calcmode="lin" valueType="num">
                                      <p:cBhvr additive="base">
                                        <p:cTn id="21" dur="500" fill="hold"/>
                                        <p:tgtEl>
                                          <p:spTgt spid="95"/>
                                        </p:tgtEl>
                                        <p:attrNameLst>
                                          <p:attrName>ppt_x</p:attrName>
                                        </p:attrNameLst>
                                      </p:cBhvr>
                                      <p:tavLst>
                                        <p:tav tm="0">
                                          <p:val>
                                            <p:strVal val="#ppt_x"/>
                                          </p:val>
                                        </p:tav>
                                        <p:tav tm="100000">
                                          <p:val>
                                            <p:strVal val="#ppt_x"/>
                                          </p:val>
                                        </p:tav>
                                      </p:tavLst>
                                    </p:anim>
                                    <p:anim calcmode="lin" valueType="num">
                                      <p:cBhvr additive="base">
                                        <p:cTn id="22" dur="500" fill="hold"/>
                                        <p:tgtEl>
                                          <p:spTgt spid="95"/>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70"/>
                                        </p:tgtEl>
                                        <p:attrNameLst>
                                          <p:attrName>style.visibility</p:attrName>
                                        </p:attrNameLst>
                                      </p:cBhvr>
                                      <p:to>
                                        <p:strVal val="visible"/>
                                      </p:to>
                                    </p:set>
                                    <p:anim calcmode="lin" valueType="num">
                                      <p:cBhvr additive="base">
                                        <p:cTn id="26" dur="500" fill="hold"/>
                                        <p:tgtEl>
                                          <p:spTgt spid="70"/>
                                        </p:tgtEl>
                                        <p:attrNameLst>
                                          <p:attrName>ppt_x</p:attrName>
                                        </p:attrNameLst>
                                      </p:cBhvr>
                                      <p:tavLst>
                                        <p:tav tm="0">
                                          <p:val>
                                            <p:strVal val="0-#ppt_w/2"/>
                                          </p:val>
                                        </p:tav>
                                        <p:tav tm="100000">
                                          <p:val>
                                            <p:strVal val="#ppt_x"/>
                                          </p:val>
                                        </p:tav>
                                      </p:tavLst>
                                    </p:anim>
                                    <p:anim calcmode="lin" valueType="num">
                                      <p:cBhvr additive="base">
                                        <p:cTn id="27" dur="500" fill="hold"/>
                                        <p:tgtEl>
                                          <p:spTgt spid="70"/>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1"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0"/>
            <a:ext cx="3923071" cy="641444"/>
            <a:chOff x="-1" y="0"/>
            <a:chExt cx="3923071" cy="641444"/>
          </a:xfrm>
        </p:grpSpPr>
        <p:sp>
          <p:nvSpPr>
            <p:cNvPr id="15" name="圆角矩形 2"/>
            <p:cNvSpPr/>
            <p:nvPr/>
          </p:nvSpPr>
          <p:spPr>
            <a:xfrm>
              <a:off x="-1" y="169035"/>
              <a:ext cx="3923071"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7" name="矩形 16"/>
            <p:cNvSpPr/>
            <p:nvPr/>
          </p:nvSpPr>
          <p:spPr>
            <a:xfrm>
              <a:off x="540800" y="166370"/>
              <a:ext cx="3043058"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有毒化学品评价指标</a:t>
              </a:r>
            </a:p>
          </p:txBody>
        </p:sp>
        <p:pic>
          <p:nvPicPr>
            <p:cNvPr id="19" name="图片 18"/>
            <p:cNvPicPr>
              <a:picLocks noChangeAspect="1"/>
            </p:cNvPicPr>
            <p:nvPr/>
          </p:nvPicPr>
          <p:blipFill>
            <a:blip r:embed="rId2"/>
            <a:stretch>
              <a:fillRect/>
            </a:stretch>
          </p:blipFill>
          <p:spPr>
            <a:xfrm>
              <a:off x="0" y="0"/>
              <a:ext cx="482342" cy="534245"/>
            </a:xfrm>
            <a:prstGeom prst="rect">
              <a:avLst/>
            </a:prstGeom>
          </p:spPr>
        </p:pic>
      </p:grpSp>
      <p:sp>
        <p:nvSpPr>
          <p:cNvPr id="76" name="Rectangle 3"/>
          <p:cNvSpPr>
            <a:spLocks noChangeArrowheads="1"/>
          </p:cNvSpPr>
          <p:nvPr/>
        </p:nvSpPr>
        <p:spPr bwMode="auto">
          <a:xfrm>
            <a:off x="3803063" y="6370035"/>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4" name="组合 13"/>
          <p:cNvGrpSpPr/>
          <p:nvPr/>
        </p:nvGrpSpPr>
        <p:grpSpPr>
          <a:xfrm>
            <a:off x="975360" y="1563909"/>
            <a:ext cx="9805712" cy="2730114"/>
            <a:chOff x="1019605" y="1286558"/>
            <a:chExt cx="9805712" cy="2730114"/>
          </a:xfrm>
        </p:grpSpPr>
        <p:grpSp>
          <p:nvGrpSpPr>
            <p:cNvPr id="78" name="组合 77">
              <a:extLst>
                <a:ext uri="{FF2B5EF4-FFF2-40B4-BE49-F238E27FC236}">
                  <a16:creationId xmlns:a16="http://schemas.microsoft.com/office/drawing/2014/main" id="{CFBDFDD5-6E2F-4517-B132-758A957349E7}"/>
                </a:ext>
              </a:extLst>
            </p:cNvPr>
            <p:cNvGrpSpPr/>
            <p:nvPr/>
          </p:nvGrpSpPr>
          <p:grpSpPr>
            <a:xfrm>
              <a:off x="1019606" y="1286558"/>
              <a:ext cx="3049128" cy="497858"/>
              <a:chOff x="2210091" y="2662316"/>
              <a:chExt cx="1810745" cy="295656"/>
            </a:xfrm>
          </p:grpSpPr>
          <p:grpSp>
            <p:nvGrpSpPr>
              <p:cNvPr id="139" name="组合 3">
                <a:extLst>
                  <a:ext uri="{FF2B5EF4-FFF2-40B4-BE49-F238E27FC236}">
                    <a16:creationId xmlns:a16="http://schemas.microsoft.com/office/drawing/2014/main" id="{80D1BE8B-026B-4554-AFD4-EF707C517B48}"/>
                  </a:ext>
                </a:extLst>
              </p:cNvPr>
              <p:cNvGrpSpPr/>
              <p:nvPr/>
            </p:nvGrpSpPr>
            <p:grpSpPr>
              <a:xfrm>
                <a:off x="2210091" y="2662316"/>
                <a:ext cx="1810745" cy="295656"/>
                <a:chOff x="1122766" y="2615679"/>
                <a:chExt cx="2414326" cy="394206"/>
              </a:xfrm>
            </p:grpSpPr>
            <p:sp>
              <p:nvSpPr>
                <p:cNvPr id="146" name="矩形 145">
                  <a:extLst>
                    <a:ext uri="{FF2B5EF4-FFF2-40B4-BE49-F238E27FC236}">
                      <a16:creationId xmlns:a16="http://schemas.microsoft.com/office/drawing/2014/main" id="{DA493ECA-A321-48DC-B62D-5804CEF84714}"/>
                    </a:ext>
                  </a:extLst>
                </p:cNvPr>
                <p:cNvSpPr/>
                <p:nvPr/>
              </p:nvSpPr>
              <p:spPr>
                <a:xfrm>
                  <a:off x="1122766" y="2615679"/>
                  <a:ext cx="2414326" cy="394206"/>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47" name="文本框 146">
                  <a:extLst>
                    <a:ext uri="{FF2B5EF4-FFF2-40B4-BE49-F238E27FC236}">
                      <a16:creationId xmlns:a16="http://schemas.microsoft.com/office/drawing/2014/main" id="{A1C61AE0-4220-45D9-9995-729D927A9102}"/>
                    </a:ext>
                  </a:extLst>
                </p:cNvPr>
                <p:cNvSpPr txBox="1"/>
                <p:nvPr/>
              </p:nvSpPr>
              <p:spPr>
                <a:xfrm>
                  <a:off x="1353674" y="2666048"/>
                  <a:ext cx="1890761" cy="316809"/>
                </a:xfrm>
                <a:prstGeom prst="rect">
                  <a:avLst/>
                </a:prstGeom>
                <a:noFill/>
              </p:spPr>
              <p:txBody>
                <a:bodyPr wrap="square" rtlCol="0">
                  <a:spAutoFit/>
                </a:bodyPr>
                <a:lstStyle/>
                <a:p>
                  <a:r>
                    <a:rPr lang="en-US" altLang="zh-CN" sz="2000" dirty="0" smtClean="0">
                      <a:solidFill>
                        <a:srgbClr val="333333"/>
                      </a:solidFill>
                      <a:cs typeface="+mn-ea"/>
                      <a:sym typeface="+mn-lt"/>
                    </a:rPr>
                    <a:t>1.</a:t>
                  </a:r>
                  <a:r>
                    <a:rPr lang="zh-CN" altLang="en-US" sz="2000" dirty="0" smtClean="0">
                      <a:solidFill>
                        <a:srgbClr val="333333"/>
                      </a:solidFill>
                      <a:cs typeface="+mn-ea"/>
                      <a:sym typeface="+mn-lt"/>
                    </a:rPr>
                    <a:t>毒性</a:t>
                  </a:r>
                  <a:r>
                    <a:rPr lang="zh-CN" altLang="en-US" sz="2000" dirty="0">
                      <a:solidFill>
                        <a:srgbClr val="333333"/>
                      </a:solidFill>
                      <a:cs typeface="+mn-ea"/>
                      <a:sym typeface="+mn-lt"/>
                    </a:rPr>
                    <a:t>效应指标</a:t>
                  </a:r>
                  <a:endParaRPr lang="zh-CN" altLang="en-US" sz="2000" dirty="0">
                    <a:cs typeface="+mn-ea"/>
                    <a:sym typeface="+mn-lt"/>
                  </a:endParaRPr>
                </a:p>
              </p:txBody>
            </p:sp>
          </p:grpSp>
          <p:grpSp>
            <p:nvGrpSpPr>
              <p:cNvPr id="140" name="组合 9">
                <a:extLst>
                  <a:ext uri="{FF2B5EF4-FFF2-40B4-BE49-F238E27FC236}">
                    <a16:creationId xmlns:a16="http://schemas.microsoft.com/office/drawing/2014/main" id="{FBC10786-8D0C-44FE-AA9F-74835D9E3424}"/>
                  </a:ext>
                </a:extLst>
              </p:cNvPr>
              <p:cNvGrpSpPr/>
              <p:nvPr/>
            </p:nvGrpSpPr>
            <p:grpSpPr>
              <a:xfrm>
                <a:off x="2279528" y="2743067"/>
                <a:ext cx="155863" cy="155864"/>
                <a:chOff x="4300087" y="2227811"/>
                <a:chExt cx="207818" cy="207818"/>
              </a:xfrm>
            </p:grpSpPr>
            <p:sp>
              <p:nvSpPr>
                <p:cNvPr id="144" name="椭圆 143">
                  <a:extLst>
                    <a:ext uri="{FF2B5EF4-FFF2-40B4-BE49-F238E27FC236}">
                      <a16:creationId xmlns:a16="http://schemas.microsoft.com/office/drawing/2014/main" id="{C29E39DF-C3AB-4753-A18D-FAD79BAB55EC}"/>
                    </a:ext>
                  </a:extLst>
                </p:cNvPr>
                <p:cNvSpPr/>
                <p:nvPr/>
              </p:nvSpPr>
              <p:spPr>
                <a:xfrm>
                  <a:off x="430008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45" name="六边形 144">
                  <a:extLst>
                    <a:ext uri="{FF2B5EF4-FFF2-40B4-BE49-F238E27FC236}">
                      <a16:creationId xmlns:a16="http://schemas.microsoft.com/office/drawing/2014/main" id="{6151F359-FC8E-4364-BACE-0A7F5A2A6637}"/>
                    </a:ext>
                  </a:extLst>
                </p:cNvPr>
                <p:cNvSpPr/>
                <p:nvPr/>
              </p:nvSpPr>
              <p:spPr>
                <a:xfrm>
                  <a:off x="434644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nvGrpSpPr>
              <p:cNvPr id="141" name="组合 10">
                <a:extLst>
                  <a:ext uri="{FF2B5EF4-FFF2-40B4-BE49-F238E27FC236}">
                    <a16:creationId xmlns:a16="http://schemas.microsoft.com/office/drawing/2014/main" id="{2DF1090D-E46D-45A5-BAFA-32CCEB9A1F27}"/>
                  </a:ext>
                </a:extLst>
              </p:cNvPr>
              <p:cNvGrpSpPr/>
              <p:nvPr/>
            </p:nvGrpSpPr>
            <p:grpSpPr>
              <a:xfrm>
                <a:off x="3811731" y="2740757"/>
                <a:ext cx="155863" cy="155864"/>
                <a:chOff x="4559531" y="2220498"/>
                <a:chExt cx="207818" cy="207818"/>
              </a:xfrm>
            </p:grpSpPr>
            <p:sp>
              <p:nvSpPr>
                <p:cNvPr id="142" name="椭圆 141">
                  <a:extLst>
                    <a:ext uri="{FF2B5EF4-FFF2-40B4-BE49-F238E27FC236}">
                      <a16:creationId xmlns:a16="http://schemas.microsoft.com/office/drawing/2014/main" id="{97F1584C-3EB9-4A06-97E5-C3253AEB50A7}"/>
                    </a:ext>
                  </a:extLst>
                </p:cNvPr>
                <p:cNvSpPr/>
                <p:nvPr/>
              </p:nvSpPr>
              <p:spPr>
                <a:xfrm>
                  <a:off x="4559531" y="2220498"/>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43" name="六边形 142">
                  <a:extLst>
                    <a:ext uri="{FF2B5EF4-FFF2-40B4-BE49-F238E27FC236}">
                      <a16:creationId xmlns:a16="http://schemas.microsoft.com/office/drawing/2014/main" id="{71F315C4-C642-4E0A-9EFE-D5B9AFE16BDE}"/>
                    </a:ext>
                  </a:extLst>
                </p:cNvPr>
                <p:cNvSpPr/>
                <p:nvPr/>
              </p:nvSpPr>
              <p:spPr>
                <a:xfrm>
                  <a:off x="4605890" y="2265559"/>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grpSp>
          <p:nvGrpSpPr>
            <p:cNvPr id="80" name="组合 79">
              <a:extLst>
                <a:ext uri="{FF2B5EF4-FFF2-40B4-BE49-F238E27FC236}">
                  <a16:creationId xmlns:a16="http://schemas.microsoft.com/office/drawing/2014/main" id="{2E8557D0-90D4-43F1-AB5B-40D86F1DF045}"/>
                </a:ext>
              </a:extLst>
            </p:cNvPr>
            <p:cNvGrpSpPr/>
            <p:nvPr/>
          </p:nvGrpSpPr>
          <p:grpSpPr>
            <a:xfrm>
              <a:off x="1019605" y="3264285"/>
              <a:ext cx="3095194" cy="752387"/>
              <a:chOff x="2210091" y="2662314"/>
              <a:chExt cx="1838102" cy="446810"/>
            </a:xfrm>
          </p:grpSpPr>
          <p:grpSp>
            <p:nvGrpSpPr>
              <p:cNvPr id="121" name="组合 3">
                <a:extLst>
                  <a:ext uri="{FF2B5EF4-FFF2-40B4-BE49-F238E27FC236}">
                    <a16:creationId xmlns:a16="http://schemas.microsoft.com/office/drawing/2014/main" id="{67355F9A-CEC1-4EB1-A161-A95E8EAC057A}"/>
                  </a:ext>
                </a:extLst>
              </p:cNvPr>
              <p:cNvGrpSpPr/>
              <p:nvPr/>
            </p:nvGrpSpPr>
            <p:grpSpPr>
              <a:xfrm>
                <a:off x="2210091" y="2662314"/>
                <a:ext cx="1838102" cy="446810"/>
                <a:chOff x="1122767" y="2615678"/>
                <a:chExt cx="2450802" cy="595744"/>
              </a:xfrm>
            </p:grpSpPr>
            <p:sp>
              <p:nvSpPr>
                <p:cNvPr id="128" name="矩形 127">
                  <a:extLst>
                    <a:ext uri="{FF2B5EF4-FFF2-40B4-BE49-F238E27FC236}">
                      <a16:creationId xmlns:a16="http://schemas.microsoft.com/office/drawing/2014/main" id="{D9B12DBE-DB6E-4990-B6FB-3FD35B402BA9}"/>
                    </a:ext>
                  </a:extLst>
                </p:cNvPr>
                <p:cNvSpPr/>
                <p:nvPr/>
              </p:nvSpPr>
              <p:spPr>
                <a:xfrm>
                  <a:off x="1122767" y="2615678"/>
                  <a:ext cx="2450802" cy="580025"/>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9" name="文本框 128">
                  <a:extLst>
                    <a:ext uri="{FF2B5EF4-FFF2-40B4-BE49-F238E27FC236}">
                      <a16:creationId xmlns:a16="http://schemas.microsoft.com/office/drawing/2014/main" id="{4FE32C5F-A6DC-4435-9ED8-24ADF5D33E42}"/>
                    </a:ext>
                  </a:extLst>
                </p:cNvPr>
                <p:cNvSpPr txBox="1"/>
                <p:nvPr/>
              </p:nvSpPr>
              <p:spPr>
                <a:xfrm>
                  <a:off x="1399987" y="2650913"/>
                  <a:ext cx="1796325" cy="560509"/>
                </a:xfrm>
                <a:prstGeom prst="rect">
                  <a:avLst/>
                </a:prstGeom>
                <a:noFill/>
              </p:spPr>
              <p:txBody>
                <a:bodyPr wrap="square" rtlCol="0">
                  <a:spAutoFit/>
                </a:bodyPr>
                <a:lstStyle/>
                <a:p>
                  <a:pPr lvl="0" algn="ctr" eaLnBrk="0" hangingPunct="0"/>
                  <a:r>
                    <a:rPr lang="en-US" altLang="zh-CN" sz="2000" dirty="0" smtClean="0">
                      <a:solidFill>
                        <a:srgbClr val="333333"/>
                      </a:solidFill>
                      <a:cs typeface="+mn-ea"/>
                      <a:sym typeface="+mn-lt"/>
                    </a:rPr>
                    <a:t>2.</a:t>
                  </a:r>
                  <a:r>
                    <a:rPr lang="zh-CN" altLang="en-US" sz="2000" dirty="0" smtClean="0">
                      <a:solidFill>
                        <a:srgbClr val="333333"/>
                      </a:solidFill>
                      <a:cs typeface="+mn-ea"/>
                      <a:sym typeface="+mn-lt"/>
                    </a:rPr>
                    <a:t>影响</a:t>
                  </a:r>
                  <a:r>
                    <a:rPr lang="zh-CN" altLang="en-US" sz="2000" dirty="0">
                      <a:solidFill>
                        <a:srgbClr val="333333"/>
                      </a:solidFill>
                      <a:cs typeface="+mn-ea"/>
                      <a:sym typeface="+mn-lt"/>
                    </a:rPr>
                    <a:t>毒物作用的因素指标</a:t>
                  </a:r>
                  <a:endParaRPr lang="zh-CN" altLang="en-US" sz="2000" dirty="0">
                    <a:solidFill>
                      <a:prstClr val="black"/>
                    </a:solidFill>
                    <a:cs typeface="+mn-ea"/>
                    <a:sym typeface="+mn-lt"/>
                  </a:endParaRPr>
                </a:p>
              </p:txBody>
            </p:sp>
          </p:grpSp>
          <p:grpSp>
            <p:nvGrpSpPr>
              <p:cNvPr id="122" name="组合 9">
                <a:extLst>
                  <a:ext uri="{FF2B5EF4-FFF2-40B4-BE49-F238E27FC236}">
                    <a16:creationId xmlns:a16="http://schemas.microsoft.com/office/drawing/2014/main" id="{C91EF3FF-0C51-4E43-83F0-7EB7102561F5}"/>
                  </a:ext>
                </a:extLst>
              </p:cNvPr>
              <p:cNvGrpSpPr/>
              <p:nvPr/>
            </p:nvGrpSpPr>
            <p:grpSpPr>
              <a:xfrm>
                <a:off x="2279528" y="2803402"/>
                <a:ext cx="155863" cy="155864"/>
                <a:chOff x="4300087" y="2308256"/>
                <a:chExt cx="207818" cy="207818"/>
              </a:xfrm>
            </p:grpSpPr>
            <p:sp>
              <p:nvSpPr>
                <p:cNvPr id="126" name="椭圆 125">
                  <a:extLst>
                    <a:ext uri="{FF2B5EF4-FFF2-40B4-BE49-F238E27FC236}">
                      <a16:creationId xmlns:a16="http://schemas.microsoft.com/office/drawing/2014/main" id="{C4DD0133-6330-457F-9CD3-78B9D3A01A05}"/>
                    </a:ext>
                  </a:extLst>
                </p:cNvPr>
                <p:cNvSpPr/>
                <p:nvPr/>
              </p:nvSpPr>
              <p:spPr>
                <a:xfrm>
                  <a:off x="4300087" y="2308256"/>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7" name="六边形 126">
                  <a:extLst>
                    <a:ext uri="{FF2B5EF4-FFF2-40B4-BE49-F238E27FC236}">
                      <a16:creationId xmlns:a16="http://schemas.microsoft.com/office/drawing/2014/main" id="{05023BD1-99F3-4E0B-B0E6-560F89244EA6}"/>
                    </a:ext>
                  </a:extLst>
                </p:cNvPr>
                <p:cNvSpPr/>
                <p:nvPr/>
              </p:nvSpPr>
              <p:spPr>
                <a:xfrm>
                  <a:off x="4346446" y="2353317"/>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nvGrpSpPr>
              <p:cNvPr id="123" name="组合 10">
                <a:extLst>
                  <a:ext uri="{FF2B5EF4-FFF2-40B4-BE49-F238E27FC236}">
                    <a16:creationId xmlns:a16="http://schemas.microsoft.com/office/drawing/2014/main" id="{09B0AA55-BC17-4998-A648-60B1B9E9FE4F}"/>
                  </a:ext>
                </a:extLst>
              </p:cNvPr>
              <p:cNvGrpSpPr/>
              <p:nvPr/>
            </p:nvGrpSpPr>
            <p:grpSpPr>
              <a:xfrm>
                <a:off x="3811731" y="2806577"/>
                <a:ext cx="155863" cy="155864"/>
                <a:chOff x="4559531" y="2308256"/>
                <a:chExt cx="207818" cy="207818"/>
              </a:xfrm>
            </p:grpSpPr>
            <p:sp>
              <p:nvSpPr>
                <p:cNvPr id="124" name="椭圆 123">
                  <a:extLst>
                    <a:ext uri="{FF2B5EF4-FFF2-40B4-BE49-F238E27FC236}">
                      <a16:creationId xmlns:a16="http://schemas.microsoft.com/office/drawing/2014/main" id="{65F60F45-A4D4-4E83-BE92-DCEB74E0C0F5}"/>
                    </a:ext>
                  </a:extLst>
                </p:cNvPr>
                <p:cNvSpPr/>
                <p:nvPr/>
              </p:nvSpPr>
              <p:spPr>
                <a:xfrm>
                  <a:off x="4559531" y="2308256"/>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5" name="六边形 124">
                  <a:extLst>
                    <a:ext uri="{FF2B5EF4-FFF2-40B4-BE49-F238E27FC236}">
                      <a16:creationId xmlns:a16="http://schemas.microsoft.com/office/drawing/2014/main" id="{50F8D8D6-DBD0-43EE-B188-83CADA1BE726}"/>
                    </a:ext>
                  </a:extLst>
                </p:cNvPr>
                <p:cNvSpPr/>
                <p:nvPr/>
              </p:nvSpPr>
              <p:spPr>
                <a:xfrm>
                  <a:off x="4605890" y="2353316"/>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grpSp>
          <p:nvGrpSpPr>
            <p:cNvPr id="81" name="组合 80">
              <a:extLst>
                <a:ext uri="{FF2B5EF4-FFF2-40B4-BE49-F238E27FC236}">
                  <a16:creationId xmlns:a16="http://schemas.microsoft.com/office/drawing/2014/main" id="{36C89BE7-FD03-4811-AC2F-9405389F02D4}"/>
                </a:ext>
              </a:extLst>
            </p:cNvPr>
            <p:cNvGrpSpPr/>
            <p:nvPr/>
          </p:nvGrpSpPr>
          <p:grpSpPr>
            <a:xfrm>
              <a:off x="7669160" y="1301298"/>
              <a:ext cx="3156157" cy="497856"/>
              <a:chOff x="2322185" y="2671071"/>
              <a:chExt cx="1874305" cy="295655"/>
            </a:xfrm>
          </p:grpSpPr>
          <p:grpSp>
            <p:nvGrpSpPr>
              <p:cNvPr id="112" name="组合 3">
                <a:extLst>
                  <a:ext uri="{FF2B5EF4-FFF2-40B4-BE49-F238E27FC236}">
                    <a16:creationId xmlns:a16="http://schemas.microsoft.com/office/drawing/2014/main" id="{A2809C97-FEC5-453C-A01A-A02B36D5D21D}"/>
                  </a:ext>
                </a:extLst>
              </p:cNvPr>
              <p:cNvGrpSpPr/>
              <p:nvPr/>
            </p:nvGrpSpPr>
            <p:grpSpPr>
              <a:xfrm>
                <a:off x="2322185" y="2671071"/>
                <a:ext cx="1874305" cy="295655"/>
                <a:chOff x="1272225" y="2627364"/>
                <a:chExt cx="2499073" cy="394207"/>
              </a:xfrm>
            </p:grpSpPr>
            <p:sp>
              <p:nvSpPr>
                <p:cNvPr id="119" name="矩形 118">
                  <a:extLst>
                    <a:ext uri="{FF2B5EF4-FFF2-40B4-BE49-F238E27FC236}">
                      <a16:creationId xmlns:a16="http://schemas.microsoft.com/office/drawing/2014/main" id="{312FFD9A-58FC-4E49-BC92-62E256EB30BD}"/>
                    </a:ext>
                  </a:extLst>
                </p:cNvPr>
                <p:cNvSpPr/>
                <p:nvPr/>
              </p:nvSpPr>
              <p:spPr>
                <a:xfrm>
                  <a:off x="1272225" y="2627364"/>
                  <a:ext cx="2499073" cy="394207"/>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20" name="文本框 119">
                  <a:extLst>
                    <a:ext uri="{FF2B5EF4-FFF2-40B4-BE49-F238E27FC236}">
                      <a16:creationId xmlns:a16="http://schemas.microsoft.com/office/drawing/2014/main" id="{DF432D6F-AC52-45C2-B264-66C4DD771652}"/>
                    </a:ext>
                  </a:extLst>
                </p:cNvPr>
                <p:cNvSpPr txBox="1"/>
                <p:nvPr/>
              </p:nvSpPr>
              <p:spPr>
                <a:xfrm>
                  <a:off x="1526545" y="2679956"/>
                  <a:ext cx="2244753" cy="316811"/>
                </a:xfrm>
                <a:prstGeom prst="rect">
                  <a:avLst/>
                </a:prstGeom>
                <a:noFill/>
              </p:spPr>
              <p:txBody>
                <a:bodyPr wrap="square" rtlCol="0">
                  <a:spAutoFit/>
                </a:bodyPr>
                <a:lstStyle/>
                <a:p>
                  <a:pPr lvl="0"/>
                  <a:r>
                    <a:rPr lang="en-US" altLang="zh-CN" sz="2000" dirty="0" smtClean="0">
                      <a:solidFill>
                        <a:srgbClr val="333333"/>
                      </a:solidFill>
                      <a:cs typeface="+mn-ea"/>
                      <a:sym typeface="+mn-lt"/>
                    </a:rPr>
                    <a:t>3.</a:t>
                  </a:r>
                  <a:r>
                    <a:rPr lang="zh-CN" altLang="en-US" sz="2000" dirty="0" smtClean="0">
                      <a:solidFill>
                        <a:srgbClr val="333333"/>
                      </a:solidFill>
                      <a:cs typeface="+mn-ea"/>
                      <a:sym typeface="+mn-lt"/>
                    </a:rPr>
                    <a:t>实际</a:t>
                  </a:r>
                  <a:r>
                    <a:rPr lang="zh-CN" altLang="en-US" sz="2000" dirty="0">
                      <a:solidFill>
                        <a:srgbClr val="333333"/>
                      </a:solidFill>
                      <a:cs typeface="+mn-ea"/>
                      <a:sym typeface="+mn-lt"/>
                    </a:rPr>
                    <a:t>危害后果指标</a:t>
                  </a:r>
                </a:p>
              </p:txBody>
            </p:sp>
          </p:grpSp>
          <p:grpSp>
            <p:nvGrpSpPr>
              <p:cNvPr id="113" name="组合 9">
                <a:extLst>
                  <a:ext uri="{FF2B5EF4-FFF2-40B4-BE49-F238E27FC236}">
                    <a16:creationId xmlns:a16="http://schemas.microsoft.com/office/drawing/2014/main" id="{0687E21B-78FD-420F-9A82-C6F1B553CA55}"/>
                  </a:ext>
                </a:extLst>
              </p:cNvPr>
              <p:cNvGrpSpPr/>
              <p:nvPr/>
            </p:nvGrpSpPr>
            <p:grpSpPr>
              <a:xfrm>
                <a:off x="2391832" y="2743067"/>
                <a:ext cx="155863" cy="155864"/>
                <a:chOff x="4449832" y="2227811"/>
                <a:chExt cx="207818" cy="207818"/>
              </a:xfrm>
            </p:grpSpPr>
            <p:sp>
              <p:nvSpPr>
                <p:cNvPr id="117" name="椭圆 116">
                  <a:extLst>
                    <a:ext uri="{FF2B5EF4-FFF2-40B4-BE49-F238E27FC236}">
                      <a16:creationId xmlns:a16="http://schemas.microsoft.com/office/drawing/2014/main" id="{EE0A58C1-1795-426F-A686-33E63F6AF25F}"/>
                    </a:ext>
                  </a:extLst>
                </p:cNvPr>
                <p:cNvSpPr/>
                <p:nvPr/>
              </p:nvSpPr>
              <p:spPr>
                <a:xfrm>
                  <a:off x="4449832"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18" name="六边形 117">
                  <a:extLst>
                    <a:ext uri="{FF2B5EF4-FFF2-40B4-BE49-F238E27FC236}">
                      <a16:creationId xmlns:a16="http://schemas.microsoft.com/office/drawing/2014/main" id="{F6D0205D-8A4E-4925-A892-532DE25C3309}"/>
                    </a:ext>
                  </a:extLst>
                </p:cNvPr>
                <p:cNvSpPr/>
                <p:nvPr/>
              </p:nvSpPr>
              <p:spPr>
                <a:xfrm>
                  <a:off x="4496191"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nvGrpSpPr>
              <p:cNvPr id="114" name="组合 10">
                <a:extLst>
                  <a:ext uri="{FF2B5EF4-FFF2-40B4-BE49-F238E27FC236}">
                    <a16:creationId xmlns:a16="http://schemas.microsoft.com/office/drawing/2014/main" id="{F1EF434E-A722-4D80-9A5F-75E430485BC0}"/>
                  </a:ext>
                </a:extLst>
              </p:cNvPr>
              <p:cNvGrpSpPr/>
              <p:nvPr/>
            </p:nvGrpSpPr>
            <p:grpSpPr>
              <a:xfrm>
                <a:off x="3997782" y="2746249"/>
                <a:ext cx="155863" cy="155865"/>
                <a:chOff x="4807602" y="2227817"/>
                <a:chExt cx="207818" cy="207819"/>
              </a:xfrm>
            </p:grpSpPr>
            <p:sp>
              <p:nvSpPr>
                <p:cNvPr id="115" name="椭圆 114">
                  <a:extLst>
                    <a:ext uri="{FF2B5EF4-FFF2-40B4-BE49-F238E27FC236}">
                      <a16:creationId xmlns:a16="http://schemas.microsoft.com/office/drawing/2014/main" id="{FA484216-F353-466A-9546-DE843860687C}"/>
                    </a:ext>
                  </a:extLst>
                </p:cNvPr>
                <p:cNvSpPr/>
                <p:nvPr/>
              </p:nvSpPr>
              <p:spPr>
                <a:xfrm>
                  <a:off x="4807602" y="2227817"/>
                  <a:ext cx="207818" cy="207819"/>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16" name="六边形 115">
                  <a:extLst>
                    <a:ext uri="{FF2B5EF4-FFF2-40B4-BE49-F238E27FC236}">
                      <a16:creationId xmlns:a16="http://schemas.microsoft.com/office/drawing/2014/main" id="{55EF6B03-099E-42C8-8417-C7EFF1DFC6A6}"/>
                    </a:ext>
                  </a:extLst>
                </p:cNvPr>
                <p:cNvSpPr/>
                <p:nvPr/>
              </p:nvSpPr>
              <p:spPr>
                <a:xfrm>
                  <a:off x="4855499" y="2272874"/>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grpSp>
          <p:nvGrpSpPr>
            <p:cNvPr id="82" name="组合 81">
              <a:extLst>
                <a:ext uri="{FF2B5EF4-FFF2-40B4-BE49-F238E27FC236}">
                  <a16:creationId xmlns:a16="http://schemas.microsoft.com/office/drawing/2014/main" id="{7F045086-6C24-4D25-B40C-DB71B66F1F94}"/>
                </a:ext>
              </a:extLst>
            </p:cNvPr>
            <p:cNvGrpSpPr/>
            <p:nvPr/>
          </p:nvGrpSpPr>
          <p:grpSpPr>
            <a:xfrm>
              <a:off x="7669160" y="3178644"/>
              <a:ext cx="3156155" cy="596951"/>
              <a:chOff x="2321118" y="3310435"/>
              <a:chExt cx="1874304" cy="354503"/>
            </a:xfrm>
          </p:grpSpPr>
          <p:grpSp>
            <p:nvGrpSpPr>
              <p:cNvPr id="103" name="组合 3">
                <a:extLst>
                  <a:ext uri="{FF2B5EF4-FFF2-40B4-BE49-F238E27FC236}">
                    <a16:creationId xmlns:a16="http://schemas.microsoft.com/office/drawing/2014/main" id="{EBB51CBA-36A2-48AF-8B70-5B6ABFD97880}"/>
                  </a:ext>
                </a:extLst>
              </p:cNvPr>
              <p:cNvGrpSpPr/>
              <p:nvPr/>
            </p:nvGrpSpPr>
            <p:grpSpPr>
              <a:xfrm>
                <a:off x="2321118" y="3310435"/>
                <a:ext cx="1874304" cy="354503"/>
                <a:chOff x="1270801" y="3479834"/>
                <a:chExt cx="2499071" cy="472669"/>
              </a:xfrm>
            </p:grpSpPr>
            <p:sp>
              <p:nvSpPr>
                <p:cNvPr id="110" name="矩形 109">
                  <a:extLst>
                    <a:ext uri="{FF2B5EF4-FFF2-40B4-BE49-F238E27FC236}">
                      <a16:creationId xmlns:a16="http://schemas.microsoft.com/office/drawing/2014/main" id="{C0DF8FDB-FEF9-49C2-AABE-909A36BE483B}"/>
                    </a:ext>
                  </a:extLst>
                </p:cNvPr>
                <p:cNvSpPr/>
                <p:nvPr/>
              </p:nvSpPr>
              <p:spPr>
                <a:xfrm>
                  <a:off x="1270801" y="3479834"/>
                  <a:ext cx="2499071" cy="472669"/>
                </a:xfrm>
                <a:prstGeom prst="rect">
                  <a:avLst/>
                </a:prstGeom>
                <a:solidFill>
                  <a:schemeClr val="accent4"/>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11" name="文本框 110">
                  <a:extLst>
                    <a:ext uri="{FF2B5EF4-FFF2-40B4-BE49-F238E27FC236}">
                      <a16:creationId xmlns:a16="http://schemas.microsoft.com/office/drawing/2014/main" id="{3DC07AD2-7357-402A-BFC4-63851774A8FD}"/>
                    </a:ext>
                  </a:extLst>
                </p:cNvPr>
                <p:cNvSpPr txBox="1"/>
                <p:nvPr/>
              </p:nvSpPr>
              <p:spPr>
                <a:xfrm>
                  <a:off x="1763791" y="3492019"/>
                  <a:ext cx="1878184" cy="438659"/>
                </a:xfrm>
                <a:prstGeom prst="rect">
                  <a:avLst/>
                </a:prstGeom>
                <a:noFill/>
              </p:spPr>
              <p:txBody>
                <a:bodyPr wrap="square" rtlCol="0">
                  <a:spAutoFit/>
                </a:bodyPr>
                <a:lstStyle/>
                <a:p>
                  <a:pPr lvl="0" eaLnBrk="0" hangingPunct="0">
                    <a:lnSpc>
                      <a:spcPct val="150000"/>
                    </a:lnSpc>
                  </a:pPr>
                  <a:r>
                    <a:rPr lang="en-US" altLang="zh-CN" sz="2000" dirty="0" smtClean="0">
                      <a:solidFill>
                        <a:srgbClr val="333333"/>
                      </a:solidFill>
                      <a:cs typeface="+mn-ea"/>
                      <a:sym typeface="+mn-lt"/>
                    </a:rPr>
                    <a:t>4.</a:t>
                  </a:r>
                  <a:r>
                    <a:rPr lang="zh-CN" altLang="en-US" sz="2000" dirty="0" smtClean="0">
                      <a:solidFill>
                        <a:srgbClr val="333333"/>
                      </a:solidFill>
                      <a:cs typeface="+mn-ea"/>
                      <a:sym typeface="+mn-lt"/>
                    </a:rPr>
                    <a:t>产业</a:t>
                  </a:r>
                  <a:r>
                    <a:rPr lang="zh-CN" altLang="en-US" sz="2000" dirty="0">
                      <a:solidFill>
                        <a:srgbClr val="333333"/>
                      </a:solidFill>
                      <a:cs typeface="+mn-ea"/>
                      <a:sym typeface="+mn-lt"/>
                    </a:rPr>
                    <a:t>政策指标</a:t>
                  </a:r>
                  <a:endParaRPr lang="zh-CN" altLang="en-US" sz="2000" dirty="0">
                    <a:cs typeface="+mn-ea"/>
                    <a:sym typeface="+mn-lt"/>
                  </a:endParaRPr>
                </a:p>
              </p:txBody>
            </p:sp>
          </p:grpSp>
          <p:grpSp>
            <p:nvGrpSpPr>
              <p:cNvPr id="104" name="组合 9">
                <a:extLst>
                  <a:ext uri="{FF2B5EF4-FFF2-40B4-BE49-F238E27FC236}">
                    <a16:creationId xmlns:a16="http://schemas.microsoft.com/office/drawing/2014/main" id="{5C7BB967-15AA-4E85-9907-6B831945DA97}"/>
                  </a:ext>
                </a:extLst>
              </p:cNvPr>
              <p:cNvGrpSpPr/>
              <p:nvPr/>
            </p:nvGrpSpPr>
            <p:grpSpPr>
              <a:xfrm>
                <a:off x="2377471" y="3426660"/>
                <a:ext cx="155863" cy="155864"/>
                <a:chOff x="4430684" y="3139265"/>
                <a:chExt cx="207818" cy="207818"/>
              </a:xfrm>
            </p:grpSpPr>
            <p:sp>
              <p:nvSpPr>
                <p:cNvPr id="108" name="椭圆 107">
                  <a:extLst>
                    <a:ext uri="{FF2B5EF4-FFF2-40B4-BE49-F238E27FC236}">
                      <a16:creationId xmlns:a16="http://schemas.microsoft.com/office/drawing/2014/main" id="{3F446C95-5D8D-4106-8019-BCDFD380A246}"/>
                    </a:ext>
                  </a:extLst>
                </p:cNvPr>
                <p:cNvSpPr/>
                <p:nvPr/>
              </p:nvSpPr>
              <p:spPr>
                <a:xfrm>
                  <a:off x="4430684" y="3139265"/>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09" name="六边形 108">
                  <a:extLst>
                    <a:ext uri="{FF2B5EF4-FFF2-40B4-BE49-F238E27FC236}">
                      <a16:creationId xmlns:a16="http://schemas.microsoft.com/office/drawing/2014/main" id="{68690F76-F5D9-4C7A-A9EA-D62C2A2D4136}"/>
                    </a:ext>
                  </a:extLst>
                </p:cNvPr>
                <p:cNvSpPr/>
                <p:nvPr/>
              </p:nvSpPr>
              <p:spPr>
                <a:xfrm>
                  <a:off x="4478461" y="3179955"/>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nvGrpSpPr>
              <p:cNvPr id="105" name="组合 10">
                <a:extLst>
                  <a:ext uri="{FF2B5EF4-FFF2-40B4-BE49-F238E27FC236}">
                    <a16:creationId xmlns:a16="http://schemas.microsoft.com/office/drawing/2014/main" id="{C8949CEC-72E2-4610-8101-6F4975EE1421}"/>
                  </a:ext>
                </a:extLst>
              </p:cNvPr>
              <p:cNvGrpSpPr/>
              <p:nvPr/>
            </p:nvGrpSpPr>
            <p:grpSpPr>
              <a:xfrm>
                <a:off x="3986189" y="3429387"/>
                <a:ext cx="155863" cy="155863"/>
                <a:chOff x="4792141" y="3138672"/>
                <a:chExt cx="207818" cy="207817"/>
              </a:xfrm>
            </p:grpSpPr>
            <p:sp>
              <p:nvSpPr>
                <p:cNvPr id="106" name="椭圆 105">
                  <a:extLst>
                    <a:ext uri="{FF2B5EF4-FFF2-40B4-BE49-F238E27FC236}">
                      <a16:creationId xmlns:a16="http://schemas.microsoft.com/office/drawing/2014/main" id="{5E7BAEB0-7634-4076-91A2-BE65E5FFF5E4}"/>
                    </a:ext>
                  </a:extLst>
                </p:cNvPr>
                <p:cNvSpPr/>
                <p:nvPr/>
              </p:nvSpPr>
              <p:spPr>
                <a:xfrm>
                  <a:off x="4792141" y="3138672"/>
                  <a:ext cx="207818" cy="207817"/>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107" name="六边形 106">
                  <a:extLst>
                    <a:ext uri="{FF2B5EF4-FFF2-40B4-BE49-F238E27FC236}">
                      <a16:creationId xmlns:a16="http://schemas.microsoft.com/office/drawing/2014/main" id="{2755D3E2-26DF-44F8-A2F9-638E44A84125}"/>
                    </a:ext>
                  </a:extLst>
                </p:cNvPr>
                <p:cNvSpPr/>
                <p:nvPr/>
              </p:nvSpPr>
              <p:spPr>
                <a:xfrm>
                  <a:off x="4845814" y="3179369"/>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50000"/>
                        <a:lumOff val="50000"/>
                      </a:schemeClr>
                    </a:solidFill>
                    <a:cs typeface="+mn-ea"/>
                    <a:sym typeface="+mn-lt"/>
                  </a:endParaRPr>
                </a:p>
              </p:txBody>
            </p:sp>
          </p:grpSp>
        </p:grpSp>
        <p:pic>
          <p:nvPicPr>
            <p:cNvPr id="148" name="图片 147">
              <a:extLst>
                <a:ext uri="{FF2B5EF4-FFF2-40B4-BE49-F238E27FC236}">
                  <a16:creationId xmlns:a16="http://schemas.microsoft.com/office/drawing/2014/main" id="{FEC0F79C-CCF1-487D-A9EF-39444D40D4BE}"/>
                </a:ext>
              </a:extLst>
            </p:cNvPr>
            <p:cNvPicPr>
              <a:picLocks noChangeAspect="1"/>
            </p:cNvPicPr>
            <p:nvPr/>
          </p:nvPicPr>
          <p:blipFill>
            <a:blip r:embed="rId3"/>
            <a:stretch>
              <a:fillRect/>
            </a:stretch>
          </p:blipFill>
          <p:spPr>
            <a:xfrm>
              <a:off x="5002677" y="1720923"/>
              <a:ext cx="1994178" cy="1556830"/>
            </a:xfrm>
            <a:prstGeom prst="rect">
              <a:avLst/>
            </a:prstGeom>
          </p:spPr>
        </p:pic>
      </p:grpSp>
      <p:sp>
        <p:nvSpPr>
          <p:cNvPr id="53" name="TextBox 6">
            <a:extLst>
              <a:ext uri="{FF2B5EF4-FFF2-40B4-BE49-F238E27FC236}">
                <a16:creationId xmlns:a16="http://schemas.microsoft.com/office/drawing/2014/main" id="{B8008B02-A054-4871-B800-4E0153C81597}"/>
              </a:ext>
            </a:extLst>
          </p:cNvPr>
          <p:cNvSpPr txBox="1"/>
          <p:nvPr/>
        </p:nvSpPr>
        <p:spPr>
          <a:xfrm>
            <a:off x="3322505" y="5870411"/>
            <a:ext cx="8013264" cy="581057"/>
          </a:xfrm>
          <a:prstGeom prst="rect">
            <a:avLst/>
          </a:prstGeom>
          <a:noFill/>
        </p:spPr>
        <p:txBody>
          <a:bodyPr wrap="square" rtlCol="0">
            <a:spAutoFit/>
          </a:bodyPr>
          <a:lstStyle/>
          <a:p>
            <a:pPr>
              <a:lnSpc>
                <a:spcPct val="150000"/>
              </a:lnSpc>
            </a:pPr>
            <a:r>
              <a:rPr lang="zh-CN" altLang="en-US" sz="2400" b="1" dirty="0">
                <a:solidFill>
                  <a:srgbClr val="FFFF00"/>
                </a:solidFill>
                <a:cs typeface="+mn-ea"/>
                <a:sym typeface="+mn-lt"/>
              </a:rPr>
              <a:t>依据：</a:t>
            </a:r>
            <a:r>
              <a:rPr lang="en-US" altLang="zh-CN" sz="2400" b="1" dirty="0">
                <a:solidFill>
                  <a:srgbClr val="FFFF00"/>
                </a:solidFill>
                <a:cs typeface="+mn-ea"/>
                <a:sym typeface="+mn-lt"/>
              </a:rPr>
              <a:t>GBZ 230-2010 </a:t>
            </a:r>
            <a:r>
              <a:rPr lang="zh-CN" altLang="en-US" sz="2400" b="1" dirty="0">
                <a:solidFill>
                  <a:srgbClr val="FFFF00"/>
                </a:solidFill>
                <a:cs typeface="+mn-ea"/>
                <a:sym typeface="+mn-lt"/>
              </a:rPr>
              <a:t>接触毒物危害程度分级</a:t>
            </a:r>
          </a:p>
        </p:txBody>
      </p:sp>
    </p:spTree>
    <p:extLst>
      <p:ext uri="{BB962C8B-B14F-4D97-AF65-F5344CB8AC3E}">
        <p14:creationId xmlns:p14="http://schemas.microsoft.com/office/powerpoint/2010/main" val="3841165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animEffect transition="in" filter="fade">
                                      <p:cBhvr>
                                        <p:cTn id="14" dur="500"/>
                                        <p:tgtEl>
                                          <p:spTgt spid="1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
          <p:cNvSpPr/>
          <p:nvPr/>
        </p:nvSpPr>
        <p:spPr>
          <a:xfrm>
            <a:off x="0" y="169035"/>
            <a:ext cx="3642852"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 name="矩形 2"/>
          <p:cNvSpPr/>
          <p:nvPr/>
        </p:nvSpPr>
        <p:spPr>
          <a:xfrm>
            <a:off x="585043" y="181119"/>
            <a:ext cx="3367523"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有毒化学品评价指标</a:t>
            </a:r>
          </a:p>
        </p:txBody>
      </p:sp>
      <p:pic>
        <p:nvPicPr>
          <p:cNvPr id="4" name="图片 3"/>
          <p:cNvPicPr>
            <a:picLocks noChangeAspect="1"/>
          </p:cNvPicPr>
          <p:nvPr/>
        </p:nvPicPr>
        <p:blipFill>
          <a:blip r:embed="rId2"/>
          <a:stretch>
            <a:fillRect/>
          </a:stretch>
        </p:blipFill>
        <p:spPr>
          <a:xfrm>
            <a:off x="0" y="0"/>
            <a:ext cx="482342" cy="534245"/>
          </a:xfrm>
          <a:prstGeom prst="rect">
            <a:avLst/>
          </a:prstGeom>
        </p:spPr>
      </p:pic>
      <p:graphicFrame>
        <p:nvGraphicFramePr>
          <p:cNvPr id="10" name="表格 9">
            <a:extLst>
              <a:ext uri="{FF2B5EF4-FFF2-40B4-BE49-F238E27FC236}">
                <a16:creationId xmlns:a16="http://schemas.microsoft.com/office/drawing/2014/main" id="{63F7C5D6-FD11-4FF1-9FDA-1917DBE34A05}"/>
              </a:ext>
            </a:extLst>
          </p:cNvPr>
          <p:cNvGraphicFramePr>
            <a:graphicFrameLocks noGrp="1"/>
          </p:cNvGraphicFramePr>
          <p:nvPr>
            <p:extLst>
              <p:ext uri="{D42A27DB-BD31-4B8C-83A1-F6EECF244321}">
                <p14:modId xmlns:p14="http://schemas.microsoft.com/office/powerpoint/2010/main" val="1531328104"/>
              </p:ext>
            </p:extLst>
          </p:nvPr>
        </p:nvGraphicFramePr>
        <p:xfrm>
          <a:off x="2279860" y="2010058"/>
          <a:ext cx="7613230" cy="3661703"/>
        </p:xfrm>
        <a:graphic>
          <a:graphicData uri="http://schemas.openxmlformats.org/drawingml/2006/table">
            <a:tbl>
              <a:tblPr firstRow="1" bandRow="1">
                <a:tableStyleId>{5C22544A-7EE6-4342-B048-85BDC9FD1C3A}</a:tableStyleId>
              </a:tblPr>
              <a:tblGrid>
                <a:gridCol w="2108890">
                  <a:extLst>
                    <a:ext uri="{9D8B030D-6E8A-4147-A177-3AD203B41FA5}">
                      <a16:colId xmlns:a16="http://schemas.microsoft.com/office/drawing/2014/main" val="20000"/>
                    </a:ext>
                  </a:extLst>
                </a:gridCol>
                <a:gridCol w="5504340">
                  <a:extLst>
                    <a:ext uri="{9D8B030D-6E8A-4147-A177-3AD203B41FA5}">
                      <a16:colId xmlns:a16="http://schemas.microsoft.com/office/drawing/2014/main" val="20001"/>
                    </a:ext>
                  </a:extLst>
                </a:gridCol>
              </a:tblGrid>
              <a:tr h="296542">
                <a:tc>
                  <a:txBody>
                    <a:bodyPr/>
                    <a:lstStyle/>
                    <a:p>
                      <a:pPr algn="ctr">
                        <a:lnSpc>
                          <a:spcPct val="125000"/>
                        </a:lnSpc>
                        <a:spcAft>
                          <a:spcPts val="0"/>
                        </a:spcAft>
                      </a:pPr>
                      <a:r>
                        <a:rPr lang="zh-CN" sz="2400" b="1" kern="100" dirty="0">
                          <a:solidFill>
                            <a:srgbClr val="3DA4C3"/>
                          </a:solidFill>
                          <a:latin typeface="+mn-lt"/>
                          <a:ea typeface="+mn-ea"/>
                          <a:cs typeface="+mn-ea"/>
                          <a:sym typeface="+mn-lt"/>
                        </a:rPr>
                        <a:t>名称</a:t>
                      </a: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lnSpc>
                          <a:spcPct val="125000"/>
                        </a:lnSpc>
                        <a:spcAft>
                          <a:spcPts val="0"/>
                        </a:spcAft>
                      </a:pPr>
                      <a:r>
                        <a:rPr lang="zh-CN" sz="2400" b="1" kern="100" dirty="0">
                          <a:solidFill>
                            <a:srgbClr val="3DA4C3"/>
                          </a:solidFill>
                          <a:latin typeface="+mn-lt"/>
                          <a:ea typeface="+mn-ea"/>
                          <a:cs typeface="+mn-ea"/>
                          <a:sym typeface="+mn-lt"/>
                        </a:rPr>
                        <a:t>指标</a:t>
                      </a: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0"/>
                  </a:ext>
                </a:extLst>
              </a:tr>
              <a:tr h="740579">
                <a:tc>
                  <a:txBody>
                    <a:bodyPr/>
                    <a:lstStyle/>
                    <a:p>
                      <a:pPr algn="ctr">
                        <a:lnSpc>
                          <a:spcPct val="125000"/>
                        </a:lnSpc>
                        <a:spcAft>
                          <a:spcPts val="0"/>
                        </a:spcAft>
                      </a:pPr>
                      <a:r>
                        <a:rPr lang="zh-CN" sz="2400" b="1" kern="100" dirty="0" smtClean="0">
                          <a:solidFill>
                            <a:schemeClr val="bg1"/>
                          </a:solidFill>
                          <a:latin typeface="+mn-lt"/>
                          <a:ea typeface="+mn-ea"/>
                          <a:cs typeface="+mn-ea"/>
                          <a:sym typeface="+mn-lt"/>
                        </a:rPr>
                        <a:t>急性毒性</a:t>
                      </a:r>
                      <a:endParaRPr lang="zh-CN" sz="2400" b="1"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tc>
                  <a:txBody>
                    <a:bodyPr/>
                    <a:lstStyle/>
                    <a:p>
                      <a:pPr algn="ctr">
                        <a:lnSpc>
                          <a:spcPct val="125000"/>
                        </a:lnSpc>
                        <a:spcAft>
                          <a:spcPts val="0"/>
                        </a:spcAft>
                      </a:pPr>
                      <a:r>
                        <a:rPr lang="zh-CN" sz="2400" b="1" kern="100" dirty="0">
                          <a:solidFill>
                            <a:schemeClr val="bg1"/>
                          </a:solidFill>
                          <a:latin typeface="+mn-lt"/>
                          <a:ea typeface="+mn-ea"/>
                          <a:cs typeface="+mn-ea"/>
                          <a:sym typeface="+mn-lt"/>
                        </a:rPr>
                        <a:t>急性吸入半数致死浓度</a:t>
                      </a:r>
                      <a:r>
                        <a:rPr lang="en-US" sz="2400" b="1" kern="100" dirty="0">
                          <a:solidFill>
                            <a:schemeClr val="bg1"/>
                          </a:solidFill>
                          <a:latin typeface="+mn-lt"/>
                          <a:ea typeface="+mn-ea"/>
                          <a:cs typeface="+mn-ea"/>
                          <a:sym typeface="+mn-lt"/>
                        </a:rPr>
                        <a:t>LC</a:t>
                      </a:r>
                      <a:r>
                        <a:rPr lang="en-US" sz="2400" b="1" kern="100" baseline="-25000" dirty="0">
                          <a:solidFill>
                            <a:schemeClr val="bg1"/>
                          </a:solidFill>
                          <a:latin typeface="+mn-lt"/>
                          <a:ea typeface="+mn-ea"/>
                          <a:cs typeface="+mn-ea"/>
                          <a:sym typeface="+mn-lt"/>
                        </a:rPr>
                        <a:t>50</a:t>
                      </a:r>
                      <a:endParaRPr lang="zh-CN" sz="2400" b="1" kern="100" dirty="0">
                        <a:solidFill>
                          <a:schemeClr val="bg1"/>
                        </a:solidFill>
                        <a:latin typeface="+mn-lt"/>
                        <a:ea typeface="+mn-ea"/>
                        <a:cs typeface="+mn-ea"/>
                        <a:sym typeface="+mn-lt"/>
                      </a:endParaRPr>
                    </a:p>
                    <a:p>
                      <a:pPr algn="ctr">
                        <a:lnSpc>
                          <a:spcPct val="125000"/>
                        </a:lnSpc>
                        <a:spcAft>
                          <a:spcPts val="0"/>
                        </a:spcAft>
                      </a:pPr>
                      <a:r>
                        <a:rPr lang="zh-CN" sz="2400" b="1" kern="100" dirty="0">
                          <a:solidFill>
                            <a:schemeClr val="bg1"/>
                          </a:solidFill>
                          <a:latin typeface="+mn-lt"/>
                          <a:ea typeface="+mn-ea"/>
                          <a:cs typeface="+mn-ea"/>
                          <a:sym typeface="+mn-lt"/>
                        </a:rPr>
                        <a:t>急性经皮半数致死量</a:t>
                      </a:r>
                      <a:r>
                        <a:rPr lang="en-US" sz="2400" b="1" kern="100" dirty="0">
                          <a:solidFill>
                            <a:schemeClr val="bg1"/>
                          </a:solidFill>
                          <a:latin typeface="+mn-lt"/>
                          <a:ea typeface="+mn-ea"/>
                          <a:cs typeface="+mn-ea"/>
                          <a:sym typeface="+mn-lt"/>
                        </a:rPr>
                        <a:t>LD</a:t>
                      </a:r>
                      <a:r>
                        <a:rPr lang="en-US" sz="2400" b="1" kern="100" baseline="-25000" dirty="0">
                          <a:solidFill>
                            <a:schemeClr val="bg1"/>
                          </a:solidFill>
                          <a:latin typeface="+mn-lt"/>
                          <a:ea typeface="+mn-ea"/>
                          <a:cs typeface="+mn-ea"/>
                          <a:sym typeface="+mn-lt"/>
                        </a:rPr>
                        <a:t>50</a:t>
                      </a:r>
                      <a:endParaRPr lang="zh-CN" sz="2400" b="1"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extLst>
                  <a:ext uri="{0D108BD9-81ED-4DB2-BD59-A6C34878D82A}">
                    <a16:rowId xmlns:a16="http://schemas.microsoft.com/office/drawing/2014/main" val="10001"/>
                  </a:ext>
                </a:extLst>
              </a:tr>
              <a:tr h="564562">
                <a:tc>
                  <a:txBody>
                    <a:bodyPr/>
                    <a:lstStyle/>
                    <a:p>
                      <a:pPr algn="ctr">
                        <a:lnSpc>
                          <a:spcPct val="125000"/>
                        </a:lnSpc>
                        <a:spcAft>
                          <a:spcPts val="0"/>
                        </a:spcAft>
                      </a:pPr>
                      <a:r>
                        <a:rPr lang="zh-CN" sz="2400" b="1" kern="100">
                          <a:solidFill>
                            <a:schemeClr val="bg1"/>
                          </a:solidFill>
                          <a:latin typeface="+mn-lt"/>
                          <a:ea typeface="+mn-ea"/>
                          <a:cs typeface="+mn-ea"/>
                          <a:sym typeface="+mn-lt"/>
                        </a:rPr>
                        <a:t>刺激与腐蚀性</a:t>
                      </a:r>
                    </a:p>
                  </a:txBody>
                  <a:tcPr marL="95250" marR="95250" marT="19050" marB="19050" anchor="ctr">
                    <a:noFill/>
                  </a:tcPr>
                </a:tc>
                <a:tc>
                  <a:txBody>
                    <a:bodyPr/>
                    <a:lstStyle/>
                    <a:p>
                      <a:pPr algn="ctr">
                        <a:lnSpc>
                          <a:spcPct val="125000"/>
                        </a:lnSpc>
                        <a:spcAft>
                          <a:spcPts val="0"/>
                        </a:spcAft>
                      </a:pPr>
                      <a:r>
                        <a:rPr lang="zh-CN" sz="2400" b="1" kern="100" dirty="0">
                          <a:solidFill>
                            <a:schemeClr val="bg1"/>
                          </a:solidFill>
                          <a:latin typeface="+mn-lt"/>
                          <a:ea typeface="+mn-ea"/>
                          <a:cs typeface="+mn-ea"/>
                          <a:sym typeface="+mn-lt"/>
                        </a:rPr>
                        <a:t>对眼睛、皮肤或黏膜刺激作用的强弱</a:t>
                      </a:r>
                    </a:p>
                  </a:txBody>
                  <a:tcPr marL="95250" marR="95250" marT="19050" marB="19050" anchor="ctr">
                    <a:noFill/>
                  </a:tcPr>
                </a:tc>
                <a:extLst>
                  <a:ext uri="{0D108BD9-81ED-4DB2-BD59-A6C34878D82A}">
                    <a16:rowId xmlns:a16="http://schemas.microsoft.com/office/drawing/2014/main" val="10002"/>
                  </a:ext>
                </a:extLst>
              </a:tr>
              <a:tr h="564562">
                <a:tc>
                  <a:txBody>
                    <a:bodyPr/>
                    <a:lstStyle/>
                    <a:p>
                      <a:pPr algn="ctr">
                        <a:lnSpc>
                          <a:spcPct val="125000"/>
                        </a:lnSpc>
                        <a:spcAft>
                          <a:spcPts val="0"/>
                        </a:spcAft>
                      </a:pPr>
                      <a:r>
                        <a:rPr lang="zh-CN" sz="2400" b="1" kern="100">
                          <a:solidFill>
                            <a:schemeClr val="bg1"/>
                          </a:solidFill>
                          <a:latin typeface="+mn-lt"/>
                          <a:ea typeface="+mn-ea"/>
                          <a:cs typeface="+mn-ea"/>
                          <a:sym typeface="+mn-lt"/>
                        </a:rPr>
                        <a:t>致敏性</a:t>
                      </a:r>
                    </a:p>
                  </a:txBody>
                  <a:tcPr marL="95250" marR="95250" marT="19050" marB="19050" anchor="ctr">
                    <a:noFill/>
                  </a:tcPr>
                </a:tc>
                <a:tc>
                  <a:txBody>
                    <a:bodyPr/>
                    <a:lstStyle/>
                    <a:p>
                      <a:pPr algn="ctr">
                        <a:lnSpc>
                          <a:spcPct val="125000"/>
                        </a:lnSpc>
                        <a:spcAft>
                          <a:spcPts val="0"/>
                        </a:spcAft>
                      </a:pPr>
                      <a:r>
                        <a:rPr lang="zh-CN" sz="2400" b="1" kern="100" dirty="0">
                          <a:solidFill>
                            <a:schemeClr val="bg1"/>
                          </a:solidFill>
                          <a:latin typeface="+mn-lt"/>
                          <a:ea typeface="+mn-ea"/>
                          <a:cs typeface="+mn-ea"/>
                          <a:sym typeface="+mn-lt"/>
                        </a:rPr>
                        <a:t>人致敏报告及动物实验数据划分</a:t>
                      </a:r>
                    </a:p>
                  </a:txBody>
                  <a:tcPr marL="95250" marR="95250" marT="19050" marB="19050" anchor="ctr">
                    <a:noFill/>
                  </a:tcPr>
                </a:tc>
                <a:extLst>
                  <a:ext uri="{0D108BD9-81ED-4DB2-BD59-A6C34878D82A}">
                    <a16:rowId xmlns:a16="http://schemas.microsoft.com/office/drawing/2014/main" val="2286496869"/>
                  </a:ext>
                </a:extLst>
              </a:tr>
              <a:tr h="564562">
                <a:tc>
                  <a:txBody>
                    <a:bodyPr/>
                    <a:lstStyle/>
                    <a:p>
                      <a:pPr algn="ctr">
                        <a:lnSpc>
                          <a:spcPct val="125000"/>
                        </a:lnSpc>
                        <a:spcAft>
                          <a:spcPts val="0"/>
                        </a:spcAft>
                      </a:pPr>
                      <a:r>
                        <a:rPr lang="zh-CN" sz="2400" b="1" kern="100" dirty="0" smtClean="0">
                          <a:solidFill>
                            <a:schemeClr val="bg1"/>
                          </a:solidFill>
                          <a:latin typeface="+mn-lt"/>
                          <a:ea typeface="+mn-ea"/>
                          <a:cs typeface="+mn-ea"/>
                          <a:sym typeface="+mn-lt"/>
                        </a:rPr>
                        <a:t>生殖毒性</a:t>
                      </a:r>
                      <a:endParaRPr lang="zh-CN" sz="2400" b="1" kern="100" dirty="0">
                        <a:solidFill>
                          <a:schemeClr val="bg1"/>
                        </a:solidFill>
                        <a:latin typeface="+mn-lt"/>
                        <a:ea typeface="+mn-ea"/>
                        <a:cs typeface="+mn-ea"/>
                        <a:sym typeface="+mn-lt"/>
                      </a:endParaRPr>
                    </a:p>
                  </a:txBody>
                  <a:tcPr marL="95250" marR="95250" marT="19050" marB="19050" anchor="ctr">
                    <a:noFill/>
                  </a:tcPr>
                </a:tc>
                <a:tc>
                  <a:txBody>
                    <a:bodyPr/>
                    <a:lstStyle/>
                    <a:p>
                      <a:pPr algn="ctr">
                        <a:lnSpc>
                          <a:spcPct val="125000"/>
                        </a:lnSpc>
                        <a:spcAft>
                          <a:spcPts val="0"/>
                        </a:spcAft>
                      </a:pPr>
                      <a:r>
                        <a:rPr lang="zh-CN" sz="2400" b="1" kern="100" dirty="0">
                          <a:solidFill>
                            <a:schemeClr val="bg1"/>
                          </a:solidFill>
                          <a:latin typeface="+mn-lt"/>
                          <a:ea typeface="+mn-ea"/>
                          <a:cs typeface="+mn-ea"/>
                          <a:sym typeface="+mn-lt"/>
                        </a:rPr>
                        <a:t>人生殖毒性的报告及动物实验数据划分</a:t>
                      </a:r>
                    </a:p>
                  </a:txBody>
                  <a:tcPr marL="95250" marR="95250" marT="19050" marB="19050" anchor="ctr">
                    <a:noFill/>
                  </a:tcPr>
                </a:tc>
                <a:extLst>
                  <a:ext uri="{0D108BD9-81ED-4DB2-BD59-A6C34878D82A}">
                    <a16:rowId xmlns:a16="http://schemas.microsoft.com/office/drawing/2014/main" val="3581185637"/>
                  </a:ext>
                </a:extLst>
              </a:tr>
              <a:tr h="520217">
                <a:tc>
                  <a:txBody>
                    <a:bodyPr/>
                    <a:lstStyle/>
                    <a:p>
                      <a:pPr algn="ctr">
                        <a:lnSpc>
                          <a:spcPct val="125000"/>
                        </a:lnSpc>
                        <a:spcAft>
                          <a:spcPts val="0"/>
                        </a:spcAft>
                      </a:pPr>
                      <a:r>
                        <a:rPr lang="zh-CN" sz="2400" b="1" kern="100">
                          <a:solidFill>
                            <a:schemeClr val="bg1"/>
                          </a:solidFill>
                          <a:latin typeface="+mn-lt"/>
                          <a:ea typeface="+mn-ea"/>
                          <a:cs typeface="+mn-ea"/>
                          <a:sym typeface="+mn-lt"/>
                        </a:rPr>
                        <a:t>致癌性</a:t>
                      </a:r>
                    </a:p>
                  </a:txBody>
                  <a:tcPr marL="95250" marR="95250" marT="19050" marB="19050" anchor="ctr">
                    <a:noFill/>
                  </a:tcPr>
                </a:tc>
                <a:tc>
                  <a:txBody>
                    <a:bodyPr/>
                    <a:lstStyle/>
                    <a:p>
                      <a:pPr algn="ctr">
                        <a:lnSpc>
                          <a:spcPct val="125000"/>
                        </a:lnSpc>
                        <a:spcAft>
                          <a:spcPts val="0"/>
                        </a:spcAft>
                      </a:pPr>
                      <a:r>
                        <a:rPr lang="en-US" sz="2400" b="1" kern="100" dirty="0">
                          <a:solidFill>
                            <a:schemeClr val="bg1"/>
                          </a:solidFill>
                          <a:latin typeface="+mn-lt"/>
                          <a:ea typeface="+mn-ea"/>
                          <a:cs typeface="+mn-ea"/>
                          <a:sym typeface="+mn-lt"/>
                        </a:rPr>
                        <a:t>IARC</a:t>
                      </a:r>
                      <a:r>
                        <a:rPr lang="zh-CN" sz="2400" b="1" kern="100" dirty="0">
                          <a:solidFill>
                            <a:schemeClr val="bg1"/>
                          </a:solidFill>
                          <a:latin typeface="+mn-lt"/>
                          <a:ea typeface="+mn-ea"/>
                          <a:cs typeface="+mn-ea"/>
                          <a:sym typeface="+mn-lt"/>
                        </a:rPr>
                        <a:t>致癌性分类划分评分等级</a:t>
                      </a:r>
                    </a:p>
                  </a:txBody>
                  <a:tcPr marL="95250" marR="95250" marT="19050" marB="19050" anchor="ctr">
                    <a:noFill/>
                  </a:tcPr>
                </a:tc>
                <a:extLst>
                  <a:ext uri="{0D108BD9-81ED-4DB2-BD59-A6C34878D82A}">
                    <a16:rowId xmlns:a16="http://schemas.microsoft.com/office/drawing/2014/main" val="4020452181"/>
                  </a:ext>
                </a:extLst>
              </a:tr>
            </a:tbl>
          </a:graphicData>
        </a:graphic>
      </p:graphicFrame>
      <p:sp>
        <p:nvSpPr>
          <p:cNvPr id="12" name="Rectangle 2">
            <a:extLst>
              <a:ext uri="{FF2B5EF4-FFF2-40B4-BE49-F238E27FC236}">
                <a16:creationId xmlns:a16="http://schemas.microsoft.com/office/drawing/2014/main" id="{D834A7F7-A8EF-43AD-813E-E0D4F91D61B4}"/>
              </a:ext>
            </a:extLst>
          </p:cNvPr>
          <p:cNvSpPr>
            <a:spLocks noChangeArrowheads="1"/>
          </p:cNvSpPr>
          <p:nvPr/>
        </p:nvSpPr>
        <p:spPr bwMode="auto">
          <a:xfrm>
            <a:off x="4601502" y="1139663"/>
            <a:ext cx="2969946" cy="61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spAutoFit/>
          </a:bodyPr>
          <a:lstStyle/>
          <a:p>
            <a:pPr defTabSz="1218565" eaLnBrk="0" fontAlgn="base" hangingPunct="0">
              <a:lnSpc>
                <a:spcPct val="150000"/>
              </a:lnSpc>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cs typeface="+mn-ea"/>
                <a:sym typeface="+mn-lt"/>
              </a:rPr>
              <a:t>（</a:t>
            </a:r>
            <a:r>
              <a:rPr lang="en-US" altLang="zh-CN" sz="2400" b="1" dirty="0">
                <a:solidFill>
                  <a:schemeClr val="bg1"/>
                </a:solidFill>
                <a:effectLst>
                  <a:outerShdw blurRad="38100" dist="38100" dir="2700000" algn="tl">
                    <a:srgbClr val="000000">
                      <a:alpha val="43137"/>
                    </a:srgbClr>
                  </a:outerShdw>
                </a:effectLst>
                <a:cs typeface="+mn-ea"/>
                <a:sym typeface="+mn-lt"/>
              </a:rPr>
              <a:t>1</a:t>
            </a:r>
            <a:r>
              <a:rPr lang="zh-CN" altLang="en-US" sz="2400" b="1" dirty="0">
                <a:solidFill>
                  <a:schemeClr val="bg1"/>
                </a:solidFill>
                <a:effectLst>
                  <a:outerShdw blurRad="38100" dist="38100" dir="2700000" algn="tl">
                    <a:srgbClr val="000000">
                      <a:alpha val="43137"/>
                    </a:srgbClr>
                  </a:outerShdw>
                </a:effectLst>
                <a:cs typeface="+mn-ea"/>
                <a:sym typeface="+mn-lt"/>
              </a:rPr>
              <a:t>）毒性效应指标</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
          <p:cNvSpPr/>
          <p:nvPr/>
        </p:nvSpPr>
        <p:spPr>
          <a:xfrm>
            <a:off x="0" y="169035"/>
            <a:ext cx="3642852"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 name="矩形 2"/>
          <p:cNvSpPr/>
          <p:nvPr/>
        </p:nvSpPr>
        <p:spPr>
          <a:xfrm>
            <a:off x="585043" y="181119"/>
            <a:ext cx="3367523"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有毒化学品评价指标</a:t>
            </a:r>
          </a:p>
        </p:txBody>
      </p:sp>
      <p:pic>
        <p:nvPicPr>
          <p:cNvPr id="4" name="图片 3"/>
          <p:cNvPicPr>
            <a:picLocks noChangeAspect="1"/>
          </p:cNvPicPr>
          <p:nvPr/>
        </p:nvPicPr>
        <p:blipFill>
          <a:blip r:embed="rId2"/>
          <a:stretch>
            <a:fillRect/>
          </a:stretch>
        </p:blipFill>
        <p:spPr>
          <a:xfrm>
            <a:off x="0" y="0"/>
            <a:ext cx="482342" cy="534245"/>
          </a:xfrm>
          <a:prstGeom prst="rect">
            <a:avLst/>
          </a:prstGeom>
        </p:spPr>
      </p:pic>
      <p:sp>
        <p:nvSpPr>
          <p:cNvPr id="16" name="圆角矩形 1">
            <a:extLst>
              <a:ext uri="{FF2B5EF4-FFF2-40B4-BE49-F238E27FC236}">
                <a16:creationId xmlns:a16="http://schemas.microsoft.com/office/drawing/2014/main" id="{9DB9C287-D633-420D-8771-6AEFB4A29E73}"/>
              </a:ext>
            </a:extLst>
          </p:cNvPr>
          <p:cNvSpPr/>
          <p:nvPr/>
        </p:nvSpPr>
        <p:spPr>
          <a:xfrm>
            <a:off x="3177201" y="1308122"/>
            <a:ext cx="5837597" cy="4084467"/>
          </a:xfrm>
          <a:prstGeom prst="roundRect">
            <a:avLst>
              <a:gd name="adj" fmla="val 6617"/>
            </a:avLst>
          </a:prstGeom>
          <a:solidFill>
            <a:srgbClr val="3DA4C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7" name="组合 16">
            <a:extLst>
              <a:ext uri="{FF2B5EF4-FFF2-40B4-BE49-F238E27FC236}">
                <a16:creationId xmlns:a16="http://schemas.microsoft.com/office/drawing/2014/main" id="{96D41B9B-5A3F-4C0B-9FA7-0B4ECBF30DB7}"/>
              </a:ext>
            </a:extLst>
          </p:cNvPr>
          <p:cNvGrpSpPr/>
          <p:nvPr/>
        </p:nvGrpSpPr>
        <p:grpSpPr>
          <a:xfrm>
            <a:off x="2960358" y="1530177"/>
            <a:ext cx="6271281" cy="461665"/>
            <a:chOff x="1686849" y="1983744"/>
            <a:chExt cx="4697262" cy="461665"/>
          </a:xfrm>
        </p:grpSpPr>
        <p:sp>
          <p:nvSpPr>
            <p:cNvPr id="18" name="圆角矩形 14">
              <a:extLst>
                <a:ext uri="{FF2B5EF4-FFF2-40B4-BE49-F238E27FC236}">
                  <a16:creationId xmlns:a16="http://schemas.microsoft.com/office/drawing/2014/main" id="{E937A673-7195-40EE-AC2D-683222F6D0D1}"/>
                </a:ext>
              </a:extLst>
            </p:cNvPr>
            <p:cNvSpPr/>
            <p:nvPr/>
          </p:nvSpPr>
          <p:spPr>
            <a:xfrm>
              <a:off x="1686849" y="2005383"/>
              <a:ext cx="4697262"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矩形 18">
              <a:extLst>
                <a:ext uri="{FF2B5EF4-FFF2-40B4-BE49-F238E27FC236}">
                  <a16:creationId xmlns:a16="http://schemas.microsoft.com/office/drawing/2014/main" id="{24121EAC-5041-4C3E-BEDB-0C56437E6B89}"/>
                </a:ext>
              </a:extLst>
            </p:cNvPr>
            <p:cNvSpPr/>
            <p:nvPr/>
          </p:nvSpPr>
          <p:spPr>
            <a:xfrm>
              <a:off x="1686849" y="1983744"/>
              <a:ext cx="4697262" cy="461665"/>
            </a:xfrm>
            <a:prstGeom prst="rect">
              <a:avLst/>
            </a:prstGeom>
          </p:spPr>
          <p:txBody>
            <a:bodyPr wrap="square">
              <a:spAutoFit/>
            </a:bodyPr>
            <a:lstStyle/>
            <a:p>
              <a:pPr algn="ctr"/>
              <a:r>
                <a:rPr lang="en-US" altLang="zh-CN" sz="2400" b="1" dirty="0">
                  <a:solidFill>
                    <a:srgbClr val="3DA4C3"/>
                  </a:solidFill>
                  <a:cs typeface="+mn-ea"/>
                  <a:sym typeface="+mn-lt"/>
                </a:rPr>
                <a:t>(2)</a:t>
              </a:r>
              <a:r>
                <a:rPr lang="zh-CN" altLang="en-US" sz="2400" b="1" dirty="0">
                  <a:solidFill>
                    <a:srgbClr val="3DA4C3"/>
                  </a:solidFill>
                  <a:cs typeface="+mn-ea"/>
                  <a:sym typeface="+mn-lt"/>
                </a:rPr>
                <a:t>影响毒物作用的因素指标</a:t>
              </a:r>
            </a:p>
          </p:txBody>
        </p:sp>
      </p:grpSp>
      <p:sp>
        <p:nvSpPr>
          <p:cNvPr id="20" name="矩形 19">
            <a:extLst>
              <a:ext uri="{FF2B5EF4-FFF2-40B4-BE49-F238E27FC236}">
                <a16:creationId xmlns:a16="http://schemas.microsoft.com/office/drawing/2014/main" id="{87AA9036-3CAE-4DA9-9A8E-86BEC4057D2F}"/>
              </a:ext>
            </a:extLst>
          </p:cNvPr>
          <p:cNvSpPr/>
          <p:nvPr/>
        </p:nvSpPr>
        <p:spPr>
          <a:xfrm>
            <a:off x="3577803" y="1984093"/>
            <a:ext cx="5209640" cy="3416320"/>
          </a:xfrm>
          <a:prstGeom prst="rect">
            <a:avLst/>
          </a:prstGeom>
        </p:spPr>
        <p:txBody>
          <a:bodyPr wrap="square">
            <a:spAutoFit/>
          </a:bodyPr>
          <a:lstStyle/>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扩散性：</a:t>
            </a:r>
            <a:r>
              <a:rPr lang="zh-CN" altLang="en-US" sz="2400" dirty="0">
                <a:solidFill>
                  <a:schemeClr val="bg1"/>
                </a:solidFill>
                <a:effectLst>
                  <a:outerShdw blurRad="38100" dist="38100" dir="2700000" algn="tl">
                    <a:srgbClr val="000000">
                      <a:alpha val="43137"/>
                    </a:srgbClr>
                  </a:outerShdw>
                </a:effectLst>
                <a:cs typeface="+mn-ea"/>
                <a:sym typeface="+mn-lt"/>
              </a:rPr>
              <a:t>以毒物常温下或工业中使用时状态及其挥发性</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固体为扩散性</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作为评分指标。</a:t>
            </a:r>
          </a:p>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蓄积性：</a:t>
            </a:r>
            <a:r>
              <a:rPr lang="zh-CN" altLang="en-US" sz="2400" dirty="0">
                <a:solidFill>
                  <a:schemeClr val="bg1"/>
                </a:solidFill>
                <a:effectLst>
                  <a:outerShdw blurRad="38100" dist="38100" dir="2700000" algn="tl">
                    <a:srgbClr val="000000">
                      <a:alpha val="43137"/>
                    </a:srgbClr>
                  </a:outerShdw>
                </a:effectLst>
                <a:cs typeface="+mn-ea"/>
                <a:sym typeface="+mn-lt"/>
              </a:rPr>
              <a:t>以毒物的蓄积性强度或在体内的代谢速度作为评分指标，根据蓄积系数或生物半减期划分评分等级。</a:t>
            </a:r>
          </a:p>
        </p:txBody>
      </p:sp>
      <mc:AlternateContent xmlns:mc="http://schemas.openxmlformats.org/markup-compatibility/2006">
        <mc:Choice xmlns:p14="http://schemas.microsoft.com/office/powerpoint/2010/main" Requires="p14">
          <p:contentPart p14:bwMode="auto" r:id="rId3">
            <p14:nvContentPartPr>
              <p14:cNvPr id="5" name="墨迹 4"/>
              <p14:cNvContentPartPr/>
              <p14:nvPr/>
            </p14:nvContentPartPr>
            <p14:xfrm>
              <a:off x="3556080" y="2527200"/>
              <a:ext cx="972000" cy="70200"/>
            </p14:xfrm>
          </p:contentPart>
        </mc:Choice>
        <mc:Fallback>
          <p:pic>
            <p:nvPicPr>
              <p:cNvPr id="5" name="墨迹 4"/>
              <p:cNvPicPr/>
              <p:nvPr/>
            </p:nvPicPr>
            <p:blipFill>
              <a:blip r:embed="rId4"/>
              <a:stretch>
                <a:fillRect/>
              </a:stretch>
            </p:blipFill>
            <p:spPr>
              <a:xfrm>
                <a:off x="3546720" y="2517840"/>
                <a:ext cx="990720" cy="88920"/>
              </a:xfrm>
              <a:prstGeom prst="rect">
                <a:avLst/>
              </a:prstGeom>
            </p:spPr>
          </p:pic>
        </mc:Fallback>
      </mc:AlternateContent>
    </p:spTree>
    <p:extLst>
      <p:ext uri="{BB962C8B-B14F-4D97-AF65-F5344CB8AC3E}">
        <p14:creationId xmlns:p14="http://schemas.microsoft.com/office/powerpoint/2010/main" val="83974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
                                        <p:tgtEl>
                                          <p:spTgt spid="16"/>
                                        </p:tgtEl>
                                      </p:cBhvr>
                                    </p:animEffect>
                                  </p:childTnLst>
                                </p:cTn>
                              </p:par>
                            </p:childTnLst>
                          </p:cTn>
                        </p:par>
                        <p:par>
                          <p:cTn id="8" fill="hold">
                            <p:stCondLst>
                              <p:cond delay="500"/>
                            </p:stCondLst>
                            <p:childTnLst>
                              <p:par>
                                <p:cTn id="9" presetID="16" presetClass="entr" presetSubtype="37"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barn(outVertical)">
                                      <p:cBhvr>
                                        <p:cTn id="11" dur="500"/>
                                        <p:tgtEl>
                                          <p:spTgt spid="17"/>
                                        </p:tgtEl>
                                      </p:cBhvr>
                                    </p:animEffect>
                                  </p:childTnLst>
                                </p:cTn>
                              </p:par>
                            </p:childTnLst>
                          </p:cTn>
                        </p:par>
                        <p:par>
                          <p:cTn id="12" fill="hold">
                            <p:stCondLst>
                              <p:cond delay="1000"/>
                            </p:stCondLst>
                            <p:childTnLst>
                              <p:par>
                                <p:cTn id="13" presetID="23" presetClass="entr" presetSubtype="28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ppt_w</p:attrName>
                                        </p:attrNameLst>
                                      </p:cBhvr>
                                      <p:tavLst>
                                        <p:tav tm="0">
                                          <p:val>
                                            <p:strVal val="4/3*#ppt_w"/>
                                          </p:val>
                                        </p:tav>
                                        <p:tav tm="100000">
                                          <p:val>
                                            <p:strVal val="#ppt_w"/>
                                          </p:val>
                                        </p:tav>
                                      </p:tavLst>
                                    </p:anim>
                                    <p:anim calcmode="lin" valueType="num">
                                      <p:cBhvr>
                                        <p:cTn id="16" dur="500" fill="hold"/>
                                        <p:tgtEl>
                                          <p:spTgt spid="2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
          <p:cNvSpPr/>
          <p:nvPr/>
        </p:nvSpPr>
        <p:spPr>
          <a:xfrm>
            <a:off x="0" y="169035"/>
            <a:ext cx="3642852"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 name="矩形 2"/>
          <p:cNvSpPr/>
          <p:nvPr/>
        </p:nvSpPr>
        <p:spPr>
          <a:xfrm>
            <a:off x="585043" y="181119"/>
            <a:ext cx="3367523"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有毒化学品评价指标</a:t>
            </a:r>
          </a:p>
        </p:txBody>
      </p:sp>
      <p:pic>
        <p:nvPicPr>
          <p:cNvPr id="4" name="图片 3"/>
          <p:cNvPicPr>
            <a:picLocks noChangeAspect="1"/>
          </p:cNvPicPr>
          <p:nvPr/>
        </p:nvPicPr>
        <p:blipFill>
          <a:blip r:embed="rId2"/>
          <a:stretch>
            <a:fillRect/>
          </a:stretch>
        </p:blipFill>
        <p:spPr>
          <a:xfrm>
            <a:off x="0" y="0"/>
            <a:ext cx="482342" cy="534245"/>
          </a:xfrm>
          <a:prstGeom prst="rect">
            <a:avLst/>
          </a:prstGeom>
        </p:spPr>
      </p:pic>
      <p:sp>
        <p:nvSpPr>
          <p:cNvPr id="27" name="TextBox 6">
            <a:extLst>
              <a:ext uri="{FF2B5EF4-FFF2-40B4-BE49-F238E27FC236}">
                <a16:creationId xmlns:a16="http://schemas.microsoft.com/office/drawing/2014/main" id="{485ACDEC-CC7F-408B-9A52-22B4AD51E7CC}"/>
              </a:ext>
            </a:extLst>
          </p:cNvPr>
          <p:cNvSpPr txBox="1"/>
          <p:nvPr/>
        </p:nvSpPr>
        <p:spPr>
          <a:xfrm>
            <a:off x="2645073" y="5841641"/>
            <a:ext cx="8013264" cy="581057"/>
          </a:xfrm>
          <a:prstGeom prst="rect">
            <a:avLst/>
          </a:prstGeom>
          <a:noFill/>
        </p:spPr>
        <p:txBody>
          <a:bodyPr wrap="square" rtlCol="0">
            <a:spAutoFit/>
          </a:bodyPr>
          <a:lstStyle/>
          <a:p>
            <a:pPr>
              <a:lnSpc>
                <a:spcPct val="150000"/>
              </a:lnSpc>
            </a:pPr>
            <a:r>
              <a:rPr lang="en-US" altLang="zh-CN" sz="2400" b="1" dirty="0">
                <a:solidFill>
                  <a:srgbClr val="FFFF00"/>
                </a:solidFill>
                <a:cs typeface="+mn-ea"/>
                <a:sym typeface="+mn-lt"/>
              </a:rPr>
              <a:t>GBZ </a:t>
            </a:r>
            <a:r>
              <a:rPr lang="en-US" altLang="zh-CN" sz="2400" b="1" dirty="0" smtClean="0">
                <a:solidFill>
                  <a:srgbClr val="FFFF00"/>
                </a:solidFill>
                <a:cs typeface="+mn-ea"/>
                <a:sym typeface="+mn-lt"/>
              </a:rPr>
              <a:t>230-2010 </a:t>
            </a:r>
            <a:r>
              <a:rPr lang="zh-CN" altLang="en-US" sz="2400" b="1" dirty="0" smtClean="0">
                <a:solidFill>
                  <a:srgbClr val="FFFF00"/>
                </a:solidFill>
                <a:cs typeface="+mn-ea"/>
                <a:sym typeface="+mn-lt"/>
              </a:rPr>
              <a:t>职业性</a:t>
            </a:r>
            <a:r>
              <a:rPr lang="zh-CN" altLang="en-US" sz="2400" b="1" dirty="0">
                <a:solidFill>
                  <a:srgbClr val="FFFF00"/>
                </a:solidFill>
                <a:cs typeface="+mn-ea"/>
                <a:sym typeface="+mn-lt"/>
              </a:rPr>
              <a:t>接触毒物危害程度分级</a:t>
            </a:r>
          </a:p>
        </p:txBody>
      </p:sp>
      <p:sp>
        <p:nvSpPr>
          <p:cNvPr id="28" name="圆角矩形 1">
            <a:extLst>
              <a:ext uri="{FF2B5EF4-FFF2-40B4-BE49-F238E27FC236}">
                <a16:creationId xmlns:a16="http://schemas.microsoft.com/office/drawing/2014/main" id="{9DB9C287-D633-420D-8771-6AEFB4A29E73}"/>
              </a:ext>
            </a:extLst>
          </p:cNvPr>
          <p:cNvSpPr/>
          <p:nvPr/>
        </p:nvSpPr>
        <p:spPr>
          <a:xfrm>
            <a:off x="825721" y="1419745"/>
            <a:ext cx="4102414" cy="4084467"/>
          </a:xfrm>
          <a:prstGeom prst="roundRect">
            <a:avLst>
              <a:gd name="adj" fmla="val 6617"/>
            </a:avLst>
          </a:prstGeom>
          <a:solidFill>
            <a:srgbClr val="3DA4C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29" name="组合 28">
            <a:extLst>
              <a:ext uri="{FF2B5EF4-FFF2-40B4-BE49-F238E27FC236}">
                <a16:creationId xmlns:a16="http://schemas.microsoft.com/office/drawing/2014/main" id="{96D41B9B-5A3F-4C0B-9FA7-0B4ECBF30DB7}"/>
              </a:ext>
            </a:extLst>
          </p:cNvPr>
          <p:cNvGrpSpPr/>
          <p:nvPr/>
        </p:nvGrpSpPr>
        <p:grpSpPr>
          <a:xfrm>
            <a:off x="608878" y="1641800"/>
            <a:ext cx="4540638" cy="461665"/>
            <a:chOff x="1686849" y="1983744"/>
            <a:chExt cx="4697262" cy="461665"/>
          </a:xfrm>
        </p:grpSpPr>
        <p:sp>
          <p:nvSpPr>
            <p:cNvPr id="30" name="圆角矩形 14">
              <a:extLst>
                <a:ext uri="{FF2B5EF4-FFF2-40B4-BE49-F238E27FC236}">
                  <a16:creationId xmlns:a16="http://schemas.microsoft.com/office/drawing/2014/main" id="{E937A673-7195-40EE-AC2D-683222F6D0D1}"/>
                </a:ext>
              </a:extLst>
            </p:cNvPr>
            <p:cNvSpPr/>
            <p:nvPr/>
          </p:nvSpPr>
          <p:spPr>
            <a:xfrm>
              <a:off x="1686849" y="2005383"/>
              <a:ext cx="4697262"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a:extLst>
                <a:ext uri="{FF2B5EF4-FFF2-40B4-BE49-F238E27FC236}">
                  <a16:creationId xmlns:a16="http://schemas.microsoft.com/office/drawing/2014/main" id="{24121EAC-5041-4C3E-BEDB-0C56437E6B89}"/>
                </a:ext>
              </a:extLst>
            </p:cNvPr>
            <p:cNvSpPr/>
            <p:nvPr/>
          </p:nvSpPr>
          <p:spPr>
            <a:xfrm>
              <a:off x="1686849" y="1983744"/>
              <a:ext cx="4697262" cy="461665"/>
            </a:xfrm>
            <a:prstGeom prst="rect">
              <a:avLst/>
            </a:prstGeom>
          </p:spPr>
          <p:txBody>
            <a:bodyPr wrap="square">
              <a:spAutoFit/>
            </a:bodyPr>
            <a:lstStyle/>
            <a:p>
              <a:pPr algn="ctr"/>
              <a:r>
                <a:rPr lang="en-US" altLang="zh-CN" sz="2400" b="1" dirty="0">
                  <a:solidFill>
                    <a:schemeClr val="tx2">
                      <a:lumMod val="75000"/>
                    </a:schemeClr>
                  </a:solidFill>
                  <a:cs typeface="+mn-ea"/>
                  <a:sym typeface="+mn-lt"/>
                </a:rPr>
                <a:t>(3) </a:t>
              </a:r>
              <a:r>
                <a:rPr lang="zh-CN" altLang="en-US" sz="2400" b="1" dirty="0">
                  <a:solidFill>
                    <a:schemeClr val="tx2">
                      <a:lumMod val="75000"/>
                    </a:schemeClr>
                  </a:solidFill>
                  <a:cs typeface="+mn-ea"/>
                  <a:sym typeface="+mn-lt"/>
                </a:rPr>
                <a:t>实际危害后果指标</a:t>
              </a:r>
            </a:p>
          </p:txBody>
        </p:sp>
      </p:grpSp>
      <p:sp>
        <p:nvSpPr>
          <p:cNvPr id="32" name="矩形 31">
            <a:extLst>
              <a:ext uri="{FF2B5EF4-FFF2-40B4-BE49-F238E27FC236}">
                <a16:creationId xmlns:a16="http://schemas.microsoft.com/office/drawing/2014/main" id="{87AA9036-3CAE-4DA9-9A8E-86BEC4057D2F}"/>
              </a:ext>
            </a:extLst>
          </p:cNvPr>
          <p:cNvSpPr/>
          <p:nvPr/>
        </p:nvSpPr>
        <p:spPr>
          <a:xfrm>
            <a:off x="1038032" y="2765514"/>
            <a:ext cx="5209640" cy="1754326"/>
          </a:xfrm>
          <a:prstGeom prst="rect">
            <a:avLst/>
          </a:prstGeom>
        </p:spPr>
        <p:txBody>
          <a:bodyPr wrap="square">
            <a:spAutoFit/>
          </a:bodyPr>
          <a:lstStyle/>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根据中毒病死率和危害预后</a:t>
            </a:r>
          </a:p>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endParaRPr lang="en-US" altLang="zh-CN" sz="2400" b="1" dirty="0" smtClean="0">
              <a:solidFill>
                <a:schemeClr val="bg1"/>
              </a:solidFill>
              <a:effectLst>
                <a:outerShdw blurRad="38100" dist="38100" dir="2700000" algn="tl">
                  <a:srgbClr val="000000">
                    <a:alpha val="43137"/>
                  </a:srgbClr>
                </a:outerShdw>
              </a:effectLst>
              <a:cs typeface="+mn-ea"/>
              <a:sym typeface="+mn-lt"/>
            </a:endParaRPr>
          </a:p>
          <a:p>
            <a:pP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smtClean="0">
                <a:solidFill>
                  <a:schemeClr val="bg1"/>
                </a:solidFill>
                <a:effectLst>
                  <a:outerShdw blurRad="38100" dist="38100" dir="2700000" algn="tl">
                    <a:srgbClr val="000000">
                      <a:alpha val="43137"/>
                    </a:srgbClr>
                  </a:outerShdw>
                </a:effectLst>
                <a:cs typeface="+mn-ea"/>
                <a:sym typeface="+mn-lt"/>
              </a:rPr>
              <a:t>情况</a:t>
            </a:r>
            <a:r>
              <a:rPr lang="zh-CN" altLang="en-US" sz="2400" b="1" dirty="0">
                <a:solidFill>
                  <a:schemeClr val="bg1"/>
                </a:solidFill>
                <a:effectLst>
                  <a:outerShdw blurRad="38100" dist="38100" dir="2700000" algn="tl">
                    <a:srgbClr val="000000">
                      <a:alpha val="43137"/>
                    </a:srgbClr>
                  </a:outerShdw>
                </a:effectLst>
                <a:cs typeface="+mn-ea"/>
                <a:sym typeface="+mn-lt"/>
              </a:rPr>
              <a:t>划分评分等级。</a:t>
            </a:r>
          </a:p>
        </p:txBody>
      </p:sp>
      <p:sp>
        <p:nvSpPr>
          <p:cNvPr id="33" name="圆角矩形 1">
            <a:extLst>
              <a:ext uri="{FF2B5EF4-FFF2-40B4-BE49-F238E27FC236}">
                <a16:creationId xmlns:a16="http://schemas.microsoft.com/office/drawing/2014/main" id="{9DB9C287-D633-420D-8771-6AEFB4A29E73}"/>
              </a:ext>
            </a:extLst>
          </p:cNvPr>
          <p:cNvSpPr/>
          <p:nvPr/>
        </p:nvSpPr>
        <p:spPr>
          <a:xfrm>
            <a:off x="5874398" y="1419745"/>
            <a:ext cx="5556601" cy="4084467"/>
          </a:xfrm>
          <a:prstGeom prst="roundRect">
            <a:avLst>
              <a:gd name="adj" fmla="val 6617"/>
            </a:avLst>
          </a:prstGeom>
          <a:solidFill>
            <a:srgbClr val="3DA4C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34" name="组合 33">
            <a:extLst>
              <a:ext uri="{FF2B5EF4-FFF2-40B4-BE49-F238E27FC236}">
                <a16:creationId xmlns:a16="http://schemas.microsoft.com/office/drawing/2014/main" id="{96D41B9B-5A3F-4C0B-9FA7-0B4ECBF30DB7}"/>
              </a:ext>
            </a:extLst>
          </p:cNvPr>
          <p:cNvGrpSpPr/>
          <p:nvPr/>
        </p:nvGrpSpPr>
        <p:grpSpPr>
          <a:xfrm>
            <a:off x="5657556" y="1641800"/>
            <a:ext cx="6017888" cy="461665"/>
            <a:chOff x="1686849" y="1983744"/>
            <a:chExt cx="4697262" cy="461665"/>
          </a:xfrm>
        </p:grpSpPr>
        <p:sp>
          <p:nvSpPr>
            <p:cNvPr id="35" name="圆角矩形 14">
              <a:extLst>
                <a:ext uri="{FF2B5EF4-FFF2-40B4-BE49-F238E27FC236}">
                  <a16:creationId xmlns:a16="http://schemas.microsoft.com/office/drawing/2014/main" id="{E937A673-7195-40EE-AC2D-683222F6D0D1}"/>
                </a:ext>
              </a:extLst>
            </p:cNvPr>
            <p:cNvSpPr/>
            <p:nvPr/>
          </p:nvSpPr>
          <p:spPr>
            <a:xfrm>
              <a:off x="1686849" y="2005383"/>
              <a:ext cx="4697262"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矩形 35">
              <a:extLst>
                <a:ext uri="{FF2B5EF4-FFF2-40B4-BE49-F238E27FC236}">
                  <a16:creationId xmlns:a16="http://schemas.microsoft.com/office/drawing/2014/main" id="{24121EAC-5041-4C3E-BEDB-0C56437E6B89}"/>
                </a:ext>
              </a:extLst>
            </p:cNvPr>
            <p:cNvSpPr/>
            <p:nvPr/>
          </p:nvSpPr>
          <p:spPr>
            <a:xfrm>
              <a:off x="1686849" y="1983744"/>
              <a:ext cx="4697262" cy="461665"/>
            </a:xfrm>
            <a:prstGeom prst="rect">
              <a:avLst/>
            </a:prstGeom>
          </p:spPr>
          <p:txBody>
            <a:bodyPr wrap="square">
              <a:spAutoFit/>
            </a:bodyPr>
            <a:lstStyle/>
            <a:p>
              <a:pPr algn="ctr"/>
              <a:r>
                <a:rPr lang="en-US" altLang="zh-CN" sz="2400" b="1" dirty="0">
                  <a:solidFill>
                    <a:schemeClr val="tx2">
                      <a:lumMod val="75000"/>
                    </a:schemeClr>
                  </a:solidFill>
                  <a:cs typeface="+mn-ea"/>
                  <a:sym typeface="+mn-lt"/>
                </a:rPr>
                <a:t>(4)</a:t>
              </a:r>
              <a:r>
                <a:rPr lang="zh-CN" altLang="en-US" sz="2400" b="1" dirty="0">
                  <a:solidFill>
                    <a:schemeClr val="tx2">
                      <a:lumMod val="75000"/>
                    </a:schemeClr>
                  </a:solidFill>
                  <a:cs typeface="+mn-ea"/>
                  <a:sym typeface="+mn-lt"/>
                </a:rPr>
                <a:t>产业政策指标</a:t>
              </a:r>
            </a:p>
          </p:txBody>
        </p:sp>
      </p:grpSp>
      <p:sp>
        <p:nvSpPr>
          <p:cNvPr id="37" name="矩形 36">
            <a:extLst>
              <a:ext uri="{FF2B5EF4-FFF2-40B4-BE49-F238E27FC236}">
                <a16:creationId xmlns:a16="http://schemas.microsoft.com/office/drawing/2014/main" id="{87AA9036-3CAE-4DA9-9A8E-86BEC4057D2F}"/>
              </a:ext>
            </a:extLst>
          </p:cNvPr>
          <p:cNvSpPr/>
          <p:nvPr/>
        </p:nvSpPr>
        <p:spPr>
          <a:xfrm>
            <a:off x="6221360" y="2082606"/>
            <a:ext cx="5209640" cy="3453253"/>
          </a:xfrm>
          <a:prstGeom prst="rect">
            <a:avLst/>
          </a:prstGeom>
        </p:spPr>
        <p:txBody>
          <a:bodyPr wrap="square">
            <a:spAutoFit/>
          </a:bodyPr>
          <a:lstStyle/>
          <a:p>
            <a:pPr>
              <a:lnSpc>
                <a:spcPct val="130000"/>
              </a:lnSpc>
            </a:pPr>
            <a:r>
              <a:rPr lang="zh-CN" altLang="en-US" sz="2400" b="1" dirty="0">
                <a:solidFill>
                  <a:schemeClr val="bg1"/>
                </a:solidFill>
                <a:effectLst>
                  <a:outerShdw blurRad="38100" dist="38100" dir="2700000" algn="tl">
                    <a:srgbClr val="000000">
                      <a:alpha val="43137"/>
                    </a:srgbClr>
                  </a:outerShdw>
                </a:effectLst>
                <a:cs typeface="+mn-ea"/>
                <a:sym typeface="+mn-lt"/>
              </a:rPr>
              <a:t>将我国政府已经列入禁止使用名单的物质直接列为极度危害。列入限制使用</a:t>
            </a:r>
            <a:r>
              <a:rPr lang="en-US" altLang="zh-CN" sz="2400" b="1" dirty="0">
                <a:solidFill>
                  <a:schemeClr val="bg1"/>
                </a:solidFill>
                <a:effectLst>
                  <a:outerShdw blurRad="38100" dist="38100" dir="2700000" algn="tl">
                    <a:srgbClr val="000000">
                      <a:alpha val="43137"/>
                    </a:srgbClr>
                  </a:outerShdw>
                </a:effectLst>
                <a:cs typeface="+mn-ea"/>
                <a:sym typeface="+mn-lt"/>
              </a:rPr>
              <a:t>(</a:t>
            </a:r>
            <a:r>
              <a:rPr lang="zh-CN" altLang="en-US" sz="2400" b="1" dirty="0">
                <a:solidFill>
                  <a:schemeClr val="bg1"/>
                </a:solidFill>
                <a:effectLst>
                  <a:outerShdw blurRad="38100" dist="38100" dir="2700000" algn="tl">
                    <a:srgbClr val="000000">
                      <a:alpha val="43137"/>
                    </a:srgbClr>
                  </a:outerShdw>
                </a:effectLst>
                <a:cs typeface="+mn-ea"/>
                <a:sym typeface="+mn-lt"/>
              </a:rPr>
              <a:t>含贸易限制</a:t>
            </a:r>
            <a:r>
              <a:rPr lang="en-US" altLang="zh-CN" sz="2400" b="1" dirty="0">
                <a:solidFill>
                  <a:schemeClr val="bg1"/>
                </a:solidFill>
                <a:effectLst>
                  <a:outerShdw blurRad="38100" dist="38100" dir="2700000" algn="tl">
                    <a:srgbClr val="000000">
                      <a:alpha val="43137"/>
                    </a:srgbClr>
                  </a:outerShdw>
                </a:effectLst>
                <a:cs typeface="+mn-ea"/>
                <a:sym typeface="+mn-lt"/>
              </a:rPr>
              <a:t>)</a:t>
            </a:r>
            <a:r>
              <a:rPr lang="zh-CN" altLang="en-US" sz="2400" b="1" dirty="0">
                <a:solidFill>
                  <a:schemeClr val="bg1"/>
                </a:solidFill>
                <a:effectLst>
                  <a:outerShdw blurRad="38100" dist="38100" dir="2700000" algn="tl">
                    <a:srgbClr val="000000">
                      <a:alpha val="43137"/>
                    </a:srgbClr>
                  </a:outerShdw>
                </a:effectLst>
                <a:cs typeface="+mn-ea"/>
                <a:sym typeface="+mn-lt"/>
              </a:rPr>
              <a:t>名单的物质，毒物危害指数低于高度危害分级的，直接列为高度危害；毒物危害指数在极度或高度危害范围内的，依据毒物危害指数进行分级。</a:t>
            </a:r>
          </a:p>
        </p:txBody>
      </p:sp>
      <mc:AlternateContent xmlns:mc="http://schemas.openxmlformats.org/markup-compatibility/2006">
        <mc:Choice xmlns:p14="http://schemas.microsoft.com/office/powerpoint/2010/main" Requires="p14">
          <p:contentPart p14:bwMode="auto" r:id="rId3">
            <p14:nvContentPartPr>
              <p14:cNvPr id="5" name="墨迹 4"/>
              <p14:cNvContentPartPr/>
              <p14:nvPr/>
            </p14:nvContentPartPr>
            <p14:xfrm>
              <a:off x="6629400" y="3054240"/>
              <a:ext cx="2603880" cy="1429200"/>
            </p14:xfrm>
          </p:contentPart>
        </mc:Choice>
        <mc:Fallback>
          <p:pic>
            <p:nvPicPr>
              <p:cNvPr id="5" name="墨迹 4"/>
              <p:cNvPicPr/>
              <p:nvPr/>
            </p:nvPicPr>
            <p:blipFill>
              <a:blip r:embed="rId4"/>
              <a:stretch>
                <a:fillRect/>
              </a:stretch>
            </p:blipFill>
            <p:spPr>
              <a:xfrm>
                <a:off x="6620040" y="3044880"/>
                <a:ext cx="2622600" cy="144792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barn(outVertical)">
                                      <p:cBhvr>
                                        <p:cTn id="11" dur="500"/>
                                        <p:tgtEl>
                                          <p:spTgt spid="28"/>
                                        </p:tgtEl>
                                      </p:cBhvr>
                                    </p:animEffect>
                                  </p:childTnLst>
                                </p:cTn>
                              </p:par>
                            </p:childTnLst>
                          </p:cTn>
                        </p:par>
                        <p:par>
                          <p:cTn id="12" fill="hold">
                            <p:stCondLst>
                              <p:cond delay="1000"/>
                            </p:stCondLst>
                            <p:childTnLst>
                              <p:par>
                                <p:cTn id="13" presetID="16" presetClass="entr" presetSubtype="37"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barn(outVertical)">
                                      <p:cBhvr>
                                        <p:cTn id="15" dur="500"/>
                                        <p:tgtEl>
                                          <p:spTgt spid="29"/>
                                        </p:tgtEl>
                                      </p:cBhvr>
                                    </p:animEffect>
                                  </p:childTnLst>
                                </p:cTn>
                              </p:par>
                            </p:childTnLst>
                          </p:cTn>
                        </p:par>
                        <p:par>
                          <p:cTn id="16" fill="hold">
                            <p:stCondLst>
                              <p:cond delay="1500"/>
                            </p:stCondLst>
                            <p:childTnLst>
                              <p:par>
                                <p:cTn id="17" presetID="23" presetClass="entr" presetSubtype="288"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strVal val="4/3*#ppt_w"/>
                                          </p:val>
                                        </p:tav>
                                        <p:tav tm="100000">
                                          <p:val>
                                            <p:strVal val="#ppt_w"/>
                                          </p:val>
                                        </p:tav>
                                      </p:tavLst>
                                    </p:anim>
                                    <p:anim calcmode="lin" valueType="num">
                                      <p:cBhvr>
                                        <p:cTn id="20" dur="500" fill="hold"/>
                                        <p:tgtEl>
                                          <p:spTgt spid="32"/>
                                        </p:tgtEl>
                                        <p:attrNameLst>
                                          <p:attrName>ppt_h</p:attrName>
                                        </p:attrNameLst>
                                      </p:cBhvr>
                                      <p:tavLst>
                                        <p:tav tm="0">
                                          <p:val>
                                            <p:strVal val="4/3*#ppt_h"/>
                                          </p:val>
                                        </p:tav>
                                        <p:tav tm="100000">
                                          <p:val>
                                            <p:strVal val="#ppt_h"/>
                                          </p:val>
                                        </p:tav>
                                      </p:tavLst>
                                    </p:anim>
                                  </p:childTnLst>
                                </p:cTn>
                              </p:par>
                            </p:childTnLst>
                          </p:cTn>
                        </p:par>
                        <p:par>
                          <p:cTn id="21" fill="hold">
                            <p:stCondLst>
                              <p:cond delay="2000"/>
                            </p:stCondLst>
                            <p:childTnLst>
                              <p:par>
                                <p:cTn id="22" presetID="16" presetClass="entr" presetSubtype="37"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barn(outVertical)">
                                      <p:cBhvr>
                                        <p:cTn id="24" dur="500"/>
                                        <p:tgtEl>
                                          <p:spTgt spid="33"/>
                                        </p:tgtEl>
                                      </p:cBhvr>
                                    </p:animEffect>
                                  </p:childTnLst>
                                </p:cTn>
                              </p:par>
                            </p:childTnLst>
                          </p:cTn>
                        </p:par>
                        <p:par>
                          <p:cTn id="25" fill="hold">
                            <p:stCondLst>
                              <p:cond delay="2500"/>
                            </p:stCondLst>
                            <p:childTnLst>
                              <p:par>
                                <p:cTn id="26" presetID="16" presetClass="entr" presetSubtype="37" fill="hold"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barn(outVertical)">
                                      <p:cBhvr>
                                        <p:cTn id="28" dur="500"/>
                                        <p:tgtEl>
                                          <p:spTgt spid="34"/>
                                        </p:tgtEl>
                                      </p:cBhvr>
                                    </p:animEffect>
                                  </p:childTnLst>
                                </p:cTn>
                              </p:par>
                            </p:childTnLst>
                          </p:cTn>
                        </p:par>
                        <p:par>
                          <p:cTn id="29" fill="hold">
                            <p:stCondLst>
                              <p:cond delay="3000"/>
                            </p:stCondLst>
                            <p:childTnLst>
                              <p:par>
                                <p:cTn id="30" presetID="23" presetClass="entr" presetSubtype="288"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ppt_w</p:attrName>
                                        </p:attrNameLst>
                                      </p:cBhvr>
                                      <p:tavLst>
                                        <p:tav tm="0">
                                          <p:val>
                                            <p:strVal val="4/3*#ppt_w"/>
                                          </p:val>
                                        </p:tav>
                                        <p:tav tm="100000">
                                          <p:val>
                                            <p:strVal val="#ppt_w"/>
                                          </p:val>
                                        </p:tav>
                                      </p:tavLst>
                                    </p:anim>
                                    <p:anim calcmode="lin" valueType="num">
                                      <p:cBhvr>
                                        <p:cTn id="33" dur="500" fill="hold"/>
                                        <p:tgtEl>
                                          <p:spTgt spid="3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32" grpId="0"/>
      <p:bldP spid="33" grpId="0" animBg="1"/>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2"/>
          <p:cNvSpPr/>
          <p:nvPr/>
        </p:nvSpPr>
        <p:spPr>
          <a:xfrm>
            <a:off x="0" y="169035"/>
            <a:ext cx="334788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cs typeface="+mn-ea"/>
              <a:sym typeface="+mn-lt"/>
            </a:endParaRPr>
          </a:p>
        </p:txBody>
      </p:sp>
      <p:sp>
        <p:nvSpPr>
          <p:cNvPr id="3" name="矩形 2"/>
          <p:cNvSpPr/>
          <p:nvPr/>
        </p:nvSpPr>
        <p:spPr>
          <a:xfrm>
            <a:off x="585043" y="181120"/>
            <a:ext cx="3367523" cy="904863"/>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有毒化学品分级</a:t>
            </a:r>
            <a:endParaRPr kumimoji="1" lang="en-US" altLang="zh-CN" sz="2400" b="1" dirty="0">
              <a:solidFill>
                <a:srgbClr val="3DA4C3"/>
              </a:solidFill>
              <a:cs typeface="+mn-ea"/>
              <a:sym typeface="+mn-lt"/>
            </a:endParaRPr>
          </a:p>
          <a:p>
            <a:pPr>
              <a:spcBef>
                <a:spcPct val="20000"/>
              </a:spcBef>
            </a:pPr>
            <a:endParaRPr kumimoji="1" lang="zh-CN" altLang="en-US" sz="2400" b="1" dirty="0">
              <a:solidFill>
                <a:srgbClr val="3DA4C3"/>
              </a:solidFill>
              <a:cs typeface="+mn-ea"/>
              <a:sym typeface="+mn-lt"/>
            </a:endParaRPr>
          </a:p>
        </p:txBody>
      </p:sp>
      <p:pic>
        <p:nvPicPr>
          <p:cNvPr id="4" name="图片 3"/>
          <p:cNvPicPr>
            <a:picLocks noChangeAspect="1"/>
          </p:cNvPicPr>
          <p:nvPr/>
        </p:nvPicPr>
        <p:blipFill>
          <a:blip r:embed="rId2"/>
          <a:stretch>
            <a:fillRect/>
          </a:stretch>
        </p:blipFill>
        <p:spPr>
          <a:xfrm>
            <a:off x="0" y="0"/>
            <a:ext cx="482342" cy="534245"/>
          </a:xfrm>
          <a:prstGeom prst="rect">
            <a:avLst/>
          </a:prstGeom>
        </p:spPr>
      </p:pic>
      <p:grpSp>
        <p:nvGrpSpPr>
          <p:cNvPr id="10" name="组合 9">
            <a:extLst>
              <a:ext uri="{FF2B5EF4-FFF2-40B4-BE49-F238E27FC236}">
                <a16:creationId xmlns:a16="http://schemas.microsoft.com/office/drawing/2014/main" id="{4AA18EBD-2B15-4364-BF5C-9B4485F72714}"/>
              </a:ext>
            </a:extLst>
          </p:cNvPr>
          <p:cNvGrpSpPr/>
          <p:nvPr/>
        </p:nvGrpSpPr>
        <p:grpSpPr>
          <a:xfrm>
            <a:off x="317403" y="1002366"/>
            <a:ext cx="2387600" cy="1038226"/>
            <a:chOff x="1804988" y="1619252"/>
            <a:chExt cx="2387600" cy="1038226"/>
          </a:xfrm>
          <a:effectLst>
            <a:outerShdw blurRad="50800" dist="38100" dir="2700000" algn="tl" rotWithShape="0">
              <a:prstClr val="black">
                <a:alpha val="40000"/>
              </a:prstClr>
            </a:outerShdw>
          </a:effectLst>
        </p:grpSpPr>
        <p:grpSp>
          <p:nvGrpSpPr>
            <p:cNvPr id="13" name="Group 4">
              <a:extLst>
                <a:ext uri="{FF2B5EF4-FFF2-40B4-BE49-F238E27FC236}">
                  <a16:creationId xmlns:a16="http://schemas.microsoft.com/office/drawing/2014/main" id="{8972665E-2F3D-45A3-B3D2-86C5863C4C89}"/>
                </a:ext>
              </a:extLst>
            </p:cNvPr>
            <p:cNvGrpSpPr>
              <a:grpSpLocks noChangeAspect="1"/>
            </p:cNvGrpSpPr>
            <p:nvPr/>
          </p:nvGrpSpPr>
          <p:grpSpPr bwMode="auto">
            <a:xfrm>
              <a:off x="1804988" y="1619252"/>
              <a:ext cx="2387600" cy="1038226"/>
              <a:chOff x="1137" y="1020"/>
              <a:chExt cx="1504" cy="654"/>
            </a:xfrm>
          </p:grpSpPr>
          <p:sp>
            <p:nvSpPr>
              <p:cNvPr id="15" name="AutoShape 3">
                <a:extLst>
                  <a:ext uri="{FF2B5EF4-FFF2-40B4-BE49-F238E27FC236}">
                    <a16:creationId xmlns:a16="http://schemas.microsoft.com/office/drawing/2014/main" id="{620DFDFF-57B7-416F-B86E-B27BFEFE90AA}"/>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 name="Freeform 5">
                <a:extLst>
                  <a:ext uri="{FF2B5EF4-FFF2-40B4-BE49-F238E27FC236}">
                    <a16:creationId xmlns:a16="http://schemas.microsoft.com/office/drawing/2014/main" id="{A014FA2E-5376-4CFA-A5E0-B51AAE273212}"/>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 name="Freeform 6">
                <a:extLst>
                  <a:ext uri="{FF2B5EF4-FFF2-40B4-BE49-F238E27FC236}">
                    <a16:creationId xmlns:a16="http://schemas.microsoft.com/office/drawing/2014/main" id="{C560AFB9-483A-45F0-BA6C-29CDABBBF6D6}"/>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 name="Rectangle 7">
                <a:extLst>
                  <a:ext uri="{FF2B5EF4-FFF2-40B4-BE49-F238E27FC236}">
                    <a16:creationId xmlns:a16="http://schemas.microsoft.com/office/drawing/2014/main" id="{3C1A5CB9-0CAD-445D-8DB7-96036C9182F5}"/>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Rectangle 8">
                <a:extLst>
                  <a:ext uri="{FF2B5EF4-FFF2-40B4-BE49-F238E27FC236}">
                    <a16:creationId xmlns:a16="http://schemas.microsoft.com/office/drawing/2014/main" id="{716EE69C-A0D0-4F39-AE3E-E92051B4FB76}"/>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Rectangle 9">
                <a:extLst>
                  <a:ext uri="{FF2B5EF4-FFF2-40B4-BE49-F238E27FC236}">
                    <a16:creationId xmlns:a16="http://schemas.microsoft.com/office/drawing/2014/main" id="{226B3655-D6EB-4666-BEE9-1FD1DE656CDA}"/>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 name="Rectangle 10">
                <a:extLst>
                  <a:ext uri="{FF2B5EF4-FFF2-40B4-BE49-F238E27FC236}">
                    <a16:creationId xmlns:a16="http://schemas.microsoft.com/office/drawing/2014/main" id="{3B2ECC33-0940-440D-B44C-5367E8161417}"/>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Rectangle 11">
                <a:extLst>
                  <a:ext uri="{FF2B5EF4-FFF2-40B4-BE49-F238E27FC236}">
                    <a16:creationId xmlns:a16="http://schemas.microsoft.com/office/drawing/2014/main" id="{E6C725BC-2D26-4C1B-8307-E59245108CC5}"/>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Oval 12">
                <a:extLst>
                  <a:ext uri="{FF2B5EF4-FFF2-40B4-BE49-F238E27FC236}">
                    <a16:creationId xmlns:a16="http://schemas.microsoft.com/office/drawing/2014/main" id="{BDC533B7-6923-44B7-9F51-4782E1BDE002}"/>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Oval 13">
                <a:extLst>
                  <a:ext uri="{FF2B5EF4-FFF2-40B4-BE49-F238E27FC236}">
                    <a16:creationId xmlns:a16="http://schemas.microsoft.com/office/drawing/2014/main" id="{63D7EAB8-62A1-4441-8CAB-4A0C82A26DDD}"/>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Oval 14">
                <a:extLst>
                  <a:ext uri="{FF2B5EF4-FFF2-40B4-BE49-F238E27FC236}">
                    <a16:creationId xmlns:a16="http://schemas.microsoft.com/office/drawing/2014/main" id="{77650FFA-3B50-4B41-80A5-52E51D9C47C1}"/>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Oval 15">
                <a:extLst>
                  <a:ext uri="{FF2B5EF4-FFF2-40B4-BE49-F238E27FC236}">
                    <a16:creationId xmlns:a16="http://schemas.microsoft.com/office/drawing/2014/main" id="{490CC12D-BC3D-4B07-8FB6-6F261C4551DD}"/>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Oval 16">
                <a:extLst>
                  <a:ext uri="{FF2B5EF4-FFF2-40B4-BE49-F238E27FC236}">
                    <a16:creationId xmlns:a16="http://schemas.microsoft.com/office/drawing/2014/main" id="{DAA15D4A-EDAD-4D69-B041-646751BCBFB8}"/>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Oval 17">
                <a:extLst>
                  <a:ext uri="{FF2B5EF4-FFF2-40B4-BE49-F238E27FC236}">
                    <a16:creationId xmlns:a16="http://schemas.microsoft.com/office/drawing/2014/main" id="{5E2D4C06-287A-4962-8E63-01825429DEAB}"/>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Freeform 18">
                <a:extLst>
                  <a:ext uri="{FF2B5EF4-FFF2-40B4-BE49-F238E27FC236}">
                    <a16:creationId xmlns:a16="http://schemas.microsoft.com/office/drawing/2014/main" id="{910692CC-6DC8-4072-8BE1-EC836BEE3DED}"/>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19">
                <a:extLst>
                  <a:ext uri="{FF2B5EF4-FFF2-40B4-BE49-F238E27FC236}">
                    <a16:creationId xmlns:a16="http://schemas.microsoft.com/office/drawing/2014/main" id="{03824290-2F69-4171-BE6A-95DCDF30B475}"/>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Freeform 20">
                <a:extLst>
                  <a:ext uri="{FF2B5EF4-FFF2-40B4-BE49-F238E27FC236}">
                    <a16:creationId xmlns:a16="http://schemas.microsoft.com/office/drawing/2014/main" id="{95C36F04-C820-490B-8EC7-3D0A1E288684}"/>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21">
                <a:extLst>
                  <a:ext uri="{FF2B5EF4-FFF2-40B4-BE49-F238E27FC236}">
                    <a16:creationId xmlns:a16="http://schemas.microsoft.com/office/drawing/2014/main" id="{5FBA1997-131B-4EAB-AD0B-F125304DD817}"/>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Freeform 22">
                <a:extLst>
                  <a:ext uri="{FF2B5EF4-FFF2-40B4-BE49-F238E27FC236}">
                    <a16:creationId xmlns:a16="http://schemas.microsoft.com/office/drawing/2014/main" id="{48B2C2E2-C287-468D-BBD1-4354B17E0562}"/>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Freeform 23">
                <a:extLst>
                  <a:ext uri="{FF2B5EF4-FFF2-40B4-BE49-F238E27FC236}">
                    <a16:creationId xmlns:a16="http://schemas.microsoft.com/office/drawing/2014/main" id="{09FC96E8-9422-47C7-86EB-1647A5E72787}"/>
                  </a:ext>
                </a:extLst>
              </p:cNvPr>
              <p:cNvSpPr>
                <a:spLocks/>
              </p:cNvSpPr>
              <p:nvPr/>
            </p:nvSpPr>
            <p:spPr bwMode="auto">
              <a:xfrm flipV="1">
                <a:off x="1160" y="1475"/>
                <a:ext cx="1481"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Rectangle 24">
                <a:extLst>
                  <a:ext uri="{FF2B5EF4-FFF2-40B4-BE49-F238E27FC236}">
                    <a16:creationId xmlns:a16="http://schemas.microsoft.com/office/drawing/2014/main" id="{DE971849-B8CA-4B7E-A9B3-D93F2E0EA576}"/>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4" name="矩形 13">
              <a:extLst>
                <a:ext uri="{FF2B5EF4-FFF2-40B4-BE49-F238E27FC236}">
                  <a16:creationId xmlns:a16="http://schemas.microsoft.com/office/drawing/2014/main" id="{81183A59-C250-4C5E-8B0B-E183C1CB0F02}"/>
                </a:ext>
              </a:extLst>
            </p:cNvPr>
            <p:cNvSpPr/>
            <p:nvPr/>
          </p:nvSpPr>
          <p:spPr>
            <a:xfrm>
              <a:off x="2394216" y="1844360"/>
              <a:ext cx="1415772"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分级原则</a:t>
              </a:r>
            </a:p>
          </p:txBody>
        </p:sp>
      </p:grpSp>
      <p:grpSp>
        <p:nvGrpSpPr>
          <p:cNvPr id="36" name="组合 35">
            <a:extLst>
              <a:ext uri="{FF2B5EF4-FFF2-40B4-BE49-F238E27FC236}">
                <a16:creationId xmlns:a16="http://schemas.microsoft.com/office/drawing/2014/main" id="{BEFDF971-9693-4A1C-AB00-FBAEC52B95D8}"/>
              </a:ext>
            </a:extLst>
          </p:cNvPr>
          <p:cNvGrpSpPr/>
          <p:nvPr/>
        </p:nvGrpSpPr>
        <p:grpSpPr>
          <a:xfrm>
            <a:off x="6427684" y="2009130"/>
            <a:ext cx="4220652" cy="3517810"/>
            <a:chOff x="6275539" y="1911776"/>
            <a:chExt cx="3863868" cy="3220439"/>
          </a:xfrm>
        </p:grpSpPr>
        <p:grpSp>
          <p:nvGrpSpPr>
            <p:cNvPr id="37" name="组合 36">
              <a:extLst>
                <a:ext uri="{FF2B5EF4-FFF2-40B4-BE49-F238E27FC236}">
                  <a16:creationId xmlns:a16="http://schemas.microsoft.com/office/drawing/2014/main" id="{D6D4A159-21BE-4323-9F2E-34ACCFDBDC36}"/>
                </a:ext>
              </a:extLst>
            </p:cNvPr>
            <p:cNvGrpSpPr/>
            <p:nvPr/>
          </p:nvGrpSpPr>
          <p:grpSpPr>
            <a:xfrm>
              <a:off x="6474166" y="1911776"/>
              <a:ext cx="3665241" cy="3153533"/>
              <a:chOff x="6537666" y="1860976"/>
              <a:chExt cx="3665241" cy="3153533"/>
            </a:xfrm>
          </p:grpSpPr>
          <p:grpSp>
            <p:nvGrpSpPr>
              <p:cNvPr id="39" name="组合 38">
                <a:extLst>
                  <a:ext uri="{FF2B5EF4-FFF2-40B4-BE49-F238E27FC236}">
                    <a16:creationId xmlns:a16="http://schemas.microsoft.com/office/drawing/2014/main" id="{857D785A-F14A-4A39-A781-318FE3303344}"/>
                  </a:ext>
                </a:extLst>
              </p:cNvPr>
              <p:cNvGrpSpPr/>
              <p:nvPr/>
            </p:nvGrpSpPr>
            <p:grpSpPr>
              <a:xfrm>
                <a:off x="6537666" y="1860976"/>
                <a:ext cx="3665241" cy="3153533"/>
                <a:chOff x="6537666" y="1860976"/>
                <a:chExt cx="3665241" cy="3153533"/>
              </a:xfrm>
            </p:grpSpPr>
            <p:sp>
              <p:nvSpPr>
                <p:cNvPr id="41" name="圆角矩形 41">
                  <a:extLst>
                    <a:ext uri="{FF2B5EF4-FFF2-40B4-BE49-F238E27FC236}">
                      <a16:creationId xmlns:a16="http://schemas.microsoft.com/office/drawing/2014/main" id="{520950B2-A7DC-4A84-96BA-5FEE452F15AB}"/>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42" name="组合 26">
                  <a:extLst>
                    <a:ext uri="{FF2B5EF4-FFF2-40B4-BE49-F238E27FC236}">
                      <a16:creationId xmlns:a16="http://schemas.microsoft.com/office/drawing/2014/main" id="{D70F005C-ADE8-4C09-890F-6F40E0DE5A3B}"/>
                    </a:ext>
                  </a:extLst>
                </p:cNvPr>
                <p:cNvGrpSpPr/>
                <p:nvPr/>
              </p:nvGrpSpPr>
              <p:grpSpPr>
                <a:xfrm>
                  <a:off x="6752013" y="1975825"/>
                  <a:ext cx="3269770" cy="2957572"/>
                  <a:chOff x="4559531" y="2227811"/>
                  <a:chExt cx="2377971" cy="2150918"/>
                </a:xfrm>
              </p:grpSpPr>
              <p:grpSp>
                <p:nvGrpSpPr>
                  <p:cNvPr id="43" name="组合 29">
                    <a:extLst>
                      <a:ext uri="{FF2B5EF4-FFF2-40B4-BE49-F238E27FC236}">
                        <a16:creationId xmlns:a16="http://schemas.microsoft.com/office/drawing/2014/main" id="{8EF626F8-F828-4F25-9469-99DADA52CAD4}"/>
                      </a:ext>
                    </a:extLst>
                  </p:cNvPr>
                  <p:cNvGrpSpPr/>
                  <p:nvPr/>
                </p:nvGrpSpPr>
                <p:grpSpPr>
                  <a:xfrm>
                    <a:off x="4559531" y="2227811"/>
                    <a:ext cx="207818" cy="207818"/>
                    <a:chOff x="4559531" y="2227811"/>
                    <a:chExt cx="207818" cy="207818"/>
                  </a:xfrm>
                </p:grpSpPr>
                <p:sp>
                  <p:nvSpPr>
                    <p:cNvPr id="53" name="椭圆 52">
                      <a:extLst>
                        <a:ext uri="{FF2B5EF4-FFF2-40B4-BE49-F238E27FC236}">
                          <a16:creationId xmlns:a16="http://schemas.microsoft.com/office/drawing/2014/main" id="{9A136E5C-91B8-447D-A3E2-FA87C6343FA7}"/>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六边形 53">
                      <a:extLst>
                        <a:ext uri="{FF2B5EF4-FFF2-40B4-BE49-F238E27FC236}">
                          <a16:creationId xmlns:a16="http://schemas.microsoft.com/office/drawing/2014/main" id="{82D1D6DF-21B5-42F0-A501-84D702CD3968}"/>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4" name="组合 30">
                    <a:extLst>
                      <a:ext uri="{FF2B5EF4-FFF2-40B4-BE49-F238E27FC236}">
                        <a16:creationId xmlns:a16="http://schemas.microsoft.com/office/drawing/2014/main" id="{3A4CCC56-E68D-419C-9666-65A5C3207892}"/>
                      </a:ext>
                    </a:extLst>
                  </p:cNvPr>
                  <p:cNvGrpSpPr/>
                  <p:nvPr/>
                </p:nvGrpSpPr>
                <p:grpSpPr>
                  <a:xfrm>
                    <a:off x="6729682" y="2227811"/>
                    <a:ext cx="207818" cy="207818"/>
                    <a:chOff x="4738957" y="2227811"/>
                    <a:chExt cx="207818" cy="207818"/>
                  </a:xfrm>
                </p:grpSpPr>
                <p:sp>
                  <p:nvSpPr>
                    <p:cNvPr id="51" name="椭圆 50">
                      <a:extLst>
                        <a:ext uri="{FF2B5EF4-FFF2-40B4-BE49-F238E27FC236}">
                          <a16:creationId xmlns:a16="http://schemas.microsoft.com/office/drawing/2014/main" id="{36A262E6-863A-44FD-9309-F702CFDF7020}"/>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六边形 51">
                      <a:extLst>
                        <a:ext uri="{FF2B5EF4-FFF2-40B4-BE49-F238E27FC236}">
                          <a16:creationId xmlns:a16="http://schemas.microsoft.com/office/drawing/2014/main" id="{69461285-4589-464B-BC33-F633F6138300}"/>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5" name="组合 31">
                    <a:extLst>
                      <a:ext uri="{FF2B5EF4-FFF2-40B4-BE49-F238E27FC236}">
                        <a16:creationId xmlns:a16="http://schemas.microsoft.com/office/drawing/2014/main" id="{3E557070-85AF-4AF7-AF01-48FBB76CFD78}"/>
                      </a:ext>
                    </a:extLst>
                  </p:cNvPr>
                  <p:cNvGrpSpPr/>
                  <p:nvPr/>
                </p:nvGrpSpPr>
                <p:grpSpPr>
                  <a:xfrm>
                    <a:off x="4559531" y="4170911"/>
                    <a:ext cx="207818" cy="207818"/>
                    <a:chOff x="4559531" y="2227811"/>
                    <a:chExt cx="207818" cy="207818"/>
                  </a:xfrm>
                </p:grpSpPr>
                <p:sp>
                  <p:nvSpPr>
                    <p:cNvPr id="49" name="椭圆 48">
                      <a:extLst>
                        <a:ext uri="{FF2B5EF4-FFF2-40B4-BE49-F238E27FC236}">
                          <a16:creationId xmlns:a16="http://schemas.microsoft.com/office/drawing/2014/main" id="{77AD2E88-86E8-430E-9542-FA6AA5482EBE}"/>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六边形 49">
                      <a:extLst>
                        <a:ext uri="{FF2B5EF4-FFF2-40B4-BE49-F238E27FC236}">
                          <a16:creationId xmlns:a16="http://schemas.microsoft.com/office/drawing/2014/main" id="{521EA77A-5B8B-48C7-A4DB-F0F45D99CCCA}"/>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6" name="组合 32">
                    <a:extLst>
                      <a:ext uri="{FF2B5EF4-FFF2-40B4-BE49-F238E27FC236}">
                        <a16:creationId xmlns:a16="http://schemas.microsoft.com/office/drawing/2014/main" id="{90F9559F-5492-4A85-8CBF-191DDEC4D17F}"/>
                      </a:ext>
                    </a:extLst>
                  </p:cNvPr>
                  <p:cNvGrpSpPr/>
                  <p:nvPr/>
                </p:nvGrpSpPr>
                <p:grpSpPr>
                  <a:xfrm>
                    <a:off x="6729683" y="4170911"/>
                    <a:ext cx="207819" cy="207818"/>
                    <a:chOff x="4738958" y="2227811"/>
                    <a:chExt cx="207819" cy="207818"/>
                  </a:xfrm>
                </p:grpSpPr>
                <p:sp>
                  <p:nvSpPr>
                    <p:cNvPr id="47" name="椭圆 46">
                      <a:extLst>
                        <a:ext uri="{FF2B5EF4-FFF2-40B4-BE49-F238E27FC236}">
                          <a16:creationId xmlns:a16="http://schemas.microsoft.com/office/drawing/2014/main" id="{2DDEC288-AFA2-4DD7-B9A5-85772BE1B6E6}"/>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六边形 47">
                      <a:extLst>
                        <a:ext uri="{FF2B5EF4-FFF2-40B4-BE49-F238E27FC236}">
                          <a16:creationId xmlns:a16="http://schemas.microsoft.com/office/drawing/2014/main" id="{7BB47E2F-23DD-4357-B14B-AA7026631697}"/>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40" name="矩形 39">
                <a:extLst>
                  <a:ext uri="{FF2B5EF4-FFF2-40B4-BE49-F238E27FC236}">
                    <a16:creationId xmlns:a16="http://schemas.microsoft.com/office/drawing/2014/main" id="{FDE696B0-8ADD-4450-B44D-2DDD5402BF78}"/>
                  </a:ext>
                </a:extLst>
              </p:cNvPr>
              <p:cNvSpPr/>
              <p:nvPr/>
            </p:nvSpPr>
            <p:spPr>
              <a:xfrm>
                <a:off x="6643462" y="2357715"/>
                <a:ext cx="3454611" cy="177508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 </a:t>
                </a:r>
                <a:r>
                  <a:rPr lang="en-US" altLang="zh-CN" sz="2000" dirty="0" smtClean="0">
                    <a:solidFill>
                      <a:schemeClr val="tx1">
                        <a:lumMod val="85000"/>
                        <a:lumOff val="15000"/>
                      </a:schemeClr>
                    </a:solidFill>
                    <a:cs typeface="+mn-ea"/>
                    <a:sym typeface="+mn-lt"/>
                  </a:rPr>
                  <a:t>2</a:t>
                </a:r>
                <a:r>
                  <a:rPr lang="en-US" altLang="zh-CN" sz="2000" dirty="0">
                    <a:solidFill>
                      <a:schemeClr val="tx1">
                        <a:lumMod val="85000"/>
                        <a:lumOff val="15000"/>
                      </a:schemeClr>
                    </a:solidFill>
                    <a:cs typeface="+mn-ea"/>
                    <a:sym typeface="+mn-lt"/>
                  </a:rPr>
                  <a:t>.</a:t>
                </a:r>
                <a:r>
                  <a:rPr lang="zh-CN" altLang="en-US" sz="2000" dirty="0" smtClean="0">
                    <a:solidFill>
                      <a:schemeClr val="tx1">
                        <a:lumMod val="85000"/>
                        <a:lumOff val="15000"/>
                      </a:schemeClr>
                    </a:solidFill>
                    <a:cs typeface="+mn-ea"/>
                    <a:sym typeface="+mn-lt"/>
                  </a:rPr>
                  <a:t>依据</a:t>
                </a:r>
                <a:r>
                  <a:rPr lang="zh-CN" altLang="en-US" sz="2000" dirty="0">
                    <a:solidFill>
                      <a:schemeClr val="tx1">
                        <a:lumMod val="85000"/>
                        <a:lumOff val="15000"/>
                      </a:schemeClr>
                    </a:solidFill>
                    <a:cs typeface="+mn-ea"/>
                    <a:sym typeface="+mn-lt"/>
                  </a:rPr>
                  <a:t>急性毒性、影响毒性作用的因素、毒性效应、实际危害后果等</a:t>
                </a:r>
                <a:r>
                  <a:rPr lang="en-US" altLang="zh-CN" sz="2000" dirty="0">
                    <a:solidFill>
                      <a:schemeClr val="tx1">
                        <a:lumMod val="85000"/>
                        <a:lumOff val="15000"/>
                      </a:schemeClr>
                    </a:solidFill>
                    <a:cs typeface="+mn-ea"/>
                    <a:sym typeface="+mn-lt"/>
                  </a:rPr>
                  <a:t>4</a:t>
                </a:r>
                <a:r>
                  <a:rPr lang="zh-CN" altLang="en-US" sz="2000" dirty="0">
                    <a:solidFill>
                      <a:schemeClr val="tx1">
                        <a:lumMod val="85000"/>
                        <a:lumOff val="15000"/>
                      </a:schemeClr>
                    </a:solidFill>
                    <a:cs typeface="+mn-ea"/>
                    <a:sym typeface="+mn-lt"/>
                  </a:rPr>
                  <a:t>大类</a:t>
                </a:r>
                <a:r>
                  <a:rPr lang="en-US" altLang="zh-CN" sz="2000" dirty="0">
                    <a:solidFill>
                      <a:schemeClr val="tx1">
                        <a:lumMod val="85000"/>
                        <a:lumOff val="15000"/>
                      </a:schemeClr>
                    </a:solidFill>
                    <a:cs typeface="+mn-ea"/>
                    <a:sym typeface="+mn-lt"/>
                  </a:rPr>
                  <a:t>9</a:t>
                </a:r>
                <a:r>
                  <a:rPr lang="zh-CN" altLang="en-US" sz="2000" dirty="0">
                    <a:solidFill>
                      <a:schemeClr val="tx1">
                        <a:lumMod val="85000"/>
                        <a:lumOff val="15000"/>
                      </a:schemeClr>
                    </a:solidFill>
                    <a:cs typeface="+mn-ea"/>
                    <a:sym typeface="+mn-lt"/>
                  </a:rPr>
                  <a:t>项分级指标进行综合分析、计算毒物危害指数确定。</a:t>
                </a:r>
              </a:p>
            </p:txBody>
          </p:sp>
        </p:grpSp>
        <p:pic>
          <p:nvPicPr>
            <p:cNvPr id="38" name="图片 37">
              <a:extLst>
                <a:ext uri="{FF2B5EF4-FFF2-40B4-BE49-F238E27FC236}">
                  <a16:creationId xmlns:a16="http://schemas.microsoft.com/office/drawing/2014/main" id="{57AEFB36-E834-4918-8B17-931BFC56D536}"/>
                </a:ext>
              </a:extLst>
            </p:cNvPr>
            <p:cNvPicPr>
              <a:picLocks noChangeAspect="1"/>
            </p:cNvPicPr>
            <p:nvPr/>
          </p:nvPicPr>
          <p:blipFill>
            <a:blip r:embed="rId3"/>
            <a:stretch>
              <a:fillRect/>
            </a:stretch>
          </p:blipFill>
          <p:spPr>
            <a:xfrm>
              <a:off x="6275539" y="4264667"/>
              <a:ext cx="438014" cy="867548"/>
            </a:xfrm>
            <a:prstGeom prst="rect">
              <a:avLst/>
            </a:prstGeom>
          </p:spPr>
        </p:pic>
      </p:grpSp>
      <p:grpSp>
        <p:nvGrpSpPr>
          <p:cNvPr id="55" name="组合 54">
            <a:extLst>
              <a:ext uri="{FF2B5EF4-FFF2-40B4-BE49-F238E27FC236}">
                <a16:creationId xmlns:a16="http://schemas.microsoft.com/office/drawing/2014/main" id="{F1CD2AFA-E6FE-4D4A-9138-3C2A2B627D0C}"/>
              </a:ext>
            </a:extLst>
          </p:cNvPr>
          <p:cNvGrpSpPr/>
          <p:nvPr/>
        </p:nvGrpSpPr>
        <p:grpSpPr>
          <a:xfrm>
            <a:off x="1117808" y="2009334"/>
            <a:ext cx="4212730" cy="3514261"/>
            <a:chOff x="1925076" y="1911961"/>
            <a:chExt cx="3856615" cy="3217190"/>
          </a:xfrm>
        </p:grpSpPr>
        <p:grpSp>
          <p:nvGrpSpPr>
            <p:cNvPr id="56" name="组合 55">
              <a:extLst>
                <a:ext uri="{FF2B5EF4-FFF2-40B4-BE49-F238E27FC236}">
                  <a16:creationId xmlns:a16="http://schemas.microsoft.com/office/drawing/2014/main" id="{1A315EC6-8BA2-499C-8FA4-643A2443EF2F}"/>
                </a:ext>
              </a:extLst>
            </p:cNvPr>
            <p:cNvGrpSpPr/>
            <p:nvPr/>
          </p:nvGrpSpPr>
          <p:grpSpPr>
            <a:xfrm>
              <a:off x="2235048" y="1911961"/>
              <a:ext cx="3546643" cy="3153345"/>
              <a:chOff x="2298548" y="1861161"/>
              <a:chExt cx="3546643" cy="3153345"/>
            </a:xfrm>
          </p:grpSpPr>
          <p:grpSp>
            <p:nvGrpSpPr>
              <p:cNvPr id="58" name="组合 57">
                <a:extLst>
                  <a:ext uri="{FF2B5EF4-FFF2-40B4-BE49-F238E27FC236}">
                    <a16:creationId xmlns:a16="http://schemas.microsoft.com/office/drawing/2014/main" id="{48F50E95-8532-4392-8440-EC5E198A1294}"/>
                  </a:ext>
                </a:extLst>
              </p:cNvPr>
              <p:cNvGrpSpPr/>
              <p:nvPr/>
            </p:nvGrpSpPr>
            <p:grpSpPr>
              <a:xfrm>
                <a:off x="2298548" y="1861161"/>
                <a:ext cx="3546643" cy="3153345"/>
                <a:chOff x="6537666" y="1861162"/>
                <a:chExt cx="3546643" cy="3153345"/>
              </a:xfrm>
            </p:grpSpPr>
            <p:sp>
              <p:nvSpPr>
                <p:cNvPr id="60" name="圆角矩形 41">
                  <a:extLst>
                    <a:ext uri="{FF2B5EF4-FFF2-40B4-BE49-F238E27FC236}">
                      <a16:creationId xmlns:a16="http://schemas.microsoft.com/office/drawing/2014/main" id="{5785D2DF-577F-4034-AD2B-4316293ACCBF}"/>
                    </a:ext>
                  </a:extLst>
                </p:cNvPr>
                <p:cNvSpPr/>
                <p:nvPr/>
              </p:nvSpPr>
              <p:spPr>
                <a:xfrm>
                  <a:off x="6537666" y="1861162"/>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61" name="组合 26">
                  <a:extLst>
                    <a:ext uri="{FF2B5EF4-FFF2-40B4-BE49-F238E27FC236}">
                      <a16:creationId xmlns:a16="http://schemas.microsoft.com/office/drawing/2014/main" id="{08F291EC-83EE-4D08-9067-226AD1478D77}"/>
                    </a:ext>
                  </a:extLst>
                </p:cNvPr>
                <p:cNvGrpSpPr/>
                <p:nvPr/>
              </p:nvGrpSpPr>
              <p:grpSpPr>
                <a:xfrm>
                  <a:off x="6752025" y="1975825"/>
                  <a:ext cx="3023056" cy="2957572"/>
                  <a:chOff x="4559531" y="2227811"/>
                  <a:chExt cx="2198543" cy="2150918"/>
                </a:xfrm>
              </p:grpSpPr>
              <p:grpSp>
                <p:nvGrpSpPr>
                  <p:cNvPr id="62" name="组合 29">
                    <a:extLst>
                      <a:ext uri="{FF2B5EF4-FFF2-40B4-BE49-F238E27FC236}">
                        <a16:creationId xmlns:a16="http://schemas.microsoft.com/office/drawing/2014/main" id="{D0536EA8-6588-4D2F-9E91-FDFF561E0E28}"/>
                      </a:ext>
                    </a:extLst>
                  </p:cNvPr>
                  <p:cNvGrpSpPr/>
                  <p:nvPr/>
                </p:nvGrpSpPr>
                <p:grpSpPr>
                  <a:xfrm>
                    <a:off x="4559531" y="2227811"/>
                    <a:ext cx="207818" cy="207818"/>
                    <a:chOff x="4559531" y="2227811"/>
                    <a:chExt cx="207818" cy="207818"/>
                  </a:xfrm>
                </p:grpSpPr>
                <p:sp>
                  <p:nvSpPr>
                    <p:cNvPr id="72" name="椭圆 71">
                      <a:extLst>
                        <a:ext uri="{FF2B5EF4-FFF2-40B4-BE49-F238E27FC236}">
                          <a16:creationId xmlns:a16="http://schemas.microsoft.com/office/drawing/2014/main" id="{7BDFE79F-3983-4CC6-906B-1CDB3F5E396F}"/>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六边形 72">
                      <a:extLst>
                        <a:ext uri="{FF2B5EF4-FFF2-40B4-BE49-F238E27FC236}">
                          <a16:creationId xmlns:a16="http://schemas.microsoft.com/office/drawing/2014/main" id="{751780C0-90FC-4E6C-84FE-4407F19FD568}"/>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63" name="组合 30">
                    <a:extLst>
                      <a:ext uri="{FF2B5EF4-FFF2-40B4-BE49-F238E27FC236}">
                        <a16:creationId xmlns:a16="http://schemas.microsoft.com/office/drawing/2014/main" id="{441EBE61-EA81-4027-AED2-ABD61E77E312}"/>
                      </a:ext>
                    </a:extLst>
                  </p:cNvPr>
                  <p:cNvGrpSpPr/>
                  <p:nvPr/>
                </p:nvGrpSpPr>
                <p:grpSpPr>
                  <a:xfrm>
                    <a:off x="6550256" y="2227811"/>
                    <a:ext cx="207818" cy="207818"/>
                    <a:chOff x="4559531" y="2227811"/>
                    <a:chExt cx="207818" cy="207818"/>
                  </a:xfrm>
                </p:grpSpPr>
                <p:sp>
                  <p:nvSpPr>
                    <p:cNvPr id="70" name="椭圆 69">
                      <a:extLst>
                        <a:ext uri="{FF2B5EF4-FFF2-40B4-BE49-F238E27FC236}">
                          <a16:creationId xmlns:a16="http://schemas.microsoft.com/office/drawing/2014/main" id="{4F6892EC-884F-4320-97B4-EA68EB58F0D2}"/>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六边形 70">
                      <a:extLst>
                        <a:ext uri="{FF2B5EF4-FFF2-40B4-BE49-F238E27FC236}">
                          <a16:creationId xmlns:a16="http://schemas.microsoft.com/office/drawing/2014/main" id="{E7619143-AAF1-4507-8DD9-04A285DEA4E4}"/>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64" name="组合 31">
                    <a:extLst>
                      <a:ext uri="{FF2B5EF4-FFF2-40B4-BE49-F238E27FC236}">
                        <a16:creationId xmlns:a16="http://schemas.microsoft.com/office/drawing/2014/main" id="{CD9FE59B-95E3-4DCE-9385-470075449407}"/>
                      </a:ext>
                    </a:extLst>
                  </p:cNvPr>
                  <p:cNvGrpSpPr/>
                  <p:nvPr/>
                </p:nvGrpSpPr>
                <p:grpSpPr>
                  <a:xfrm>
                    <a:off x="4559531" y="4170911"/>
                    <a:ext cx="207818" cy="207818"/>
                    <a:chOff x="4559531" y="2227811"/>
                    <a:chExt cx="207818" cy="207818"/>
                  </a:xfrm>
                </p:grpSpPr>
                <p:sp>
                  <p:nvSpPr>
                    <p:cNvPr id="68" name="椭圆 67">
                      <a:extLst>
                        <a:ext uri="{FF2B5EF4-FFF2-40B4-BE49-F238E27FC236}">
                          <a16:creationId xmlns:a16="http://schemas.microsoft.com/office/drawing/2014/main" id="{FF9D3E5F-FF09-4E8B-A34A-03A4B2B38908}"/>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六边形 68">
                      <a:extLst>
                        <a:ext uri="{FF2B5EF4-FFF2-40B4-BE49-F238E27FC236}">
                          <a16:creationId xmlns:a16="http://schemas.microsoft.com/office/drawing/2014/main" id="{A89D2FFA-E3C4-4473-A7C8-CEB701B32C70}"/>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65" name="组合 32">
                    <a:extLst>
                      <a:ext uri="{FF2B5EF4-FFF2-40B4-BE49-F238E27FC236}">
                        <a16:creationId xmlns:a16="http://schemas.microsoft.com/office/drawing/2014/main" id="{A3341A6E-EAF1-44F1-A7A0-2883D1D986B0}"/>
                      </a:ext>
                    </a:extLst>
                  </p:cNvPr>
                  <p:cNvGrpSpPr/>
                  <p:nvPr/>
                </p:nvGrpSpPr>
                <p:grpSpPr>
                  <a:xfrm>
                    <a:off x="6550256" y="4170911"/>
                    <a:ext cx="207818" cy="207818"/>
                    <a:chOff x="4559531" y="2227811"/>
                    <a:chExt cx="207818" cy="207818"/>
                  </a:xfrm>
                </p:grpSpPr>
                <p:sp>
                  <p:nvSpPr>
                    <p:cNvPr id="66" name="椭圆 65">
                      <a:extLst>
                        <a:ext uri="{FF2B5EF4-FFF2-40B4-BE49-F238E27FC236}">
                          <a16:creationId xmlns:a16="http://schemas.microsoft.com/office/drawing/2014/main" id="{677E5F39-F37F-468A-8BA7-DCF7C9500A19}"/>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六边形 66">
                      <a:extLst>
                        <a:ext uri="{FF2B5EF4-FFF2-40B4-BE49-F238E27FC236}">
                          <a16:creationId xmlns:a16="http://schemas.microsoft.com/office/drawing/2014/main" id="{DA47633C-0687-4A0F-A2DA-F75AC5C978EC}"/>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59" name="矩形 58">
                <a:extLst>
                  <a:ext uri="{FF2B5EF4-FFF2-40B4-BE49-F238E27FC236}">
                    <a16:creationId xmlns:a16="http://schemas.microsoft.com/office/drawing/2014/main" id="{22CB1D44-60DB-42D9-9242-3233D9EEF84A}"/>
                  </a:ext>
                </a:extLst>
              </p:cNvPr>
              <p:cNvSpPr/>
              <p:nvPr/>
            </p:nvSpPr>
            <p:spPr>
              <a:xfrm>
                <a:off x="2422353" y="2341918"/>
                <a:ext cx="3332768" cy="2197722"/>
              </a:xfrm>
              <a:prstGeom prst="rect">
                <a:avLst/>
              </a:prstGeom>
            </p:spPr>
            <p:txBody>
              <a:bodyPr wrap="square">
                <a:spAutoFit/>
              </a:bodyPr>
              <a:lstStyle/>
              <a:p>
                <a:pPr>
                  <a:lnSpc>
                    <a:spcPct val="150000"/>
                  </a:lnSpc>
                </a:pPr>
                <a:r>
                  <a:rPr lang="en-US" altLang="zh-CN" sz="2000" dirty="0" smtClean="0">
                    <a:solidFill>
                      <a:schemeClr val="tx1">
                        <a:lumMod val="85000"/>
                        <a:lumOff val="15000"/>
                      </a:schemeClr>
                    </a:solidFill>
                    <a:cs typeface="+mn-ea"/>
                    <a:sym typeface="+mn-lt"/>
                  </a:rPr>
                  <a:t>1.</a:t>
                </a:r>
                <a:r>
                  <a:rPr lang="zh-CN" altLang="en-US" sz="2000" dirty="0" smtClean="0">
                    <a:solidFill>
                      <a:schemeClr val="tx1">
                        <a:lumMod val="85000"/>
                        <a:lumOff val="15000"/>
                      </a:schemeClr>
                    </a:solidFill>
                    <a:cs typeface="+mn-ea"/>
                    <a:sym typeface="+mn-lt"/>
                  </a:rPr>
                  <a:t>以</a:t>
                </a:r>
                <a:r>
                  <a:rPr lang="zh-CN" altLang="en-US" sz="2000" dirty="0">
                    <a:solidFill>
                      <a:schemeClr val="tx1">
                        <a:lumMod val="85000"/>
                        <a:lumOff val="15000"/>
                      </a:schemeClr>
                    </a:solidFill>
                    <a:cs typeface="+mn-ea"/>
                    <a:sym typeface="+mn-lt"/>
                  </a:rPr>
                  <a:t>毒物的急性毒性、扩散性、蓄积性、致癌性、生殖毒性、致敏性、刺激与腐蚀性、实际危害后果与预后等</a:t>
                </a:r>
                <a:r>
                  <a:rPr lang="en-US" altLang="zh-CN" sz="2000" dirty="0">
                    <a:solidFill>
                      <a:schemeClr val="tx1">
                        <a:lumMod val="85000"/>
                        <a:lumOff val="15000"/>
                      </a:schemeClr>
                    </a:solidFill>
                    <a:cs typeface="+mn-ea"/>
                    <a:sym typeface="+mn-lt"/>
                  </a:rPr>
                  <a:t>9</a:t>
                </a:r>
                <a:r>
                  <a:rPr lang="zh-CN" altLang="en-US" sz="2000" dirty="0">
                    <a:solidFill>
                      <a:schemeClr val="tx1">
                        <a:lumMod val="85000"/>
                        <a:lumOff val="15000"/>
                      </a:schemeClr>
                    </a:solidFill>
                    <a:cs typeface="+mn-ea"/>
                    <a:sym typeface="+mn-lt"/>
                  </a:rPr>
                  <a:t>项指标为基础的定级标准。</a:t>
                </a:r>
              </a:p>
            </p:txBody>
          </p:sp>
        </p:grpSp>
        <p:pic>
          <p:nvPicPr>
            <p:cNvPr id="57" name="图片 56">
              <a:extLst>
                <a:ext uri="{FF2B5EF4-FFF2-40B4-BE49-F238E27FC236}">
                  <a16:creationId xmlns:a16="http://schemas.microsoft.com/office/drawing/2014/main" id="{EBA3A416-CEA6-4F31-BFAE-253B366B2FEB}"/>
                </a:ext>
              </a:extLst>
            </p:cNvPr>
            <p:cNvPicPr>
              <a:picLocks noChangeAspect="1"/>
            </p:cNvPicPr>
            <p:nvPr/>
          </p:nvPicPr>
          <p:blipFill>
            <a:blip r:embed="rId4"/>
            <a:stretch>
              <a:fillRect/>
            </a:stretch>
          </p:blipFill>
          <p:spPr>
            <a:xfrm>
              <a:off x="1925076" y="4267731"/>
              <a:ext cx="534861" cy="861420"/>
            </a:xfrm>
            <a:prstGeom prst="rect">
              <a:avLst/>
            </a:prstGeom>
          </p:spPr>
        </p:pic>
      </p:grpSp>
      <p:sp>
        <p:nvSpPr>
          <p:cNvPr id="74" name="TextBox 6">
            <a:extLst>
              <a:ext uri="{FF2B5EF4-FFF2-40B4-BE49-F238E27FC236}">
                <a16:creationId xmlns:a16="http://schemas.microsoft.com/office/drawing/2014/main" id="{B2F7BEBC-3B5C-42E3-B0AE-50ACC18A40CC}"/>
              </a:ext>
            </a:extLst>
          </p:cNvPr>
          <p:cNvSpPr txBox="1"/>
          <p:nvPr/>
        </p:nvSpPr>
        <p:spPr>
          <a:xfrm>
            <a:off x="2367587" y="5927637"/>
            <a:ext cx="8013264" cy="581057"/>
          </a:xfrm>
          <a:prstGeom prst="rect">
            <a:avLst/>
          </a:prstGeom>
          <a:noFill/>
        </p:spPr>
        <p:txBody>
          <a:bodyPr wrap="square" rtlCol="0">
            <a:spAutoFit/>
          </a:bodyPr>
          <a:lstStyle/>
          <a:p>
            <a:pPr>
              <a:lnSpc>
                <a:spcPct val="150000"/>
              </a:lnSpc>
            </a:pPr>
            <a:r>
              <a:rPr lang="zh-CN" altLang="en-US" sz="2400" b="1" dirty="0">
                <a:solidFill>
                  <a:srgbClr val="FFFF00"/>
                </a:solidFill>
                <a:cs typeface="+mn-ea"/>
                <a:sym typeface="+mn-lt"/>
              </a:rPr>
              <a:t>依据：</a:t>
            </a:r>
            <a:r>
              <a:rPr lang="en-US" altLang="zh-CN" sz="2400" b="1" dirty="0">
                <a:solidFill>
                  <a:srgbClr val="FFFF00"/>
                </a:solidFill>
                <a:cs typeface="+mn-ea"/>
                <a:sym typeface="+mn-lt"/>
              </a:rPr>
              <a:t>GBZ </a:t>
            </a:r>
            <a:r>
              <a:rPr lang="en-US" altLang="zh-CN" sz="2400" b="1" dirty="0" smtClean="0">
                <a:solidFill>
                  <a:srgbClr val="FFFF00"/>
                </a:solidFill>
                <a:cs typeface="+mn-ea"/>
                <a:sym typeface="+mn-lt"/>
              </a:rPr>
              <a:t>230-2010 </a:t>
            </a:r>
            <a:r>
              <a:rPr lang="zh-CN" altLang="en-US" sz="2400" b="1" dirty="0" smtClean="0">
                <a:solidFill>
                  <a:srgbClr val="FFFF00"/>
                </a:solidFill>
                <a:cs typeface="+mn-ea"/>
                <a:sym typeface="+mn-lt"/>
              </a:rPr>
              <a:t>职业性</a:t>
            </a:r>
            <a:r>
              <a:rPr lang="zh-CN" altLang="en-US" sz="2400" b="1" dirty="0">
                <a:solidFill>
                  <a:srgbClr val="FFFF00"/>
                </a:solidFill>
                <a:cs typeface="+mn-ea"/>
                <a:sym typeface="+mn-lt"/>
              </a:rPr>
              <a:t>接触毒物危害程度分级</a:t>
            </a:r>
          </a:p>
        </p:txBody>
      </p:sp>
      <mc:AlternateContent xmlns:mc="http://schemas.openxmlformats.org/markup-compatibility/2006">
        <mc:Choice xmlns:p14="http://schemas.microsoft.com/office/powerpoint/2010/main" Requires="p14">
          <p:contentPart p14:bwMode="auto" r:id="rId5">
            <p14:nvContentPartPr>
              <p14:cNvPr id="5" name="墨迹 4"/>
              <p14:cNvContentPartPr/>
              <p14:nvPr/>
            </p14:nvContentPartPr>
            <p14:xfrm>
              <a:off x="8140680" y="4362480"/>
              <a:ext cx="1378440" cy="44640"/>
            </p14:xfrm>
          </p:contentPart>
        </mc:Choice>
        <mc:Fallback>
          <p:pic>
            <p:nvPicPr>
              <p:cNvPr id="5" name="墨迹 4"/>
              <p:cNvPicPr/>
              <p:nvPr/>
            </p:nvPicPr>
            <p:blipFill>
              <a:blip r:embed="rId6"/>
              <a:stretch>
                <a:fillRect/>
              </a:stretch>
            </p:blipFill>
            <p:spPr>
              <a:xfrm>
                <a:off x="8131320" y="4353120"/>
                <a:ext cx="1397160" cy="6336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fill="hold"/>
                                        <p:tgtEl>
                                          <p:spTgt spid="55"/>
                                        </p:tgtEl>
                                        <p:attrNameLst>
                                          <p:attrName>ppt_x</p:attrName>
                                        </p:attrNameLst>
                                      </p:cBhvr>
                                      <p:tavLst>
                                        <p:tav tm="0">
                                          <p:val>
                                            <p:strVal val="#ppt_x"/>
                                          </p:val>
                                        </p:tav>
                                        <p:tav tm="100000">
                                          <p:val>
                                            <p:strVal val="#ppt_x"/>
                                          </p:val>
                                        </p:tav>
                                      </p:tavLst>
                                    </p:anim>
                                    <p:anim calcmode="lin" valueType="num">
                                      <p:cBhvr additive="base">
                                        <p:cTn id="13" dur="500" fill="hold"/>
                                        <p:tgtEl>
                                          <p:spTgt spid="55"/>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ppt_x"/>
                                          </p:val>
                                        </p:tav>
                                        <p:tav tm="100000">
                                          <p:val>
                                            <p:strVal val="#ppt_x"/>
                                          </p:val>
                                        </p:tav>
                                      </p:tavLst>
                                    </p:anim>
                                    <p:anim calcmode="lin" valueType="num">
                                      <p:cBhvr additive="base">
                                        <p:cTn id="18" dur="500" fill="hold"/>
                                        <p:tgtEl>
                                          <p:spTgt spid="3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fade">
                                      <p:cBhvr>
                                        <p:cTn id="22"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2">
            <a:extLst>
              <a:ext uri="{FF2B5EF4-FFF2-40B4-BE49-F238E27FC236}">
                <a16:creationId xmlns:a16="http://schemas.microsoft.com/office/drawing/2014/main" id="{3F26991C-838B-4EC0-9148-64E952CA2397}"/>
              </a:ext>
            </a:extLst>
          </p:cNvPr>
          <p:cNvSpPr/>
          <p:nvPr/>
        </p:nvSpPr>
        <p:spPr>
          <a:xfrm>
            <a:off x="0" y="169035"/>
            <a:ext cx="334788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cs typeface="+mn-ea"/>
              <a:sym typeface="+mn-lt"/>
            </a:endParaRPr>
          </a:p>
        </p:txBody>
      </p:sp>
      <p:sp>
        <p:nvSpPr>
          <p:cNvPr id="19" name="矩形 18">
            <a:extLst>
              <a:ext uri="{FF2B5EF4-FFF2-40B4-BE49-F238E27FC236}">
                <a16:creationId xmlns:a16="http://schemas.microsoft.com/office/drawing/2014/main" id="{FFD2F93A-C28A-435C-A2D8-DDD17D937CC0}"/>
              </a:ext>
            </a:extLst>
          </p:cNvPr>
          <p:cNvSpPr/>
          <p:nvPr/>
        </p:nvSpPr>
        <p:spPr>
          <a:xfrm>
            <a:off x="585043" y="181120"/>
            <a:ext cx="3367523" cy="904863"/>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有毒化学品分级</a:t>
            </a:r>
            <a:endParaRPr kumimoji="1" lang="en-US" altLang="zh-CN" sz="2400" b="1" dirty="0">
              <a:solidFill>
                <a:srgbClr val="3DA4C3"/>
              </a:solidFill>
              <a:cs typeface="+mn-ea"/>
              <a:sym typeface="+mn-lt"/>
            </a:endParaRPr>
          </a:p>
          <a:p>
            <a:pPr>
              <a:spcBef>
                <a:spcPct val="20000"/>
              </a:spcBef>
            </a:pPr>
            <a:endParaRPr kumimoji="1" lang="zh-CN" altLang="en-US" sz="2400" b="1" dirty="0">
              <a:solidFill>
                <a:srgbClr val="3DA4C3"/>
              </a:solidFill>
              <a:cs typeface="+mn-ea"/>
              <a:sym typeface="+mn-lt"/>
            </a:endParaRPr>
          </a:p>
        </p:txBody>
      </p:sp>
      <p:pic>
        <p:nvPicPr>
          <p:cNvPr id="20" name="图片 19">
            <a:extLst>
              <a:ext uri="{FF2B5EF4-FFF2-40B4-BE49-F238E27FC236}">
                <a16:creationId xmlns:a16="http://schemas.microsoft.com/office/drawing/2014/main" id="{2A8F6B45-AD40-4BE4-93E8-9C8E1EE4410D}"/>
              </a:ext>
            </a:extLst>
          </p:cNvPr>
          <p:cNvPicPr>
            <a:picLocks noChangeAspect="1"/>
          </p:cNvPicPr>
          <p:nvPr/>
        </p:nvPicPr>
        <p:blipFill>
          <a:blip r:embed="rId3"/>
          <a:stretch>
            <a:fillRect/>
          </a:stretch>
        </p:blipFill>
        <p:spPr>
          <a:xfrm>
            <a:off x="0" y="0"/>
            <a:ext cx="482342" cy="534245"/>
          </a:xfrm>
          <a:prstGeom prst="rect">
            <a:avLst/>
          </a:prstGeom>
        </p:spPr>
      </p:pic>
      <p:sp>
        <p:nvSpPr>
          <p:cNvPr id="21" name="矩形 20">
            <a:extLst>
              <a:ext uri="{FF2B5EF4-FFF2-40B4-BE49-F238E27FC236}">
                <a16:creationId xmlns:a16="http://schemas.microsoft.com/office/drawing/2014/main" id="{8FBB77EB-9C27-482C-BCB0-3606DDF810C7}"/>
              </a:ext>
            </a:extLst>
          </p:cNvPr>
          <p:cNvSpPr/>
          <p:nvPr/>
        </p:nvSpPr>
        <p:spPr>
          <a:xfrm>
            <a:off x="3952566" y="1466321"/>
            <a:ext cx="3939795" cy="759572"/>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文本框 21">
            <a:extLst>
              <a:ext uri="{FF2B5EF4-FFF2-40B4-BE49-F238E27FC236}">
                <a16:creationId xmlns:a16="http://schemas.microsoft.com/office/drawing/2014/main" id="{0EB05687-1397-47C4-9AED-AF6BD84579FD}"/>
              </a:ext>
            </a:extLst>
          </p:cNvPr>
          <p:cNvSpPr txBox="1"/>
          <p:nvPr/>
        </p:nvSpPr>
        <p:spPr>
          <a:xfrm>
            <a:off x="3594690" y="1624087"/>
            <a:ext cx="4655546" cy="461665"/>
          </a:xfrm>
          <a:prstGeom prst="rect">
            <a:avLst/>
          </a:prstGeom>
          <a:solidFill>
            <a:schemeClr val="bg1"/>
          </a:solidFill>
        </p:spPr>
        <p:txBody>
          <a:bodyPr wrap="square" rtlCol="0">
            <a:spAutoFit/>
          </a:bodyPr>
          <a:lstStyle/>
          <a:p>
            <a:pPr algn="ctr"/>
            <a:r>
              <a:rPr lang="zh-CN" altLang="en-US" sz="2400" dirty="0">
                <a:solidFill>
                  <a:schemeClr val="tx1">
                    <a:lumMod val="65000"/>
                    <a:lumOff val="35000"/>
                  </a:schemeClr>
                </a:solidFill>
                <a:cs typeface="+mn-ea"/>
                <a:sym typeface="+mn-lt"/>
              </a:rPr>
              <a:t>毒物危害指数</a:t>
            </a:r>
            <a:r>
              <a:rPr lang="en-US" altLang="zh-CN" sz="2400" dirty="0">
                <a:solidFill>
                  <a:schemeClr val="tx1">
                    <a:lumMod val="65000"/>
                    <a:lumOff val="35000"/>
                  </a:schemeClr>
                </a:solidFill>
                <a:cs typeface="+mn-ea"/>
                <a:sym typeface="+mn-lt"/>
              </a:rPr>
              <a:t>THI</a:t>
            </a:r>
            <a:r>
              <a:rPr lang="zh-CN" altLang="en-US" sz="2400" dirty="0">
                <a:solidFill>
                  <a:schemeClr val="tx1">
                    <a:lumMod val="65000"/>
                    <a:lumOff val="35000"/>
                  </a:schemeClr>
                </a:solidFill>
                <a:cs typeface="+mn-ea"/>
                <a:sym typeface="+mn-lt"/>
              </a:rPr>
              <a:t>计算式：</a:t>
            </a:r>
          </a:p>
        </p:txBody>
      </p:sp>
      <p:grpSp>
        <p:nvGrpSpPr>
          <p:cNvPr id="23" name="组合 22">
            <a:extLst>
              <a:ext uri="{FF2B5EF4-FFF2-40B4-BE49-F238E27FC236}">
                <a16:creationId xmlns:a16="http://schemas.microsoft.com/office/drawing/2014/main" id="{8763302B-B6C3-498F-8AB0-CAAF1622B053}"/>
              </a:ext>
            </a:extLst>
          </p:cNvPr>
          <p:cNvGrpSpPr/>
          <p:nvPr/>
        </p:nvGrpSpPr>
        <p:grpSpPr>
          <a:xfrm>
            <a:off x="2682955" y="4211100"/>
            <a:ext cx="6826087" cy="1043591"/>
            <a:chOff x="1288192" y="2657943"/>
            <a:chExt cx="6826087" cy="1043591"/>
          </a:xfrm>
        </p:grpSpPr>
        <p:sp>
          <p:nvSpPr>
            <p:cNvPr id="24" name="圆角矩形 41">
              <a:extLst>
                <a:ext uri="{FF2B5EF4-FFF2-40B4-BE49-F238E27FC236}">
                  <a16:creationId xmlns:a16="http://schemas.microsoft.com/office/drawing/2014/main" id="{93B6D6A3-DDC0-4F29-AFDA-2D9426C025DB}"/>
                </a:ext>
              </a:extLst>
            </p:cNvPr>
            <p:cNvSpPr/>
            <p:nvPr/>
          </p:nvSpPr>
          <p:spPr>
            <a:xfrm>
              <a:off x="1288192" y="2657943"/>
              <a:ext cx="6826087" cy="1043591"/>
            </a:xfrm>
            <a:prstGeom prst="roundRect">
              <a:avLst>
                <a:gd name="adj" fmla="val 6094"/>
              </a:avLst>
            </a:prstGeom>
            <a:solidFill>
              <a:schemeClr val="accent1">
                <a:lumMod val="40000"/>
                <a:lumOff val="60000"/>
              </a:schemeClr>
            </a:solidFill>
            <a:ln w="22225">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5" name="矩形 24">
              <a:extLst>
                <a:ext uri="{FF2B5EF4-FFF2-40B4-BE49-F238E27FC236}">
                  <a16:creationId xmlns:a16="http://schemas.microsoft.com/office/drawing/2014/main" id="{020E0A75-80BA-4AFE-B77B-24D48B821F4F}"/>
                </a:ext>
              </a:extLst>
            </p:cNvPr>
            <p:cNvSpPr/>
            <p:nvPr/>
          </p:nvSpPr>
          <p:spPr>
            <a:xfrm>
              <a:off x="1528596" y="2749841"/>
              <a:ext cx="6211116" cy="900246"/>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100" i="1" dirty="0" err="1" smtClean="0">
                  <a:solidFill>
                    <a:schemeClr val="tx1">
                      <a:lumMod val="85000"/>
                      <a:lumOff val="15000"/>
                    </a:schemeClr>
                  </a:solidFill>
                  <a:cs typeface="+mn-ea"/>
                  <a:sym typeface="+mn-lt"/>
                </a:rPr>
                <a:t>k</a:t>
              </a:r>
              <a:r>
                <a:rPr lang="en-US" altLang="zh-CN" sz="2100" i="1" baseline="-25000" dirty="0" err="1" smtClean="0">
                  <a:solidFill>
                    <a:schemeClr val="tx1">
                      <a:lumMod val="85000"/>
                      <a:lumOff val="15000"/>
                    </a:schemeClr>
                  </a:solidFill>
                  <a:cs typeface="+mn-ea"/>
                  <a:sym typeface="+mn-lt"/>
                </a:rPr>
                <a:t>i</a:t>
              </a:r>
              <a:r>
                <a:rPr lang="en-US" altLang="zh-CN" sz="2100" dirty="0" smtClean="0">
                  <a:solidFill>
                    <a:schemeClr val="tx1">
                      <a:lumMod val="85000"/>
                      <a:lumOff val="15000"/>
                    </a:schemeClr>
                  </a:solidFill>
                  <a:cs typeface="+mn-ea"/>
                  <a:sym typeface="+mn-lt"/>
                </a:rPr>
                <a:t>——</a:t>
              </a:r>
              <a:r>
                <a:rPr lang="zh-CN" altLang="en-US" sz="2100" dirty="0">
                  <a:solidFill>
                    <a:schemeClr val="tx1">
                      <a:lumMod val="85000"/>
                      <a:lumOff val="15000"/>
                    </a:schemeClr>
                  </a:solidFill>
                  <a:cs typeface="+mn-ea"/>
                  <a:sym typeface="+mn-lt"/>
                </a:rPr>
                <a:t>分项指标权重系数；</a:t>
              </a:r>
              <a:r>
                <a:rPr lang="en-US" altLang="zh-CN" sz="2100" i="1" dirty="0" err="1" smtClean="0">
                  <a:solidFill>
                    <a:schemeClr val="tx1">
                      <a:lumMod val="85000"/>
                      <a:lumOff val="15000"/>
                    </a:schemeClr>
                  </a:solidFill>
                  <a:cs typeface="+mn-ea"/>
                  <a:sym typeface="+mn-lt"/>
                </a:rPr>
                <a:t>F</a:t>
              </a:r>
              <a:r>
                <a:rPr lang="en-US" altLang="zh-CN" sz="2100" i="1" baseline="-25000" dirty="0" err="1" smtClean="0">
                  <a:solidFill>
                    <a:schemeClr val="tx1">
                      <a:lumMod val="85000"/>
                      <a:lumOff val="15000"/>
                    </a:schemeClr>
                  </a:solidFill>
                  <a:cs typeface="+mn-ea"/>
                  <a:sym typeface="+mn-lt"/>
                </a:rPr>
                <a:t>i</a:t>
              </a:r>
              <a:r>
                <a:rPr lang="en-US" altLang="zh-CN" sz="2100" dirty="0" smtClean="0">
                  <a:solidFill>
                    <a:schemeClr val="tx1">
                      <a:lumMod val="85000"/>
                      <a:lumOff val="15000"/>
                    </a:schemeClr>
                  </a:solidFill>
                  <a:cs typeface="+mn-ea"/>
                  <a:sym typeface="+mn-lt"/>
                </a:rPr>
                <a:t>——</a:t>
              </a:r>
              <a:r>
                <a:rPr lang="zh-CN" altLang="en-US" sz="2100" dirty="0">
                  <a:solidFill>
                    <a:schemeClr val="tx1">
                      <a:lumMod val="85000"/>
                      <a:lumOff val="15000"/>
                    </a:schemeClr>
                  </a:solidFill>
                  <a:cs typeface="+mn-ea"/>
                  <a:sym typeface="+mn-lt"/>
                </a:rPr>
                <a:t>分项指标积分值。</a:t>
              </a:r>
            </a:p>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en-US" altLang="zh-CN" sz="2100" i="1" dirty="0" smtClean="0">
                  <a:solidFill>
                    <a:schemeClr val="tx1">
                      <a:lumMod val="85000"/>
                      <a:lumOff val="15000"/>
                    </a:schemeClr>
                  </a:solidFill>
                  <a:cs typeface="+mn-ea"/>
                  <a:sym typeface="+mn-lt"/>
                </a:rPr>
                <a:t>k</a:t>
              </a:r>
              <a:r>
                <a:rPr lang="zh-CN" altLang="en-US" sz="2100" dirty="0" smtClean="0">
                  <a:solidFill>
                    <a:schemeClr val="tx1">
                      <a:lumMod val="85000"/>
                      <a:lumOff val="15000"/>
                    </a:schemeClr>
                  </a:solidFill>
                  <a:cs typeface="+mn-ea"/>
                  <a:sym typeface="+mn-lt"/>
                </a:rPr>
                <a:t>和</a:t>
              </a:r>
              <a:r>
                <a:rPr lang="en-US" altLang="zh-CN" sz="2100" i="1" dirty="0">
                  <a:solidFill>
                    <a:schemeClr val="tx1">
                      <a:lumMod val="85000"/>
                      <a:lumOff val="15000"/>
                    </a:schemeClr>
                  </a:solidFill>
                  <a:cs typeface="+mn-ea"/>
                  <a:sym typeface="+mn-lt"/>
                </a:rPr>
                <a:t>F</a:t>
              </a:r>
              <a:r>
                <a:rPr lang="zh-CN" altLang="en-US" sz="2100" dirty="0" smtClean="0">
                  <a:solidFill>
                    <a:schemeClr val="tx1">
                      <a:lumMod val="85000"/>
                      <a:lumOff val="15000"/>
                    </a:schemeClr>
                  </a:solidFill>
                  <a:cs typeface="+mn-ea"/>
                  <a:sym typeface="+mn-lt"/>
                </a:rPr>
                <a:t>值</a:t>
              </a:r>
              <a:r>
                <a:rPr lang="zh-CN" altLang="en-US" sz="2100" dirty="0">
                  <a:solidFill>
                    <a:schemeClr val="tx1">
                      <a:lumMod val="85000"/>
                      <a:lumOff val="15000"/>
                    </a:schemeClr>
                  </a:solidFill>
                  <a:cs typeface="+mn-ea"/>
                  <a:sym typeface="+mn-lt"/>
                </a:rPr>
                <a:t>由表</a:t>
              </a:r>
              <a:r>
                <a:rPr lang="en-US" altLang="zh-CN" sz="2100" dirty="0">
                  <a:solidFill>
                    <a:schemeClr val="tx1">
                      <a:lumMod val="85000"/>
                      <a:lumOff val="15000"/>
                    </a:schemeClr>
                  </a:solidFill>
                  <a:cs typeface="+mn-ea"/>
                  <a:sym typeface="+mn-lt"/>
                </a:rPr>
                <a:t>1</a:t>
              </a:r>
              <a:r>
                <a:rPr lang="zh-CN" altLang="en-US" sz="2100" dirty="0">
                  <a:solidFill>
                    <a:schemeClr val="tx1">
                      <a:lumMod val="85000"/>
                      <a:lumOff val="15000"/>
                    </a:schemeClr>
                  </a:solidFill>
                  <a:cs typeface="+mn-ea"/>
                  <a:sym typeface="+mn-lt"/>
                </a:rPr>
                <a:t>确定。</a:t>
              </a:r>
            </a:p>
          </p:txBody>
        </p:sp>
      </p:grpSp>
      <p:sp>
        <p:nvSpPr>
          <p:cNvPr id="26" name="TextBox 6">
            <a:extLst>
              <a:ext uri="{FF2B5EF4-FFF2-40B4-BE49-F238E27FC236}">
                <a16:creationId xmlns:a16="http://schemas.microsoft.com/office/drawing/2014/main" id="{EE81971B-2EFA-45A4-A86A-9E6E9F7C0D14}"/>
              </a:ext>
            </a:extLst>
          </p:cNvPr>
          <p:cNvSpPr txBox="1"/>
          <p:nvPr/>
        </p:nvSpPr>
        <p:spPr>
          <a:xfrm>
            <a:off x="2438331" y="5863641"/>
            <a:ext cx="8013264" cy="581057"/>
          </a:xfrm>
          <a:prstGeom prst="rect">
            <a:avLst/>
          </a:prstGeom>
          <a:noFill/>
        </p:spPr>
        <p:txBody>
          <a:bodyPr wrap="square" rtlCol="0">
            <a:spAutoFit/>
          </a:bodyPr>
          <a:lstStyle/>
          <a:p>
            <a:pPr>
              <a:lnSpc>
                <a:spcPct val="150000"/>
              </a:lnSpc>
            </a:pPr>
            <a:r>
              <a:rPr lang="zh-CN" altLang="en-US" sz="2400" b="1" dirty="0">
                <a:solidFill>
                  <a:srgbClr val="FFFF00"/>
                </a:solidFill>
                <a:cs typeface="+mn-ea"/>
                <a:sym typeface="+mn-lt"/>
              </a:rPr>
              <a:t>依据：</a:t>
            </a:r>
            <a:r>
              <a:rPr lang="en-US" altLang="zh-CN" sz="2400" b="1" dirty="0">
                <a:solidFill>
                  <a:srgbClr val="FFFF00"/>
                </a:solidFill>
                <a:cs typeface="+mn-ea"/>
                <a:sym typeface="+mn-lt"/>
              </a:rPr>
              <a:t>GBZ </a:t>
            </a:r>
            <a:r>
              <a:rPr lang="en-US" altLang="zh-CN" sz="2400" b="1" dirty="0" smtClean="0">
                <a:solidFill>
                  <a:srgbClr val="FFFF00"/>
                </a:solidFill>
                <a:cs typeface="+mn-ea"/>
                <a:sym typeface="+mn-lt"/>
              </a:rPr>
              <a:t>230-2010 </a:t>
            </a:r>
            <a:r>
              <a:rPr lang="zh-CN" altLang="en-US" sz="2400" b="1" dirty="0" smtClean="0">
                <a:solidFill>
                  <a:srgbClr val="FFFF00"/>
                </a:solidFill>
                <a:cs typeface="+mn-ea"/>
                <a:sym typeface="+mn-lt"/>
              </a:rPr>
              <a:t>职业性</a:t>
            </a:r>
            <a:r>
              <a:rPr lang="zh-CN" altLang="en-US" sz="2400" b="1" dirty="0">
                <a:solidFill>
                  <a:srgbClr val="FFFF00"/>
                </a:solidFill>
                <a:cs typeface="+mn-ea"/>
                <a:sym typeface="+mn-lt"/>
              </a:rPr>
              <a:t>接触毒物危害程度分级</a:t>
            </a:r>
          </a:p>
        </p:txBody>
      </p:sp>
      <p:graphicFrame>
        <p:nvGraphicFramePr>
          <p:cNvPr id="5" name="对象 4">
            <a:extLst>
              <a:ext uri="{FF2B5EF4-FFF2-40B4-BE49-F238E27FC236}">
                <a16:creationId xmlns:a16="http://schemas.microsoft.com/office/drawing/2014/main" id="{8347395B-7A58-489F-A4DC-F0887EF0749D}"/>
              </a:ext>
            </a:extLst>
          </p:cNvPr>
          <p:cNvGraphicFramePr>
            <a:graphicFrameLocks noChangeAspect="1"/>
          </p:cNvGraphicFramePr>
          <p:nvPr>
            <p:extLst>
              <p:ext uri="{D42A27DB-BD31-4B8C-83A1-F6EECF244321}">
                <p14:modId xmlns:p14="http://schemas.microsoft.com/office/powerpoint/2010/main" val="2657046870"/>
              </p:ext>
            </p:extLst>
          </p:nvPr>
        </p:nvGraphicFramePr>
        <p:xfrm>
          <a:off x="4235450" y="2581275"/>
          <a:ext cx="3721100" cy="1390650"/>
        </p:xfrm>
        <a:graphic>
          <a:graphicData uri="http://schemas.openxmlformats.org/presentationml/2006/ole">
            <mc:AlternateContent xmlns:mc="http://schemas.openxmlformats.org/markup-compatibility/2006">
              <mc:Choice xmlns:v="urn:schemas-microsoft-com:vml" Requires="v">
                <p:oleObj spid="_x0000_s1056" name="Equation" r:id="rId4" imgW="1155600" imgH="431640" progId="Equation.DSMT4">
                  <p:embed/>
                </p:oleObj>
              </mc:Choice>
              <mc:Fallback>
                <p:oleObj name="Equation" r:id="rId4" imgW="1155600" imgH="431640" progId="Equation.DSMT4">
                  <p:embed/>
                  <p:pic>
                    <p:nvPicPr>
                      <p:cNvPr id="0" name="Picture 26"/>
                      <p:cNvPicPr>
                        <a:picLocks noChangeAspect="1" noChangeArrowheads="1"/>
                      </p:cNvPicPr>
                      <p:nvPr/>
                    </p:nvPicPr>
                    <p:blipFill>
                      <a:blip r:embed="rId5"/>
                      <a:srcRect/>
                      <a:stretch>
                        <a:fillRect/>
                      </a:stretch>
                    </p:blipFill>
                    <p:spPr bwMode="auto">
                      <a:xfrm>
                        <a:off x="4235450" y="2581275"/>
                        <a:ext cx="3721100" cy="1390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1000"/>
                                        <p:tgtEl>
                                          <p:spTgt spid="23"/>
                                        </p:tgtEl>
                                      </p:cBhvr>
                                    </p:animEffect>
                                    <p:anim calcmode="lin" valueType="num">
                                      <p:cBhvr>
                                        <p:cTn id="25" dur="1000" fill="hold"/>
                                        <p:tgtEl>
                                          <p:spTgt spid="23"/>
                                        </p:tgtEl>
                                        <p:attrNameLst>
                                          <p:attrName>ppt_x</p:attrName>
                                        </p:attrNameLst>
                                      </p:cBhvr>
                                      <p:tavLst>
                                        <p:tav tm="0">
                                          <p:val>
                                            <p:strVal val="#ppt_x"/>
                                          </p:val>
                                        </p:tav>
                                        <p:tav tm="100000">
                                          <p:val>
                                            <p:strVal val="#ppt_x"/>
                                          </p:val>
                                        </p:tav>
                                      </p:tavLst>
                                    </p:anim>
                                    <p:anim calcmode="lin" valueType="num">
                                      <p:cBhvr>
                                        <p:cTn id="26" dur="1000" fill="hold"/>
                                        <p:tgtEl>
                                          <p:spTgt spid="23"/>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2">
            <a:extLst>
              <a:ext uri="{FF2B5EF4-FFF2-40B4-BE49-F238E27FC236}">
                <a16:creationId xmlns:a16="http://schemas.microsoft.com/office/drawing/2014/main" id="{3F26991C-838B-4EC0-9148-64E952CA2397}"/>
              </a:ext>
            </a:extLst>
          </p:cNvPr>
          <p:cNvSpPr/>
          <p:nvPr/>
        </p:nvSpPr>
        <p:spPr>
          <a:xfrm>
            <a:off x="0" y="169035"/>
            <a:ext cx="334788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cs typeface="+mn-ea"/>
              <a:sym typeface="+mn-lt"/>
            </a:endParaRPr>
          </a:p>
        </p:txBody>
      </p:sp>
      <p:sp>
        <p:nvSpPr>
          <p:cNvPr id="19" name="矩形 18">
            <a:extLst>
              <a:ext uri="{FF2B5EF4-FFF2-40B4-BE49-F238E27FC236}">
                <a16:creationId xmlns:a16="http://schemas.microsoft.com/office/drawing/2014/main" id="{FFD2F93A-C28A-435C-A2D8-DDD17D937CC0}"/>
              </a:ext>
            </a:extLst>
          </p:cNvPr>
          <p:cNvSpPr/>
          <p:nvPr/>
        </p:nvSpPr>
        <p:spPr>
          <a:xfrm>
            <a:off x="585043" y="181120"/>
            <a:ext cx="3367523" cy="904863"/>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有毒化学品分级</a:t>
            </a:r>
            <a:endParaRPr kumimoji="1" lang="en-US" altLang="zh-CN" sz="2400" b="1" dirty="0">
              <a:solidFill>
                <a:srgbClr val="3DA4C3"/>
              </a:solidFill>
              <a:cs typeface="+mn-ea"/>
              <a:sym typeface="+mn-lt"/>
            </a:endParaRPr>
          </a:p>
          <a:p>
            <a:pPr>
              <a:spcBef>
                <a:spcPct val="20000"/>
              </a:spcBef>
            </a:pPr>
            <a:endParaRPr kumimoji="1" lang="zh-CN" altLang="en-US" sz="2400" b="1" dirty="0">
              <a:solidFill>
                <a:srgbClr val="3DA4C3"/>
              </a:solidFill>
              <a:cs typeface="+mn-ea"/>
              <a:sym typeface="+mn-lt"/>
            </a:endParaRPr>
          </a:p>
        </p:txBody>
      </p:sp>
      <p:pic>
        <p:nvPicPr>
          <p:cNvPr id="20" name="图片 19">
            <a:extLst>
              <a:ext uri="{FF2B5EF4-FFF2-40B4-BE49-F238E27FC236}">
                <a16:creationId xmlns:a16="http://schemas.microsoft.com/office/drawing/2014/main" id="{2A8F6B45-AD40-4BE4-93E8-9C8E1EE4410D}"/>
              </a:ext>
            </a:extLst>
          </p:cNvPr>
          <p:cNvPicPr>
            <a:picLocks noChangeAspect="1"/>
          </p:cNvPicPr>
          <p:nvPr/>
        </p:nvPicPr>
        <p:blipFill>
          <a:blip r:embed="rId2"/>
          <a:stretch>
            <a:fillRect/>
          </a:stretch>
        </p:blipFill>
        <p:spPr>
          <a:xfrm>
            <a:off x="0" y="0"/>
            <a:ext cx="482342" cy="534245"/>
          </a:xfrm>
          <a:prstGeom prst="rect">
            <a:avLst/>
          </a:prstGeom>
        </p:spPr>
      </p:pic>
      <p:graphicFrame>
        <p:nvGraphicFramePr>
          <p:cNvPr id="14" name="表格 13">
            <a:extLst>
              <a:ext uri="{FF2B5EF4-FFF2-40B4-BE49-F238E27FC236}">
                <a16:creationId xmlns:a16="http://schemas.microsoft.com/office/drawing/2014/main" id="{5DEE4823-E2FA-43ED-8664-A3363CB4073C}"/>
              </a:ext>
            </a:extLst>
          </p:cNvPr>
          <p:cNvGraphicFramePr>
            <a:graphicFrameLocks noGrp="1"/>
          </p:cNvGraphicFramePr>
          <p:nvPr>
            <p:extLst>
              <p:ext uri="{D42A27DB-BD31-4B8C-83A1-F6EECF244321}">
                <p14:modId xmlns:p14="http://schemas.microsoft.com/office/powerpoint/2010/main" val="3774314431"/>
              </p:ext>
            </p:extLst>
          </p:nvPr>
        </p:nvGraphicFramePr>
        <p:xfrm>
          <a:off x="540328" y="1185152"/>
          <a:ext cx="11280197" cy="4076700"/>
        </p:xfrm>
        <a:graphic>
          <a:graphicData uri="http://schemas.openxmlformats.org/drawingml/2006/table">
            <a:tbl>
              <a:tblPr firstRow="1" bandRow="1">
                <a:tableStyleId>{5C22544A-7EE6-4342-B048-85BDC9FD1C3A}</a:tableStyleId>
              </a:tblPr>
              <a:tblGrid>
                <a:gridCol w="950212">
                  <a:extLst>
                    <a:ext uri="{9D8B030D-6E8A-4147-A177-3AD203B41FA5}">
                      <a16:colId xmlns:a16="http://schemas.microsoft.com/office/drawing/2014/main" val="20000"/>
                    </a:ext>
                  </a:extLst>
                </a:gridCol>
                <a:gridCol w="1395535">
                  <a:extLst>
                    <a:ext uri="{9D8B030D-6E8A-4147-A177-3AD203B41FA5}">
                      <a16:colId xmlns:a16="http://schemas.microsoft.com/office/drawing/2014/main" val="307358920"/>
                    </a:ext>
                  </a:extLst>
                </a:gridCol>
                <a:gridCol w="1219200">
                  <a:extLst>
                    <a:ext uri="{9D8B030D-6E8A-4147-A177-3AD203B41FA5}">
                      <a16:colId xmlns:a16="http://schemas.microsoft.com/office/drawing/2014/main" val="20001"/>
                    </a:ext>
                  </a:extLst>
                </a:gridCol>
                <a:gridCol w="1704975">
                  <a:extLst>
                    <a:ext uri="{9D8B030D-6E8A-4147-A177-3AD203B41FA5}">
                      <a16:colId xmlns:a16="http://schemas.microsoft.com/office/drawing/2014/main" val="3824232434"/>
                    </a:ext>
                  </a:extLst>
                </a:gridCol>
                <a:gridCol w="1809750">
                  <a:extLst>
                    <a:ext uri="{9D8B030D-6E8A-4147-A177-3AD203B41FA5}">
                      <a16:colId xmlns:a16="http://schemas.microsoft.com/office/drawing/2014/main" val="1002966131"/>
                    </a:ext>
                  </a:extLst>
                </a:gridCol>
                <a:gridCol w="2085975">
                  <a:extLst>
                    <a:ext uri="{9D8B030D-6E8A-4147-A177-3AD203B41FA5}">
                      <a16:colId xmlns:a16="http://schemas.microsoft.com/office/drawing/2014/main" val="4070202376"/>
                    </a:ext>
                  </a:extLst>
                </a:gridCol>
                <a:gridCol w="1276350">
                  <a:extLst>
                    <a:ext uri="{9D8B030D-6E8A-4147-A177-3AD203B41FA5}">
                      <a16:colId xmlns:a16="http://schemas.microsoft.com/office/drawing/2014/main" val="1824295525"/>
                    </a:ext>
                  </a:extLst>
                </a:gridCol>
                <a:gridCol w="838200">
                  <a:extLst>
                    <a:ext uri="{9D8B030D-6E8A-4147-A177-3AD203B41FA5}">
                      <a16:colId xmlns:a16="http://schemas.microsoft.com/office/drawing/2014/main" val="1614656117"/>
                    </a:ext>
                  </a:extLst>
                </a:gridCol>
              </a:tblGrid>
              <a:tr h="520435">
                <a:tc gridSpan="2">
                  <a:txBody>
                    <a:bodyPr/>
                    <a:lstStyle/>
                    <a:p>
                      <a:pPr algn="ctr">
                        <a:lnSpc>
                          <a:spcPct val="125000"/>
                        </a:lnSpc>
                        <a:spcAft>
                          <a:spcPts val="0"/>
                        </a:spcAft>
                      </a:pPr>
                      <a:r>
                        <a:rPr lang="zh-CN" altLang="en-US" sz="2000" b="1" kern="100" dirty="0">
                          <a:solidFill>
                            <a:srgbClr val="3DA4C3"/>
                          </a:solidFill>
                          <a:latin typeface="+mn-lt"/>
                          <a:ea typeface="+mn-ea"/>
                          <a:cs typeface="+mn-ea"/>
                          <a:sym typeface="+mn-lt"/>
                        </a:rPr>
                        <a:t>分项指标</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hMerge="1">
                  <a:txBody>
                    <a:bodyPr/>
                    <a:lstStyle/>
                    <a:p>
                      <a:endParaRPr lang="zh-CN" altLang="en-US"/>
                    </a:p>
                  </a:txBody>
                  <a:tcPr/>
                </a:tc>
                <a:tc>
                  <a:txBody>
                    <a:bodyPr/>
                    <a:lstStyle/>
                    <a:p>
                      <a:pPr algn="ctr">
                        <a:lnSpc>
                          <a:spcPct val="125000"/>
                        </a:lnSpc>
                        <a:spcAft>
                          <a:spcPts val="0"/>
                        </a:spcAft>
                      </a:pPr>
                      <a:r>
                        <a:rPr lang="zh-CN" altLang="en-US" sz="2000" kern="100" dirty="0" smtClean="0">
                          <a:solidFill>
                            <a:srgbClr val="3DA4C3"/>
                          </a:solidFill>
                          <a:latin typeface="+mn-lt"/>
                          <a:ea typeface="+mn-ea"/>
                          <a:cs typeface="+mn-ea"/>
                          <a:sym typeface="+mn-lt"/>
                        </a:rPr>
                        <a:t>极度危害</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lnSpc>
                          <a:spcPct val="125000"/>
                        </a:lnSpc>
                        <a:spcAft>
                          <a:spcPts val="0"/>
                        </a:spcAft>
                      </a:pPr>
                      <a:r>
                        <a:rPr lang="zh-CN" altLang="en-US" sz="2000" kern="100" dirty="0">
                          <a:solidFill>
                            <a:srgbClr val="3DA4C3"/>
                          </a:solidFill>
                          <a:latin typeface="+mn-lt"/>
                          <a:ea typeface="+mn-ea"/>
                          <a:cs typeface="+mn-ea"/>
                          <a:sym typeface="+mn-lt"/>
                        </a:rPr>
                        <a:t>高度危害</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lnSpc>
                          <a:spcPct val="125000"/>
                        </a:lnSpc>
                        <a:spcAft>
                          <a:spcPts val="0"/>
                        </a:spcAft>
                      </a:pPr>
                      <a:r>
                        <a:rPr lang="zh-CN" altLang="en-US" sz="2000" kern="100" dirty="0">
                          <a:solidFill>
                            <a:srgbClr val="3DA4C3"/>
                          </a:solidFill>
                          <a:latin typeface="+mn-lt"/>
                          <a:ea typeface="+mn-ea"/>
                          <a:cs typeface="+mn-ea"/>
                          <a:sym typeface="+mn-lt"/>
                        </a:rPr>
                        <a:t>中度危害</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lnSpc>
                          <a:spcPct val="125000"/>
                        </a:lnSpc>
                        <a:spcAft>
                          <a:spcPts val="0"/>
                        </a:spcAft>
                      </a:pPr>
                      <a:r>
                        <a:rPr lang="zh-CN" altLang="en-US" sz="2000" kern="100" dirty="0">
                          <a:solidFill>
                            <a:srgbClr val="3DA4C3"/>
                          </a:solidFill>
                          <a:latin typeface="+mn-lt"/>
                          <a:ea typeface="+mn-ea"/>
                          <a:cs typeface="+mn-ea"/>
                          <a:sym typeface="+mn-lt"/>
                        </a:rPr>
                        <a:t>轻度危害</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lnSpc>
                          <a:spcPct val="125000"/>
                        </a:lnSpc>
                        <a:spcAft>
                          <a:spcPts val="0"/>
                        </a:spcAft>
                      </a:pPr>
                      <a:r>
                        <a:rPr lang="zh-CN" altLang="en-US" sz="2000" kern="100" dirty="0">
                          <a:solidFill>
                            <a:srgbClr val="3DA4C3"/>
                          </a:solidFill>
                          <a:latin typeface="+mn-lt"/>
                          <a:ea typeface="+mn-ea"/>
                          <a:cs typeface="+mn-ea"/>
                          <a:sym typeface="+mn-lt"/>
                        </a:rPr>
                        <a:t>轻微危害</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tc>
                  <a:txBody>
                    <a:bodyPr/>
                    <a:lstStyle/>
                    <a:p>
                      <a:pPr algn="ctr">
                        <a:lnSpc>
                          <a:spcPct val="125000"/>
                        </a:lnSpc>
                        <a:spcAft>
                          <a:spcPts val="0"/>
                        </a:spcAft>
                      </a:pPr>
                      <a:r>
                        <a:rPr lang="zh-CN" altLang="en-US" sz="2000" kern="100" dirty="0">
                          <a:solidFill>
                            <a:srgbClr val="3DA4C3"/>
                          </a:solidFill>
                          <a:latin typeface="+mn-lt"/>
                          <a:ea typeface="+mn-ea"/>
                          <a:cs typeface="+mn-ea"/>
                          <a:sym typeface="+mn-lt"/>
                        </a:rPr>
                        <a:t>权重系数</a:t>
                      </a:r>
                      <a:endParaRPr lang="zh-CN" sz="2000" kern="100" dirty="0">
                        <a:solidFill>
                          <a:srgbClr val="3DA4C3"/>
                        </a:solidFill>
                        <a:latin typeface="+mn-lt"/>
                        <a:ea typeface="+mn-ea"/>
                        <a:cs typeface="+mn-ea"/>
                        <a:sym typeface="+mn-lt"/>
                      </a:endParaRPr>
                    </a:p>
                  </a:txBody>
                  <a:tcPr marL="95250" marR="95250" marT="19050" marB="19050" anchor="ctr">
                    <a:lnL w="12700" cap="flat" cmpd="sng" algn="ctr">
                      <a:solidFill>
                        <a:srgbClr val="3DA4C3"/>
                      </a:solidFill>
                      <a:prstDash val="solid"/>
                      <a:round/>
                      <a:headEnd type="none" w="med" len="med"/>
                      <a:tailEnd type="none" w="med" len="med"/>
                    </a:lnL>
                    <a:lnR w="12700" cap="flat" cmpd="sng" algn="ctr">
                      <a:solidFill>
                        <a:srgbClr val="3DA4C3"/>
                      </a:solidFill>
                      <a:prstDash val="solid"/>
                      <a:round/>
                      <a:headEnd type="none" w="med" len="med"/>
                      <a:tailEnd type="none" w="med" len="med"/>
                    </a:lnR>
                    <a:lnT w="12700" cap="flat" cmpd="sng" algn="ctr">
                      <a:solidFill>
                        <a:srgbClr val="3DA4C3"/>
                      </a:solidFill>
                      <a:prstDash val="solid"/>
                      <a:round/>
                      <a:headEnd type="none" w="med" len="med"/>
                      <a:tailEnd type="none" w="med" len="med"/>
                    </a:lnT>
                    <a:lnB w="12700" cap="flat" cmpd="sng" algn="ctr">
                      <a:solidFill>
                        <a:srgbClr val="3DA4C3"/>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0"/>
                  </a:ext>
                </a:extLst>
              </a:tr>
              <a:tr h="352849">
                <a:tc gridSpan="2">
                  <a:txBody>
                    <a:bodyPr/>
                    <a:lstStyle/>
                    <a:p>
                      <a:pPr algn="ctr">
                        <a:lnSpc>
                          <a:spcPct val="125000"/>
                        </a:lnSpc>
                        <a:spcAft>
                          <a:spcPts val="0"/>
                        </a:spcAft>
                      </a:pPr>
                      <a:r>
                        <a:rPr lang="zh-CN" altLang="en-US" sz="1800" kern="100" dirty="0">
                          <a:solidFill>
                            <a:schemeClr val="bg1"/>
                          </a:solidFill>
                          <a:latin typeface="+mn-lt"/>
                          <a:ea typeface="+mn-ea"/>
                          <a:cs typeface="+mn-ea"/>
                          <a:sym typeface="+mn-lt"/>
                        </a:rPr>
                        <a:t>积分值</a:t>
                      </a: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hMerge="1">
                  <a:txBody>
                    <a:bodyPr/>
                    <a:lstStyle/>
                    <a:p>
                      <a:endParaRPr lang="zh-CN" altLang="en-US"/>
                    </a:p>
                  </a:txBody>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4</a:t>
                      </a: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3</a:t>
                      </a: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2</a:t>
                      </a: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1</a:t>
                      </a: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0</a:t>
                      </a: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tc>
                  <a:txBody>
                    <a:bodyPr/>
                    <a:lstStyle/>
                    <a:p>
                      <a:pPr algn="ctr">
                        <a:lnSpc>
                          <a:spcPct val="125000"/>
                        </a:lnSpc>
                        <a:spcAft>
                          <a:spcPts val="0"/>
                        </a:spcAft>
                      </a:pPr>
                      <a:endParaRPr lang="zh-CN" sz="1800" kern="100" dirty="0">
                        <a:solidFill>
                          <a:schemeClr val="bg1"/>
                        </a:solidFill>
                        <a:latin typeface="+mn-lt"/>
                        <a:ea typeface="+mn-ea"/>
                        <a:cs typeface="+mn-ea"/>
                        <a:sym typeface="+mn-lt"/>
                      </a:endParaRPr>
                    </a:p>
                  </a:txBody>
                  <a:tcPr marL="95250" marR="95250" marT="19050" marB="19050" anchor="ctr">
                    <a:lnT w="12700" cap="flat" cmpd="sng" algn="ctr">
                      <a:solidFill>
                        <a:srgbClr val="3DA4C3"/>
                      </a:solidFill>
                      <a:prstDash val="solid"/>
                      <a:round/>
                      <a:headEnd type="none" w="med" len="med"/>
                      <a:tailEnd type="none" w="med" len="med"/>
                    </a:lnT>
                    <a:noFill/>
                  </a:tcPr>
                </a:tc>
                <a:extLst>
                  <a:ext uri="{0D108BD9-81ED-4DB2-BD59-A6C34878D82A}">
                    <a16:rowId xmlns:a16="http://schemas.microsoft.com/office/drawing/2014/main" val="10001"/>
                  </a:ext>
                </a:extLst>
              </a:tr>
              <a:tr h="703383">
                <a:tc rowSpan="3">
                  <a:txBody>
                    <a:bodyPr/>
                    <a:lstStyle/>
                    <a:p>
                      <a:pPr algn="ctr">
                        <a:lnSpc>
                          <a:spcPct val="125000"/>
                        </a:lnSpc>
                        <a:spcAft>
                          <a:spcPts val="0"/>
                        </a:spcAft>
                      </a:pPr>
                      <a:r>
                        <a:rPr lang="zh-CN" altLang="en-US" sz="1800" kern="100" dirty="0">
                          <a:solidFill>
                            <a:schemeClr val="bg1"/>
                          </a:solidFill>
                          <a:latin typeface="+mn-lt"/>
                          <a:ea typeface="+mn-ea"/>
                          <a:cs typeface="+mn-ea"/>
                          <a:sym typeface="+mn-lt"/>
                        </a:rPr>
                        <a:t>急性吸人</a:t>
                      </a:r>
                      <a:r>
                        <a:rPr lang="en-US" altLang="zh-CN" sz="1800" kern="100" dirty="0">
                          <a:solidFill>
                            <a:schemeClr val="bg1"/>
                          </a:solidFill>
                          <a:latin typeface="+mn-lt"/>
                          <a:ea typeface="+mn-ea"/>
                          <a:cs typeface="+mn-ea"/>
                          <a:sym typeface="+mn-lt"/>
                        </a:rPr>
                        <a:t>LC</a:t>
                      </a:r>
                      <a:r>
                        <a:rPr lang="en-US" altLang="zh-CN" sz="1800" kern="100" baseline="-25000" dirty="0">
                          <a:solidFill>
                            <a:schemeClr val="bg1"/>
                          </a:solidFill>
                          <a:latin typeface="+mn-lt"/>
                          <a:ea typeface="+mn-ea"/>
                          <a:cs typeface="+mn-ea"/>
                          <a:sym typeface="+mn-lt"/>
                        </a:rPr>
                        <a:t>50</a:t>
                      </a:r>
                      <a:endParaRPr lang="zh-CN" sz="1800" kern="100" dirty="0">
                        <a:solidFill>
                          <a:schemeClr val="bg1"/>
                        </a:solidFill>
                        <a:latin typeface="+mn-lt"/>
                        <a:ea typeface="+mn-ea"/>
                        <a:cs typeface="+mn-ea"/>
                        <a:sym typeface="+mn-lt"/>
                      </a:endParaRPr>
                    </a:p>
                  </a:txBody>
                  <a:tcPr marL="95250" marR="95250" marT="19050" marB="1905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25000"/>
                        </a:lnSpc>
                        <a:spcAft>
                          <a:spcPts val="0"/>
                        </a:spcAft>
                      </a:pPr>
                      <a:r>
                        <a:rPr lang="zh-CN" altLang="en-US" sz="1800" kern="100" dirty="0">
                          <a:solidFill>
                            <a:schemeClr val="bg1"/>
                          </a:solidFill>
                          <a:latin typeface="+mn-lt"/>
                          <a:ea typeface="+mn-ea"/>
                          <a:cs typeface="+mn-ea"/>
                          <a:sym typeface="+mn-lt"/>
                        </a:rPr>
                        <a:t>气体（</a:t>
                      </a:r>
                      <a:r>
                        <a:rPr lang="en-US" altLang="zh-CN" sz="1800" kern="100" dirty="0">
                          <a:solidFill>
                            <a:schemeClr val="bg1"/>
                          </a:solidFill>
                          <a:latin typeface="+mn-lt"/>
                          <a:ea typeface="+mn-ea"/>
                          <a:cs typeface="+mn-ea"/>
                          <a:sym typeface="+mn-lt"/>
                        </a:rPr>
                        <a:t>cm</a:t>
                      </a:r>
                      <a:r>
                        <a:rPr lang="en-US" altLang="zh-CN" sz="1800" kern="100" baseline="30000" dirty="0">
                          <a:solidFill>
                            <a:schemeClr val="bg1"/>
                          </a:solidFill>
                          <a:latin typeface="+mn-lt"/>
                          <a:ea typeface="+mn-ea"/>
                          <a:cs typeface="+mn-ea"/>
                          <a:sym typeface="+mn-lt"/>
                        </a:rPr>
                        <a:t>3</a:t>
                      </a:r>
                      <a:r>
                        <a:rPr lang="en-US" altLang="zh-CN" sz="1800" kern="100" dirty="0">
                          <a:solidFill>
                            <a:schemeClr val="bg1"/>
                          </a:solidFill>
                          <a:latin typeface="+mn-lt"/>
                          <a:ea typeface="+mn-ea"/>
                          <a:cs typeface="+mn-ea"/>
                          <a:sym typeface="+mn-lt"/>
                        </a:rPr>
                        <a:t>/m</a:t>
                      </a:r>
                      <a:r>
                        <a:rPr lang="en-US" altLang="zh-CN" sz="1800" kern="100" baseline="30000" dirty="0">
                          <a:solidFill>
                            <a:schemeClr val="bg1"/>
                          </a:solidFill>
                          <a:latin typeface="+mn-lt"/>
                          <a:ea typeface="+mn-ea"/>
                          <a:cs typeface="+mn-ea"/>
                          <a:sym typeface="+mn-lt"/>
                        </a:rPr>
                        <a:t>3</a:t>
                      </a:r>
                      <a:r>
                        <a:rPr lang="zh-CN" altLang="en-US" sz="1800" kern="100" dirty="0">
                          <a:solidFill>
                            <a:schemeClr val="bg1"/>
                          </a:solidFill>
                          <a:latin typeface="+mn-lt"/>
                          <a:ea typeface="+mn-ea"/>
                          <a:cs typeface="+mn-ea"/>
                          <a:sym typeface="+mn-lt"/>
                        </a:rPr>
                        <a:t>）</a:t>
                      </a:r>
                      <a:endParaRPr lang="zh-CN" sz="1800" kern="100" dirty="0">
                        <a:solidFill>
                          <a:schemeClr val="bg1"/>
                        </a:solidFill>
                        <a:latin typeface="+mn-lt"/>
                        <a:ea typeface="+mn-ea"/>
                        <a:cs typeface="+mn-ea"/>
                        <a:sym typeface="+mn-lt"/>
                      </a:endParaRPr>
                    </a:p>
                  </a:txBody>
                  <a:tcPr marL="95250" marR="95250" marT="19050" marB="19050" anchor="ctr">
                    <a:lnL w="12700" cap="flat" cmpd="sng" algn="ctr">
                      <a:solidFill>
                        <a:schemeClr val="bg1"/>
                      </a:solidFill>
                      <a:prstDash val="solid"/>
                      <a:round/>
                      <a:headEnd type="none" w="med" len="med"/>
                      <a:tailEnd type="none" w="med" len="med"/>
                    </a:lnL>
                    <a:lnB w="12700" cap="flat" cmpd="sng" algn="ctr">
                      <a:solidFill>
                        <a:schemeClr val="bg1"/>
                      </a:solidFill>
                      <a:prstDash val="solid"/>
                      <a:round/>
                      <a:headEnd type="none" w="med" len="med"/>
                      <a:tailEnd type="none" w="med" len="med"/>
                    </a:lnB>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&lt;100</a:t>
                      </a:r>
                      <a:endParaRPr lang="zh-CN" sz="1800" kern="100" dirty="0">
                        <a:solidFill>
                          <a:schemeClr val="bg1"/>
                        </a:solidFill>
                        <a:latin typeface="+mn-lt"/>
                        <a:ea typeface="+mn-ea"/>
                        <a:cs typeface="+mn-ea"/>
                        <a:sym typeface="+mn-lt"/>
                      </a:endParaRPr>
                    </a:p>
                  </a:txBody>
                  <a:tcPr marL="95250" marR="95250" marT="19050" marB="19050" anchor="ctr">
                    <a:noFill/>
                  </a:tcPr>
                </a:tc>
                <a:tc>
                  <a:txBody>
                    <a:bodyPr/>
                    <a:lstStyle/>
                    <a:p>
                      <a:pPr algn="ctr">
                        <a:lnSpc>
                          <a:spcPct val="125000"/>
                        </a:lnSpc>
                        <a:spcAft>
                          <a:spcPts val="0"/>
                        </a:spcAft>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100~&lt;500</a:t>
                      </a:r>
                      <a:endParaRPr 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500~&lt;2500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2500~&lt;20000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20000</a:t>
                      </a:r>
                      <a:endParaRPr lang="zh-CN" altLang="zh-CN" sz="1800" kern="100" dirty="0">
                        <a:solidFill>
                          <a:schemeClr val="bg1"/>
                        </a:solidFill>
                        <a:latin typeface="+mn-lt"/>
                        <a:ea typeface="+mn-ea"/>
                        <a:cs typeface="+mn-ea"/>
                        <a:sym typeface="+mn-lt"/>
                      </a:endParaRPr>
                    </a:p>
                  </a:txBody>
                  <a:tcPr marL="95250" marR="95250" marT="19050" marB="19050" anchor="ctr">
                    <a:noFill/>
                  </a:tcPr>
                </a:tc>
                <a:tc rowSpan="3">
                  <a:txBody>
                    <a:bodyPr/>
                    <a:lstStyle/>
                    <a:p>
                      <a:pPr algn="ctr">
                        <a:lnSpc>
                          <a:spcPct val="125000"/>
                        </a:lnSpc>
                        <a:spcAft>
                          <a:spcPts val="0"/>
                        </a:spcAft>
                      </a:pPr>
                      <a:r>
                        <a:rPr lang="en-US" altLang="zh-CN" sz="1800" kern="100" dirty="0">
                          <a:solidFill>
                            <a:schemeClr val="bg1"/>
                          </a:solidFill>
                          <a:latin typeface="+mn-lt"/>
                          <a:ea typeface="+mn-ea"/>
                          <a:cs typeface="+mn-ea"/>
                          <a:sym typeface="+mn-lt"/>
                        </a:rPr>
                        <a:t>5</a:t>
                      </a:r>
                      <a:endParaRPr lang="zh-CN" sz="1800" kern="100" dirty="0">
                        <a:solidFill>
                          <a:schemeClr val="bg1"/>
                        </a:solidFill>
                        <a:latin typeface="+mn-lt"/>
                        <a:ea typeface="+mn-ea"/>
                        <a:cs typeface="+mn-ea"/>
                        <a:sym typeface="+mn-lt"/>
                      </a:endParaRPr>
                    </a:p>
                  </a:txBody>
                  <a:tcPr marL="95250" marR="95250" marT="19050" marB="19050" anchor="ctr">
                    <a:noFill/>
                  </a:tcPr>
                </a:tc>
                <a:extLst>
                  <a:ext uri="{0D108BD9-81ED-4DB2-BD59-A6C34878D82A}">
                    <a16:rowId xmlns:a16="http://schemas.microsoft.com/office/drawing/2014/main" val="10002"/>
                  </a:ext>
                </a:extLst>
              </a:tr>
              <a:tr h="352849">
                <a:tc vMerge="1">
                  <a:txBody>
                    <a:bodyPr/>
                    <a:lstStyle/>
                    <a:p>
                      <a:pPr algn="ctr">
                        <a:lnSpc>
                          <a:spcPct val="125000"/>
                        </a:lnSpc>
                        <a:spcAft>
                          <a:spcPts val="0"/>
                        </a:spcAft>
                      </a:pPr>
                      <a:endParaRPr lang="zh-CN" sz="1800" kern="100" dirty="0">
                        <a:solidFill>
                          <a:schemeClr val="bg1"/>
                        </a:solidFill>
                        <a:latin typeface="微软雅黑" panose="020B0503020204020204" pitchFamily="34" charset="-122"/>
                        <a:ea typeface="微软雅黑" panose="020B0503020204020204" pitchFamily="34" charset="-122"/>
                        <a:cs typeface="Times New Roman"/>
                      </a:endParaRPr>
                    </a:p>
                  </a:txBody>
                  <a:tcPr marL="95250" marR="95250" marT="19050" marB="1905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25000"/>
                        </a:lnSpc>
                        <a:spcAft>
                          <a:spcPts val="0"/>
                        </a:spcAft>
                      </a:pPr>
                      <a:r>
                        <a:rPr lang="zh-CN" altLang="en-US" sz="1800" kern="100" dirty="0">
                          <a:solidFill>
                            <a:schemeClr val="bg1"/>
                          </a:solidFill>
                          <a:latin typeface="+mn-lt"/>
                          <a:ea typeface="+mn-ea"/>
                          <a:cs typeface="+mn-ea"/>
                          <a:sym typeface="+mn-lt"/>
                        </a:rPr>
                        <a:t>蒸气（</a:t>
                      </a:r>
                      <a:r>
                        <a:rPr lang="en-US" altLang="zh-CN" sz="1800" kern="100" dirty="0">
                          <a:solidFill>
                            <a:schemeClr val="bg1"/>
                          </a:solidFill>
                          <a:latin typeface="+mn-lt"/>
                          <a:ea typeface="+mn-ea"/>
                          <a:cs typeface="+mn-ea"/>
                          <a:sym typeface="+mn-lt"/>
                        </a:rPr>
                        <a:t>mg/m</a:t>
                      </a:r>
                      <a:r>
                        <a:rPr lang="en-US" altLang="zh-CN" sz="1800" kern="100" baseline="30000" dirty="0">
                          <a:solidFill>
                            <a:schemeClr val="bg1"/>
                          </a:solidFill>
                          <a:latin typeface="+mn-lt"/>
                          <a:ea typeface="+mn-ea"/>
                          <a:cs typeface="+mn-ea"/>
                          <a:sym typeface="+mn-lt"/>
                        </a:rPr>
                        <a:t>3</a:t>
                      </a:r>
                      <a:r>
                        <a:rPr lang="zh-CN" altLang="en-US" sz="1800" kern="100" dirty="0">
                          <a:solidFill>
                            <a:schemeClr val="bg1"/>
                          </a:solidFill>
                          <a:latin typeface="+mn-lt"/>
                          <a:ea typeface="+mn-ea"/>
                          <a:cs typeface="+mn-ea"/>
                          <a:sym typeface="+mn-lt"/>
                        </a:rPr>
                        <a:t>）</a:t>
                      </a:r>
                      <a:endParaRPr lang="zh-CN" sz="1800" kern="100" dirty="0">
                        <a:solidFill>
                          <a:schemeClr val="bg1"/>
                        </a:solidFill>
                        <a:latin typeface="+mn-lt"/>
                        <a:ea typeface="+mn-ea"/>
                        <a:cs typeface="+mn-ea"/>
                        <a:sym typeface="+mn-lt"/>
                      </a:endParaRPr>
                    </a:p>
                  </a:txBody>
                  <a:tcPr marL="95250" marR="95250" marT="19050" marB="1905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&lt;500</a:t>
                      </a:r>
                      <a:endParaRPr lang="zh-CN" sz="1800" kern="100" dirty="0">
                        <a:solidFill>
                          <a:schemeClr val="bg1"/>
                        </a:solidFill>
                        <a:latin typeface="+mn-lt"/>
                        <a:ea typeface="+mn-ea"/>
                        <a:cs typeface="+mn-ea"/>
                        <a:sym typeface="+mn-lt"/>
                      </a:endParaRPr>
                    </a:p>
                  </a:txBody>
                  <a:tcPr marL="95250" marR="95250" marT="19050" marB="19050" anchor="ctr">
                    <a:lnL w="12700" cap="flat" cmpd="sng" algn="ctr">
                      <a:solidFill>
                        <a:schemeClr val="bg1"/>
                      </a:solidFill>
                      <a:prstDash val="solid"/>
                      <a:round/>
                      <a:headEnd type="none" w="med" len="med"/>
                      <a:tailEnd type="none" w="med" len="med"/>
                    </a:lnL>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500~&lt;2000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200~&lt;10000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10000~&lt;20000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20000</a:t>
                      </a:r>
                      <a:endParaRPr lang="zh-CN" altLang="zh-CN" sz="1800" kern="100" dirty="0">
                        <a:solidFill>
                          <a:schemeClr val="bg1"/>
                        </a:solidFill>
                        <a:latin typeface="+mn-lt"/>
                        <a:ea typeface="+mn-ea"/>
                        <a:cs typeface="+mn-ea"/>
                        <a:sym typeface="+mn-lt"/>
                      </a:endParaRPr>
                    </a:p>
                  </a:txBody>
                  <a:tcPr marL="95250" marR="95250" marT="19050" marB="19050" anchor="ctr">
                    <a:noFill/>
                  </a:tcPr>
                </a:tc>
                <a:tc vMerge="1">
                  <a:txBody>
                    <a:bodyPr/>
                    <a:lstStyle/>
                    <a:p>
                      <a:pPr algn="ctr">
                        <a:lnSpc>
                          <a:spcPct val="125000"/>
                        </a:lnSpc>
                        <a:spcAft>
                          <a:spcPts val="0"/>
                        </a:spcAft>
                      </a:pPr>
                      <a:endParaRPr lang="zh-CN" sz="1800" kern="100" dirty="0">
                        <a:solidFill>
                          <a:schemeClr val="bg1"/>
                        </a:solidFill>
                        <a:latin typeface="微软雅黑" panose="020B0503020204020204" pitchFamily="34" charset="-122"/>
                        <a:ea typeface="微软雅黑" panose="020B0503020204020204" pitchFamily="34" charset="-122"/>
                        <a:cs typeface="Times New Roman"/>
                      </a:endParaRPr>
                    </a:p>
                  </a:txBody>
                  <a:tcPr marL="95250" marR="95250" marT="19050" marB="19050" anchor="ctr">
                    <a:noFill/>
                  </a:tcPr>
                </a:tc>
                <a:extLst>
                  <a:ext uri="{0D108BD9-81ED-4DB2-BD59-A6C34878D82A}">
                    <a16:rowId xmlns:a16="http://schemas.microsoft.com/office/drawing/2014/main" val="2286496869"/>
                  </a:ext>
                </a:extLst>
              </a:tr>
              <a:tr h="469694">
                <a:tc vMerge="1">
                  <a:txBody>
                    <a:bodyPr/>
                    <a:lstStyle/>
                    <a:p>
                      <a:pPr algn="ctr">
                        <a:lnSpc>
                          <a:spcPct val="125000"/>
                        </a:lnSpc>
                        <a:spcAft>
                          <a:spcPts val="0"/>
                        </a:spcAft>
                      </a:pPr>
                      <a:endParaRPr lang="zh-CN" sz="1800" kern="100" dirty="0">
                        <a:solidFill>
                          <a:schemeClr val="bg1"/>
                        </a:solidFill>
                        <a:latin typeface="微软雅黑" panose="020B0503020204020204" pitchFamily="34" charset="-122"/>
                        <a:ea typeface="微软雅黑" panose="020B0503020204020204" pitchFamily="34" charset="-122"/>
                        <a:cs typeface="Times New Roman"/>
                      </a:endParaRPr>
                    </a:p>
                  </a:txBody>
                  <a:tcPr marL="95250" marR="95250" marT="19050" marB="1905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25000"/>
                        </a:lnSpc>
                        <a:spcAft>
                          <a:spcPts val="0"/>
                        </a:spcAft>
                      </a:pPr>
                      <a:r>
                        <a:rPr lang="zh-CN" altLang="en-US" sz="1800" kern="100" dirty="0">
                          <a:solidFill>
                            <a:schemeClr val="bg1"/>
                          </a:solidFill>
                          <a:latin typeface="+mn-lt"/>
                          <a:ea typeface="+mn-ea"/>
                          <a:cs typeface="+mn-ea"/>
                          <a:sym typeface="+mn-lt"/>
                        </a:rPr>
                        <a:t>粉尘和烟雾（</a:t>
                      </a:r>
                      <a:r>
                        <a:rPr lang="en-US" altLang="zh-CN" sz="1800" kern="100" dirty="0">
                          <a:solidFill>
                            <a:schemeClr val="bg1"/>
                          </a:solidFill>
                          <a:latin typeface="+mn-lt"/>
                          <a:ea typeface="+mn-ea"/>
                          <a:cs typeface="+mn-ea"/>
                          <a:sym typeface="+mn-lt"/>
                        </a:rPr>
                        <a:t>mg/m</a:t>
                      </a:r>
                      <a:r>
                        <a:rPr lang="en-US" altLang="zh-CN" sz="1800" kern="100" baseline="30000" dirty="0">
                          <a:solidFill>
                            <a:schemeClr val="bg1"/>
                          </a:solidFill>
                          <a:latin typeface="+mn-lt"/>
                          <a:ea typeface="+mn-ea"/>
                          <a:cs typeface="+mn-ea"/>
                          <a:sym typeface="+mn-lt"/>
                        </a:rPr>
                        <a:t>3</a:t>
                      </a:r>
                      <a:r>
                        <a:rPr lang="zh-CN" altLang="en-US" sz="1800" kern="100" dirty="0">
                          <a:solidFill>
                            <a:schemeClr val="bg1"/>
                          </a:solidFill>
                          <a:latin typeface="+mn-lt"/>
                          <a:ea typeface="+mn-ea"/>
                          <a:cs typeface="+mn-ea"/>
                          <a:sym typeface="+mn-lt"/>
                        </a:rPr>
                        <a:t>）</a:t>
                      </a:r>
                      <a:endParaRPr lang="zh-CN" sz="1800" kern="100" dirty="0">
                        <a:solidFill>
                          <a:schemeClr val="bg1"/>
                        </a:solidFill>
                        <a:latin typeface="+mn-lt"/>
                        <a:ea typeface="+mn-ea"/>
                        <a:cs typeface="+mn-ea"/>
                        <a:sym typeface="+mn-lt"/>
                      </a:endParaRPr>
                    </a:p>
                  </a:txBody>
                  <a:tcPr marL="95250" marR="95250" marT="19050" marB="1905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lgn="ctr">
                        <a:lnSpc>
                          <a:spcPct val="125000"/>
                        </a:lnSpc>
                        <a:spcAft>
                          <a:spcPts val="0"/>
                        </a:spcAft>
                      </a:pPr>
                      <a:r>
                        <a:rPr lang="en-US" altLang="zh-CN" sz="1800" kern="100" dirty="0">
                          <a:solidFill>
                            <a:schemeClr val="bg1"/>
                          </a:solidFill>
                          <a:latin typeface="+mn-lt"/>
                          <a:ea typeface="+mn-ea"/>
                          <a:cs typeface="+mn-ea"/>
                          <a:sym typeface="+mn-lt"/>
                        </a:rPr>
                        <a:t>&lt;50</a:t>
                      </a:r>
                      <a:endParaRPr lang="zh-CN" sz="1800" kern="100" dirty="0">
                        <a:solidFill>
                          <a:schemeClr val="bg1"/>
                        </a:solidFill>
                        <a:latin typeface="+mn-lt"/>
                        <a:ea typeface="+mn-ea"/>
                        <a:cs typeface="+mn-ea"/>
                        <a:sym typeface="+mn-lt"/>
                      </a:endParaRPr>
                    </a:p>
                  </a:txBody>
                  <a:tcPr marL="95250" marR="95250" marT="19050" marB="19050" anchor="ctr">
                    <a:lnL w="12700" cap="flat" cmpd="sng" algn="ctr">
                      <a:solidFill>
                        <a:schemeClr val="bg1"/>
                      </a:solidFill>
                      <a:prstDash val="solid"/>
                      <a:round/>
                      <a:headEnd type="none" w="med" len="med"/>
                      <a:tailEnd type="none" w="med" len="med"/>
                    </a:lnL>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50~&lt;500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500~&lt;1000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1000~&lt;5000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5000</a:t>
                      </a:r>
                      <a:endParaRPr lang="zh-CN" altLang="zh-CN" sz="1800" kern="100" dirty="0">
                        <a:solidFill>
                          <a:schemeClr val="bg1"/>
                        </a:solidFill>
                        <a:latin typeface="+mn-lt"/>
                        <a:ea typeface="+mn-ea"/>
                        <a:cs typeface="+mn-ea"/>
                        <a:sym typeface="+mn-lt"/>
                      </a:endParaRPr>
                    </a:p>
                  </a:txBody>
                  <a:tcPr marL="95250" marR="95250" marT="19050" marB="19050" anchor="ctr">
                    <a:noFill/>
                  </a:tcPr>
                </a:tc>
                <a:tc vMerge="1">
                  <a:txBody>
                    <a:bodyPr/>
                    <a:lstStyle/>
                    <a:p>
                      <a:pPr algn="ctr">
                        <a:lnSpc>
                          <a:spcPct val="125000"/>
                        </a:lnSpc>
                        <a:spcAft>
                          <a:spcPts val="0"/>
                        </a:spcAft>
                      </a:pPr>
                      <a:endParaRPr lang="zh-CN" sz="1800" kern="100" dirty="0">
                        <a:solidFill>
                          <a:schemeClr val="bg1"/>
                        </a:solidFill>
                        <a:latin typeface="微软雅黑" panose="020B0503020204020204" pitchFamily="34" charset="-122"/>
                        <a:ea typeface="微软雅黑" panose="020B0503020204020204" pitchFamily="34" charset="-122"/>
                        <a:cs typeface="Times New Roman"/>
                      </a:endParaRPr>
                    </a:p>
                  </a:txBody>
                  <a:tcPr marL="95250" marR="95250" marT="19050" marB="19050" anchor="ctr">
                    <a:noFill/>
                  </a:tcPr>
                </a:tc>
                <a:extLst>
                  <a:ext uri="{0D108BD9-81ED-4DB2-BD59-A6C34878D82A}">
                    <a16:rowId xmlns:a16="http://schemas.microsoft.com/office/drawing/2014/main" val="3581185637"/>
                  </a:ext>
                </a:extLst>
              </a:tr>
              <a:tr h="352849">
                <a:tc gridSpan="2">
                  <a:txBody>
                    <a:bodyPr/>
                    <a:lstStyle/>
                    <a:p>
                      <a:pPr algn="ctr">
                        <a:lnSpc>
                          <a:spcPct val="125000"/>
                        </a:lnSpc>
                        <a:spcAft>
                          <a:spcPts val="0"/>
                        </a:spcAft>
                      </a:pPr>
                      <a:r>
                        <a:rPr lang="zh-CN" altLang="en-US" sz="1800" kern="100" dirty="0">
                          <a:solidFill>
                            <a:schemeClr val="bg1"/>
                          </a:solidFill>
                          <a:latin typeface="+mn-lt"/>
                          <a:ea typeface="+mn-ea"/>
                          <a:cs typeface="+mn-ea"/>
                          <a:sym typeface="+mn-lt"/>
                        </a:rPr>
                        <a:t>急性经口</a:t>
                      </a:r>
                      <a:r>
                        <a:rPr lang="en-US" altLang="zh-CN" sz="1800" kern="100" dirty="0">
                          <a:solidFill>
                            <a:schemeClr val="bg1"/>
                          </a:solidFill>
                          <a:latin typeface="+mn-lt"/>
                          <a:ea typeface="+mn-ea"/>
                          <a:cs typeface="+mn-ea"/>
                          <a:sym typeface="+mn-lt"/>
                        </a:rPr>
                        <a:t>LD</a:t>
                      </a:r>
                      <a:r>
                        <a:rPr lang="en-US" altLang="zh-CN" sz="1800" kern="100" baseline="-25000" dirty="0">
                          <a:solidFill>
                            <a:schemeClr val="bg1"/>
                          </a:solidFill>
                          <a:latin typeface="+mn-lt"/>
                          <a:ea typeface="+mn-ea"/>
                          <a:cs typeface="+mn-ea"/>
                          <a:sym typeface="+mn-lt"/>
                        </a:rPr>
                        <a:t>50</a:t>
                      </a:r>
                      <a:r>
                        <a:rPr lang="zh-CN" altLang="en-US" sz="1800" kern="100" baseline="0" dirty="0">
                          <a:solidFill>
                            <a:schemeClr val="bg1"/>
                          </a:solidFill>
                          <a:latin typeface="+mn-lt"/>
                          <a:ea typeface="+mn-ea"/>
                          <a:cs typeface="+mn-ea"/>
                          <a:sym typeface="+mn-lt"/>
                        </a:rPr>
                        <a:t>（</a:t>
                      </a:r>
                      <a:r>
                        <a:rPr lang="en-US" altLang="zh-CN" sz="1800" kern="100" baseline="0" dirty="0">
                          <a:solidFill>
                            <a:schemeClr val="bg1"/>
                          </a:solidFill>
                          <a:latin typeface="+mn-lt"/>
                          <a:ea typeface="+mn-ea"/>
                          <a:cs typeface="+mn-ea"/>
                          <a:sym typeface="+mn-lt"/>
                        </a:rPr>
                        <a:t>mg/kg</a:t>
                      </a:r>
                      <a:r>
                        <a:rPr lang="zh-CN" altLang="en-US" sz="1800" kern="100" baseline="0" dirty="0">
                          <a:solidFill>
                            <a:schemeClr val="bg1"/>
                          </a:solidFill>
                          <a:latin typeface="+mn-lt"/>
                          <a:ea typeface="+mn-ea"/>
                          <a:cs typeface="+mn-ea"/>
                          <a:sym typeface="+mn-lt"/>
                        </a:rPr>
                        <a:t>）</a:t>
                      </a:r>
                      <a:endParaRPr lang="zh-CN" sz="1800" kern="100" baseline="0" dirty="0">
                        <a:solidFill>
                          <a:schemeClr val="bg1"/>
                        </a:solidFill>
                        <a:latin typeface="+mn-lt"/>
                        <a:ea typeface="+mn-ea"/>
                        <a:cs typeface="+mn-ea"/>
                        <a:sym typeface="+mn-lt"/>
                      </a:endParaRPr>
                    </a:p>
                  </a:txBody>
                  <a:tcPr marL="95250" marR="95250" marT="19050" marB="19050" anchor="ctr">
                    <a:lnT w="12700" cap="flat" cmpd="sng" algn="ctr">
                      <a:solidFill>
                        <a:schemeClr val="bg1"/>
                      </a:solidFill>
                      <a:prstDash val="solid"/>
                      <a:round/>
                      <a:headEnd type="none" w="med" len="med"/>
                      <a:tailEnd type="none" w="med" len="med"/>
                    </a:lnT>
                    <a:noFill/>
                  </a:tcPr>
                </a:tc>
                <a:tc hMerge="1">
                  <a:txBody>
                    <a:bodyPr/>
                    <a:lstStyle/>
                    <a:p>
                      <a:endParaRPr lang="zh-CN" altLang="en-US"/>
                    </a:p>
                  </a:txBody>
                  <a:tcPr/>
                </a:tc>
                <a:tc>
                  <a:txBody>
                    <a:bodyPr/>
                    <a:lstStyle/>
                    <a:p>
                      <a:pPr algn="ctr">
                        <a:lnSpc>
                          <a:spcPct val="125000"/>
                        </a:lnSpc>
                        <a:spcAft>
                          <a:spcPts val="0"/>
                        </a:spcAft>
                      </a:pPr>
                      <a:r>
                        <a:rPr lang="en-US" sz="1800" kern="100" dirty="0">
                          <a:solidFill>
                            <a:schemeClr val="bg1"/>
                          </a:solidFill>
                          <a:latin typeface="+mn-lt"/>
                          <a:ea typeface="+mn-ea"/>
                          <a:cs typeface="+mn-ea"/>
                          <a:sym typeface="+mn-lt"/>
                        </a:rPr>
                        <a:t>&lt;5</a:t>
                      </a:r>
                      <a:endParaRPr 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5~&lt;50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50~&lt;300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300~&lt;2000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marL="0" marR="0" lvl="0" indent="0" algn="ctr" defTabSz="914400" rtl="0" eaLnBrk="1" fontAlgn="auto" latinLnBrk="0" hangingPunct="1">
                        <a:lnSpc>
                          <a:spcPct val="125000"/>
                        </a:lnSpc>
                        <a:spcBef>
                          <a:spcPts val="0"/>
                        </a:spcBef>
                        <a:spcAft>
                          <a:spcPts val="0"/>
                        </a:spcAft>
                        <a:buClrTx/>
                        <a:buSzTx/>
                        <a:buFontTx/>
                        <a:buNone/>
                        <a:tabLst/>
                        <a:defRPr/>
                      </a:pPr>
                      <a:r>
                        <a:rPr lang="zh-CN" altLang="en-US" sz="1800" kern="100" dirty="0">
                          <a:solidFill>
                            <a:schemeClr val="bg1"/>
                          </a:solidFill>
                          <a:latin typeface="+mn-lt"/>
                          <a:ea typeface="+mn-ea"/>
                          <a:cs typeface="+mn-ea"/>
                          <a:sym typeface="+mn-lt"/>
                        </a:rPr>
                        <a:t>≥</a:t>
                      </a:r>
                      <a:r>
                        <a:rPr lang="en-US" altLang="zh-CN" sz="1800" kern="100" dirty="0">
                          <a:solidFill>
                            <a:schemeClr val="bg1"/>
                          </a:solidFill>
                          <a:latin typeface="+mn-lt"/>
                          <a:ea typeface="+mn-ea"/>
                          <a:cs typeface="+mn-ea"/>
                          <a:sym typeface="+mn-lt"/>
                        </a:rPr>
                        <a:t>2000</a:t>
                      </a:r>
                      <a:endParaRPr lang="zh-CN" altLang="zh-CN" sz="1800" kern="100" dirty="0">
                        <a:solidFill>
                          <a:schemeClr val="bg1"/>
                        </a:solidFill>
                        <a:latin typeface="+mn-lt"/>
                        <a:ea typeface="+mn-ea"/>
                        <a:cs typeface="+mn-ea"/>
                        <a:sym typeface="+mn-lt"/>
                      </a:endParaRPr>
                    </a:p>
                  </a:txBody>
                  <a:tcPr marL="95250" marR="95250" marT="19050" marB="19050" anchor="ctr">
                    <a:noFill/>
                  </a:tcPr>
                </a:tc>
                <a:tc>
                  <a:txBody>
                    <a:bodyPr/>
                    <a:lstStyle/>
                    <a:p>
                      <a:pPr algn="ctr">
                        <a:lnSpc>
                          <a:spcPct val="125000"/>
                        </a:lnSpc>
                        <a:spcAft>
                          <a:spcPts val="0"/>
                        </a:spcAft>
                      </a:pPr>
                      <a:endParaRPr lang="zh-CN" sz="1800" kern="100" dirty="0">
                        <a:solidFill>
                          <a:schemeClr val="bg1"/>
                        </a:solidFill>
                        <a:latin typeface="+mn-lt"/>
                        <a:ea typeface="+mn-ea"/>
                        <a:cs typeface="+mn-ea"/>
                        <a:sym typeface="+mn-lt"/>
                      </a:endParaRPr>
                    </a:p>
                  </a:txBody>
                  <a:tcPr marL="95250" marR="95250" marT="19050" marB="19050" anchor="ctr">
                    <a:noFill/>
                  </a:tcPr>
                </a:tc>
                <a:extLst>
                  <a:ext uri="{0D108BD9-81ED-4DB2-BD59-A6C34878D82A}">
                    <a16:rowId xmlns:a16="http://schemas.microsoft.com/office/drawing/2014/main" val="4020452181"/>
                  </a:ext>
                </a:extLst>
              </a:tr>
            </a:tbl>
          </a:graphicData>
        </a:graphic>
      </p:graphicFrame>
      <p:sp>
        <p:nvSpPr>
          <p:cNvPr id="15" name="TextBox 6">
            <a:extLst>
              <a:ext uri="{FF2B5EF4-FFF2-40B4-BE49-F238E27FC236}">
                <a16:creationId xmlns:a16="http://schemas.microsoft.com/office/drawing/2014/main" id="{565311E4-1633-4783-BFE1-2557161060F1}"/>
              </a:ext>
            </a:extLst>
          </p:cNvPr>
          <p:cNvSpPr txBox="1"/>
          <p:nvPr/>
        </p:nvSpPr>
        <p:spPr>
          <a:xfrm>
            <a:off x="2409756" y="5927701"/>
            <a:ext cx="8013264" cy="581057"/>
          </a:xfrm>
          <a:prstGeom prst="rect">
            <a:avLst/>
          </a:prstGeom>
          <a:noFill/>
        </p:spPr>
        <p:txBody>
          <a:bodyPr wrap="square" rtlCol="0">
            <a:spAutoFit/>
          </a:bodyPr>
          <a:lstStyle/>
          <a:p>
            <a:pPr>
              <a:lnSpc>
                <a:spcPct val="150000"/>
              </a:lnSpc>
            </a:pPr>
            <a:r>
              <a:rPr lang="zh-CN" altLang="en-US" sz="2400" b="1" dirty="0">
                <a:solidFill>
                  <a:srgbClr val="FFFF00"/>
                </a:solidFill>
                <a:cs typeface="+mn-ea"/>
                <a:sym typeface="+mn-lt"/>
              </a:rPr>
              <a:t>依据：</a:t>
            </a:r>
            <a:r>
              <a:rPr lang="en-US" altLang="zh-CN" sz="2400" b="1" dirty="0">
                <a:solidFill>
                  <a:srgbClr val="FFFF00"/>
                </a:solidFill>
                <a:cs typeface="+mn-ea"/>
                <a:sym typeface="+mn-lt"/>
              </a:rPr>
              <a:t>GBZ </a:t>
            </a:r>
            <a:r>
              <a:rPr lang="en-US" altLang="zh-CN" sz="2400" b="1" dirty="0" smtClean="0">
                <a:solidFill>
                  <a:srgbClr val="FFFF00"/>
                </a:solidFill>
                <a:cs typeface="+mn-ea"/>
                <a:sym typeface="+mn-lt"/>
              </a:rPr>
              <a:t>230-2010 </a:t>
            </a:r>
            <a:r>
              <a:rPr lang="zh-CN" altLang="en-US" sz="2400" b="1" dirty="0" smtClean="0">
                <a:solidFill>
                  <a:srgbClr val="FFFF00"/>
                </a:solidFill>
                <a:cs typeface="+mn-ea"/>
                <a:sym typeface="+mn-lt"/>
              </a:rPr>
              <a:t>职业性</a:t>
            </a:r>
            <a:r>
              <a:rPr lang="zh-CN" altLang="en-US" sz="2400" b="1" dirty="0">
                <a:solidFill>
                  <a:srgbClr val="FFFF00"/>
                </a:solidFill>
                <a:cs typeface="+mn-ea"/>
                <a:sym typeface="+mn-lt"/>
              </a:rPr>
              <a:t>接触毒物危害程度分级</a:t>
            </a:r>
          </a:p>
        </p:txBody>
      </p:sp>
      <p:sp>
        <p:nvSpPr>
          <p:cNvPr id="7" name="矩形 6"/>
          <p:cNvSpPr/>
          <p:nvPr/>
        </p:nvSpPr>
        <p:spPr>
          <a:xfrm>
            <a:off x="482342" y="810479"/>
            <a:ext cx="550151" cy="369332"/>
          </a:xfrm>
          <a:prstGeom prst="rect">
            <a:avLst/>
          </a:prstGeom>
        </p:spPr>
        <p:txBody>
          <a:bodyPr wrap="none">
            <a:spAutoFit/>
          </a:bodyPr>
          <a:lstStyle/>
          <a:p>
            <a:r>
              <a:rPr lang="zh-CN" altLang="en-US" dirty="0" smtClean="0">
                <a:solidFill>
                  <a:schemeClr val="bg1"/>
                </a:solidFill>
                <a:cs typeface="+mn-ea"/>
                <a:sym typeface="+mn-lt"/>
              </a:rPr>
              <a:t>表</a:t>
            </a:r>
            <a:r>
              <a:rPr lang="en-US" altLang="zh-CN" dirty="0" smtClean="0">
                <a:solidFill>
                  <a:schemeClr val="bg1"/>
                </a:solidFill>
                <a:cs typeface="+mn-ea"/>
                <a:sym typeface="+mn-lt"/>
              </a:rPr>
              <a:t>1</a:t>
            </a:r>
            <a:endParaRPr lang="zh-CN" altLang="en-US" dirty="0">
              <a:solidFill>
                <a:schemeClr val="bg1"/>
              </a:solidFill>
              <a:cs typeface="+mn-ea"/>
              <a:sym typeface="+mn-lt"/>
            </a:endParaRPr>
          </a:p>
        </p:txBody>
      </p:sp>
      <mc:AlternateContent xmlns:mc="http://schemas.openxmlformats.org/markup-compatibility/2006">
        <mc:Choice xmlns:p14="http://schemas.microsoft.com/office/powerpoint/2010/main" Requires="p14">
          <p:contentPart p14:bwMode="auto" r:id="rId3">
            <p14:nvContentPartPr>
              <p14:cNvPr id="2" name="墨迹 1"/>
              <p14:cNvContentPartPr/>
              <p14:nvPr/>
            </p14:nvContentPartPr>
            <p14:xfrm>
              <a:off x="3251160" y="1981080"/>
              <a:ext cx="8318880" cy="1772280"/>
            </p14:xfrm>
          </p:contentPart>
        </mc:Choice>
        <mc:Fallback>
          <p:pic>
            <p:nvPicPr>
              <p:cNvPr id="2" name="墨迹 1"/>
              <p:cNvPicPr/>
              <p:nvPr/>
            </p:nvPicPr>
            <p:blipFill>
              <a:blip r:embed="rId4"/>
              <a:stretch>
                <a:fillRect/>
              </a:stretch>
            </p:blipFill>
            <p:spPr>
              <a:xfrm>
                <a:off x="3241800" y="1971720"/>
                <a:ext cx="8337600" cy="1791000"/>
              </a:xfrm>
              <a:prstGeom prst="rect">
                <a:avLst/>
              </a:prstGeom>
            </p:spPr>
          </p:pic>
        </mc:Fallback>
      </mc:AlternateContent>
    </p:spTree>
    <p:extLst>
      <p:ext uri="{BB962C8B-B14F-4D97-AF65-F5344CB8AC3E}">
        <p14:creationId xmlns:p14="http://schemas.microsoft.com/office/powerpoint/2010/main" val="1931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id="{16F0DC44-6EE4-43C6-A278-1DE724D19BC5}"/>
              </a:ext>
            </a:extLst>
          </p:cNvPr>
          <p:cNvGrpSpPr/>
          <p:nvPr/>
        </p:nvGrpSpPr>
        <p:grpSpPr>
          <a:xfrm>
            <a:off x="2727220" y="3042879"/>
            <a:ext cx="6507062" cy="1240734"/>
            <a:chOff x="2727220" y="3195279"/>
            <a:chExt cx="6507062" cy="1240734"/>
          </a:xfrm>
        </p:grpSpPr>
        <p:sp>
          <p:nvSpPr>
            <p:cNvPr id="12" name="任意多边形 1">
              <a:extLst>
                <a:ext uri="{FF2B5EF4-FFF2-40B4-BE49-F238E27FC236}">
                  <a16:creationId xmlns:a16="http://schemas.microsoft.com/office/drawing/2014/main" id="{C5141FC9-B073-40AF-BB5F-776982EFFC8B}"/>
                </a:ext>
              </a:extLst>
            </p:cNvPr>
            <p:cNvSpPr/>
            <p:nvPr/>
          </p:nvSpPr>
          <p:spPr>
            <a:xfrm>
              <a:off x="2727220" y="3195279"/>
              <a:ext cx="6507062" cy="1240734"/>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13" name="圆角矩形 4">
              <a:extLst>
                <a:ext uri="{FF2B5EF4-FFF2-40B4-BE49-F238E27FC236}">
                  <a16:creationId xmlns:a16="http://schemas.microsoft.com/office/drawing/2014/main" id="{9C82AA5B-9615-489A-B375-A8F49F23AD90}"/>
                </a:ext>
              </a:extLst>
            </p:cNvPr>
            <p:cNvSpPr/>
            <p:nvPr/>
          </p:nvSpPr>
          <p:spPr>
            <a:xfrm>
              <a:off x="8144555" y="3317661"/>
              <a:ext cx="1039580" cy="1039203"/>
            </a:xfrm>
            <a:prstGeom prst="roundRect">
              <a:avLst>
                <a:gd name="adj" fmla="val 50000"/>
              </a:avLst>
            </a:prstGeom>
            <a:solidFill>
              <a:srgbClr val="FF0000"/>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圆角矩形 8">
              <a:extLst>
                <a:ext uri="{FF2B5EF4-FFF2-40B4-BE49-F238E27FC236}">
                  <a16:creationId xmlns:a16="http://schemas.microsoft.com/office/drawing/2014/main" id="{8580E12A-31D5-4E28-A74A-7F4B36B14201}"/>
                </a:ext>
              </a:extLst>
            </p:cNvPr>
            <p:cNvSpPr/>
            <p:nvPr/>
          </p:nvSpPr>
          <p:spPr>
            <a:xfrm>
              <a:off x="4579419" y="3334303"/>
              <a:ext cx="1039580" cy="1039203"/>
            </a:xfrm>
            <a:prstGeom prst="roundRect">
              <a:avLst>
                <a:gd name="adj" fmla="val 50000"/>
              </a:avLst>
            </a:prstGeom>
            <a:solidFill>
              <a:schemeClr val="accent3"/>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圆角矩形 5">
              <a:extLst>
                <a:ext uri="{FF2B5EF4-FFF2-40B4-BE49-F238E27FC236}">
                  <a16:creationId xmlns:a16="http://schemas.microsoft.com/office/drawing/2014/main" id="{D7E09EAB-5CB8-4EE5-BA13-93C6A2EC2FB4}"/>
                </a:ext>
              </a:extLst>
            </p:cNvPr>
            <p:cNvSpPr/>
            <p:nvPr/>
          </p:nvSpPr>
          <p:spPr>
            <a:xfrm>
              <a:off x="2826510" y="3290460"/>
              <a:ext cx="1039580" cy="1039203"/>
            </a:xfrm>
            <a:prstGeom prst="roundRect">
              <a:avLst>
                <a:gd name="adj" fmla="val 50000"/>
              </a:avLst>
            </a:prstGeom>
            <a:solidFill>
              <a:srgbClr val="3DA4C3"/>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6" name="圆角矩形 9">
              <a:extLst>
                <a:ext uri="{FF2B5EF4-FFF2-40B4-BE49-F238E27FC236}">
                  <a16:creationId xmlns:a16="http://schemas.microsoft.com/office/drawing/2014/main" id="{26D71792-5903-40F8-ABF4-4BE8A6D8F79C}"/>
                </a:ext>
              </a:extLst>
            </p:cNvPr>
            <p:cNvSpPr/>
            <p:nvPr/>
          </p:nvSpPr>
          <p:spPr>
            <a:xfrm>
              <a:off x="6343100" y="3296044"/>
              <a:ext cx="1039580" cy="1039203"/>
            </a:xfrm>
            <a:prstGeom prst="roundRect">
              <a:avLst>
                <a:gd name="adj" fmla="val 50000"/>
              </a:avLst>
            </a:prstGeom>
            <a:solidFill>
              <a:schemeClr val="accent4"/>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21" name="组合 20">
            <a:extLst>
              <a:ext uri="{FF2B5EF4-FFF2-40B4-BE49-F238E27FC236}">
                <a16:creationId xmlns:a16="http://schemas.microsoft.com/office/drawing/2014/main" id="{C1D19BF1-933A-458A-AD53-29FC7B81FEB7}"/>
              </a:ext>
            </a:extLst>
          </p:cNvPr>
          <p:cNvGrpSpPr/>
          <p:nvPr/>
        </p:nvGrpSpPr>
        <p:grpSpPr>
          <a:xfrm>
            <a:off x="6549481" y="1236996"/>
            <a:ext cx="5362121" cy="1864670"/>
            <a:chOff x="6549481" y="1389396"/>
            <a:chExt cx="5362121" cy="1864670"/>
          </a:xfrm>
        </p:grpSpPr>
        <p:sp>
          <p:nvSpPr>
            <p:cNvPr id="22" name="文本框 113">
              <a:extLst>
                <a:ext uri="{FF2B5EF4-FFF2-40B4-BE49-F238E27FC236}">
                  <a16:creationId xmlns:a16="http://schemas.microsoft.com/office/drawing/2014/main" id="{3DA28904-688D-4A52-BC7A-78281C30C307}"/>
                </a:ext>
              </a:extLst>
            </p:cNvPr>
            <p:cNvSpPr txBox="1"/>
            <p:nvPr/>
          </p:nvSpPr>
          <p:spPr>
            <a:xfrm>
              <a:off x="7574542" y="1976093"/>
              <a:ext cx="4337060" cy="430374"/>
            </a:xfrm>
            <a:prstGeom prst="rect">
              <a:avLst/>
            </a:prstGeom>
            <a:noFill/>
          </p:spPr>
          <p:txBody>
            <a:bodyPr wrap="square" rtlCol="0">
              <a:spAutoFit/>
            </a:bodyPr>
            <a:lstStyle/>
            <a:p>
              <a:pPr>
                <a:lnSpc>
                  <a:spcPct val="120000"/>
                </a:lnSpc>
              </a:pPr>
              <a:r>
                <a:rPr lang="en-US" altLang="zh-CN" sz="2000" dirty="0">
                  <a:solidFill>
                    <a:schemeClr val="bg1"/>
                  </a:solidFill>
                  <a:effectLst>
                    <a:outerShdw blurRad="38100" dist="38100" dir="2700000" algn="tl">
                      <a:srgbClr val="000000">
                        <a:alpha val="43137"/>
                      </a:srgbClr>
                    </a:outerShdw>
                  </a:effectLst>
                  <a:cs typeface="+mn-ea"/>
                  <a:sym typeface="+mn-lt"/>
                </a:rPr>
                <a:t>50≤THI&lt;65 </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23" name="组合 72">
              <a:extLst>
                <a:ext uri="{FF2B5EF4-FFF2-40B4-BE49-F238E27FC236}">
                  <a16:creationId xmlns:a16="http://schemas.microsoft.com/office/drawing/2014/main" id="{CBE66AF6-D82C-4EFB-95BA-744D1A789FB2}"/>
                </a:ext>
              </a:extLst>
            </p:cNvPr>
            <p:cNvGrpSpPr/>
            <p:nvPr/>
          </p:nvGrpSpPr>
          <p:grpSpPr>
            <a:xfrm flipV="1">
              <a:off x="6549481" y="1883152"/>
              <a:ext cx="3402941" cy="1370914"/>
              <a:chOff x="3802814" y="4271737"/>
              <a:chExt cx="3205990" cy="1256347"/>
            </a:xfrm>
            <a:effectLst>
              <a:outerShdw blurRad="50800" dist="38100" dir="2700000" algn="tl" rotWithShape="0">
                <a:prstClr val="black">
                  <a:alpha val="40000"/>
                </a:prstClr>
              </a:outerShdw>
            </a:effectLst>
          </p:grpSpPr>
          <p:sp>
            <p:nvSpPr>
              <p:cNvPr id="26" name="任意多边形 74">
                <a:extLst>
                  <a:ext uri="{FF2B5EF4-FFF2-40B4-BE49-F238E27FC236}">
                    <a16:creationId xmlns:a16="http://schemas.microsoft.com/office/drawing/2014/main" id="{B0D13384-C7FD-4E1E-BB6D-C2450F5557BB}"/>
                  </a:ext>
                </a:extLst>
              </p:cNvPr>
              <p:cNvSpPr/>
              <p:nvPr/>
            </p:nvSpPr>
            <p:spPr>
              <a:xfrm>
                <a:off x="3855778" y="4326230"/>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7" name="椭圆 26">
                <a:extLst>
                  <a:ext uri="{FF2B5EF4-FFF2-40B4-BE49-F238E27FC236}">
                    <a16:creationId xmlns:a16="http://schemas.microsoft.com/office/drawing/2014/main" id="{7433D4E2-512F-4023-B0E1-42BB8E87896A}"/>
                  </a:ext>
                </a:extLst>
              </p:cNvPr>
              <p:cNvSpPr/>
              <p:nvPr/>
            </p:nvSpPr>
            <p:spPr>
              <a:xfrm>
                <a:off x="3802814" y="4271737"/>
                <a:ext cx="103110" cy="103111"/>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4" name="文本框 82">
              <a:extLst>
                <a:ext uri="{FF2B5EF4-FFF2-40B4-BE49-F238E27FC236}">
                  <a16:creationId xmlns:a16="http://schemas.microsoft.com/office/drawing/2014/main" id="{2E3F0322-9006-437D-A5D9-BC3DAF1F1AF2}"/>
                </a:ext>
              </a:extLst>
            </p:cNvPr>
            <p:cNvSpPr txBox="1"/>
            <p:nvPr/>
          </p:nvSpPr>
          <p:spPr>
            <a:xfrm>
              <a:off x="7574542" y="1389396"/>
              <a:ext cx="2884963" cy="461665"/>
            </a:xfrm>
            <a:prstGeom prst="rect">
              <a:avLst/>
            </a:prstGeom>
            <a:noFill/>
          </p:spPr>
          <p:txBody>
            <a:bodyPr wrap="square" rtlCol="0">
              <a:spAutoFit/>
            </a:bodyPr>
            <a:lstStyle/>
            <a:p>
              <a:r>
                <a:rPr lang="zh-CN" altLang="en-US" sz="2400" b="1" dirty="0">
                  <a:solidFill>
                    <a:schemeClr val="bg1"/>
                  </a:solidFill>
                  <a:effectLst>
                    <a:outerShdw blurRad="38100" dist="38100" dir="2700000" algn="tl">
                      <a:srgbClr val="000000">
                        <a:alpha val="43137"/>
                      </a:srgbClr>
                    </a:outerShdw>
                  </a:effectLst>
                  <a:cs typeface="+mn-ea"/>
                  <a:sym typeface="+mn-lt"/>
                </a:rPr>
                <a:t>高度危害（</a:t>
              </a:r>
              <a:r>
                <a:rPr lang="en-US" altLang="zh-CN" sz="2400" b="1" dirty="0">
                  <a:solidFill>
                    <a:schemeClr val="bg1"/>
                  </a:solidFill>
                  <a:effectLst>
                    <a:outerShdw blurRad="38100" dist="38100" dir="2700000" algn="tl">
                      <a:srgbClr val="000000">
                        <a:alpha val="43137"/>
                      </a:srgbClr>
                    </a:outerShdw>
                  </a:effectLst>
                  <a:cs typeface="+mn-ea"/>
                  <a:sym typeface="+mn-lt"/>
                </a:rPr>
                <a:t>Ⅱ</a:t>
              </a:r>
              <a:r>
                <a:rPr lang="zh-CN" altLang="en-US" sz="2400" b="1" dirty="0">
                  <a:solidFill>
                    <a:schemeClr val="bg1"/>
                  </a:solidFill>
                  <a:effectLst>
                    <a:outerShdw blurRad="38100" dist="38100" dir="2700000" algn="tl">
                      <a:srgbClr val="000000">
                        <a:alpha val="43137"/>
                      </a:srgbClr>
                    </a:outerShdw>
                  </a:effectLst>
                  <a:cs typeface="+mn-ea"/>
                  <a:sym typeface="+mn-lt"/>
                </a:rPr>
                <a:t>级）</a:t>
              </a:r>
            </a:p>
          </p:txBody>
        </p:sp>
      </p:grpSp>
      <p:grpSp>
        <p:nvGrpSpPr>
          <p:cNvPr id="28" name="组合 27">
            <a:extLst>
              <a:ext uri="{FF2B5EF4-FFF2-40B4-BE49-F238E27FC236}">
                <a16:creationId xmlns:a16="http://schemas.microsoft.com/office/drawing/2014/main" id="{287580CC-1C77-4120-AD2A-D9C6A4017C21}"/>
              </a:ext>
            </a:extLst>
          </p:cNvPr>
          <p:cNvGrpSpPr/>
          <p:nvPr/>
        </p:nvGrpSpPr>
        <p:grpSpPr>
          <a:xfrm>
            <a:off x="1265190" y="1302565"/>
            <a:ext cx="3839910" cy="1766246"/>
            <a:chOff x="1265190" y="1454965"/>
            <a:chExt cx="3839910" cy="1766246"/>
          </a:xfrm>
        </p:grpSpPr>
        <p:grpSp>
          <p:nvGrpSpPr>
            <p:cNvPr id="29" name="组合 46">
              <a:extLst>
                <a:ext uri="{FF2B5EF4-FFF2-40B4-BE49-F238E27FC236}">
                  <a16:creationId xmlns:a16="http://schemas.microsoft.com/office/drawing/2014/main" id="{DCDEF2BD-62E5-4247-AADB-B57523CB50BA}"/>
                </a:ext>
              </a:extLst>
            </p:cNvPr>
            <p:cNvGrpSpPr/>
            <p:nvPr/>
          </p:nvGrpSpPr>
          <p:grpSpPr>
            <a:xfrm flipH="1" flipV="1">
              <a:off x="1365427" y="1913312"/>
              <a:ext cx="3739673" cy="1307899"/>
              <a:chOff x="4017098" y="4330016"/>
              <a:chExt cx="3430225" cy="1394644"/>
            </a:xfrm>
            <a:effectLst>
              <a:outerShdw blurRad="50800" dist="38100" dir="2700000" algn="tl" rotWithShape="0">
                <a:prstClr val="black">
                  <a:alpha val="40000"/>
                </a:prstClr>
              </a:outerShdw>
            </a:effectLst>
          </p:grpSpPr>
          <p:sp>
            <p:nvSpPr>
              <p:cNvPr id="33" name="任意多边形 48">
                <a:extLst>
                  <a:ext uri="{FF2B5EF4-FFF2-40B4-BE49-F238E27FC236}">
                    <a16:creationId xmlns:a16="http://schemas.microsoft.com/office/drawing/2014/main" id="{2FE3F110-4F6E-4A9B-9E79-A86C1293386D}"/>
                  </a:ext>
                </a:extLst>
              </p:cNvPr>
              <p:cNvSpPr/>
              <p:nvPr/>
            </p:nvSpPr>
            <p:spPr>
              <a:xfrm>
                <a:off x="4065597" y="4394703"/>
                <a:ext cx="3381726" cy="1329957"/>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椭圆 33">
                <a:extLst>
                  <a:ext uri="{FF2B5EF4-FFF2-40B4-BE49-F238E27FC236}">
                    <a16:creationId xmlns:a16="http://schemas.microsoft.com/office/drawing/2014/main" id="{3C8BDD0E-AD2B-426E-B393-8A61CA06B114}"/>
                  </a:ext>
                </a:extLst>
              </p:cNvPr>
              <p:cNvSpPr/>
              <p:nvPr/>
            </p:nvSpPr>
            <p:spPr>
              <a:xfrm>
                <a:off x="4017098" y="4330016"/>
                <a:ext cx="111975" cy="128818"/>
              </a:xfrm>
              <a:prstGeom prst="ellipse">
                <a:avLst/>
              </a:prstGeom>
              <a:solidFill>
                <a:srgbClr val="3DA4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0" name="文本框 113">
              <a:extLst>
                <a:ext uri="{FF2B5EF4-FFF2-40B4-BE49-F238E27FC236}">
                  <a16:creationId xmlns:a16="http://schemas.microsoft.com/office/drawing/2014/main" id="{FC914933-D560-44F9-A541-D93DD0B7069B}"/>
                </a:ext>
              </a:extLst>
            </p:cNvPr>
            <p:cNvSpPr txBox="1"/>
            <p:nvPr/>
          </p:nvSpPr>
          <p:spPr>
            <a:xfrm>
              <a:off x="1265190" y="2081168"/>
              <a:ext cx="2830560" cy="430374"/>
            </a:xfrm>
            <a:prstGeom prst="rect">
              <a:avLst/>
            </a:prstGeom>
            <a:noFill/>
          </p:spPr>
          <p:txBody>
            <a:bodyPr wrap="square" rtlCol="0">
              <a:spAutoFit/>
            </a:bodyPr>
            <a:lstStyle/>
            <a:p>
              <a:pPr>
                <a:lnSpc>
                  <a:spcPct val="120000"/>
                </a:lnSpc>
              </a:pPr>
              <a:r>
                <a:rPr lang="en-US" altLang="zh-CN" sz="2000" dirty="0">
                  <a:solidFill>
                    <a:schemeClr val="bg1"/>
                  </a:solidFill>
                  <a:effectLst>
                    <a:outerShdw blurRad="38100" dist="38100" dir="2700000" algn="tl">
                      <a:srgbClr val="000000">
                        <a:alpha val="43137"/>
                      </a:srgbClr>
                    </a:outerShdw>
                  </a:effectLst>
                  <a:cs typeface="+mn-ea"/>
                  <a:sym typeface="+mn-lt"/>
                </a:rPr>
                <a:t>35≤THI&lt;50 </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sp>
          <p:nvSpPr>
            <p:cNvPr id="31" name="文本框 96">
              <a:extLst>
                <a:ext uri="{FF2B5EF4-FFF2-40B4-BE49-F238E27FC236}">
                  <a16:creationId xmlns:a16="http://schemas.microsoft.com/office/drawing/2014/main" id="{6753AAA6-04D9-4675-9560-A40A4D20CD40}"/>
                </a:ext>
              </a:extLst>
            </p:cNvPr>
            <p:cNvSpPr txBox="1"/>
            <p:nvPr/>
          </p:nvSpPr>
          <p:spPr>
            <a:xfrm>
              <a:off x="1284626" y="1454965"/>
              <a:ext cx="2392889" cy="461665"/>
            </a:xfrm>
            <a:prstGeom prst="rect">
              <a:avLst/>
            </a:prstGeom>
            <a:noFill/>
          </p:spPr>
          <p:txBody>
            <a:bodyPr wrap="square" rtlCol="0">
              <a:spAutoFit/>
            </a:bodyPr>
            <a:lstStyle/>
            <a:p>
              <a:r>
                <a:rPr lang="zh-CN" altLang="en-US" sz="2400" b="1" dirty="0">
                  <a:solidFill>
                    <a:schemeClr val="bg1"/>
                  </a:solidFill>
                  <a:effectLst>
                    <a:outerShdw blurRad="38100" dist="38100" dir="2700000" algn="tl">
                      <a:srgbClr val="000000">
                        <a:alpha val="43137"/>
                      </a:srgbClr>
                    </a:outerShdw>
                  </a:effectLst>
                  <a:cs typeface="+mn-ea"/>
                  <a:sym typeface="+mn-lt"/>
                </a:rPr>
                <a:t>中度危害（</a:t>
              </a:r>
              <a:r>
                <a:rPr lang="en-US" altLang="zh-CN" sz="2400" b="1" dirty="0">
                  <a:solidFill>
                    <a:schemeClr val="bg1"/>
                  </a:solidFill>
                  <a:effectLst>
                    <a:outerShdw blurRad="38100" dist="38100" dir="2700000" algn="tl">
                      <a:srgbClr val="000000">
                        <a:alpha val="43137"/>
                      </a:srgbClr>
                    </a:outerShdw>
                  </a:effectLst>
                  <a:cs typeface="+mn-ea"/>
                  <a:sym typeface="+mn-lt"/>
                </a:rPr>
                <a:t>Ⅲ</a:t>
              </a:r>
              <a:r>
                <a:rPr lang="zh-CN" altLang="en-US" sz="2400" b="1" dirty="0">
                  <a:solidFill>
                    <a:schemeClr val="bg1"/>
                  </a:solidFill>
                  <a:effectLst>
                    <a:outerShdw blurRad="38100" dist="38100" dir="2700000" algn="tl">
                      <a:srgbClr val="000000">
                        <a:alpha val="43137"/>
                      </a:srgbClr>
                    </a:outerShdw>
                  </a:effectLst>
                  <a:cs typeface="+mn-ea"/>
                  <a:sym typeface="+mn-lt"/>
                </a:rPr>
                <a:t>级）</a:t>
              </a:r>
            </a:p>
          </p:txBody>
        </p:sp>
      </p:grpSp>
      <p:grpSp>
        <p:nvGrpSpPr>
          <p:cNvPr id="35" name="组合 34">
            <a:extLst>
              <a:ext uri="{FF2B5EF4-FFF2-40B4-BE49-F238E27FC236}">
                <a16:creationId xmlns:a16="http://schemas.microsoft.com/office/drawing/2014/main" id="{59BCB9AF-2B90-4318-93C4-477E823F63E9}"/>
              </a:ext>
            </a:extLst>
          </p:cNvPr>
          <p:cNvGrpSpPr/>
          <p:nvPr/>
        </p:nvGrpSpPr>
        <p:grpSpPr>
          <a:xfrm>
            <a:off x="3196445" y="4206212"/>
            <a:ext cx="2871911" cy="1555232"/>
            <a:chOff x="3196445" y="4358612"/>
            <a:chExt cx="2871911" cy="1555232"/>
          </a:xfrm>
        </p:grpSpPr>
        <p:sp>
          <p:nvSpPr>
            <p:cNvPr id="36" name="文本框 113">
              <a:extLst>
                <a:ext uri="{FF2B5EF4-FFF2-40B4-BE49-F238E27FC236}">
                  <a16:creationId xmlns:a16="http://schemas.microsoft.com/office/drawing/2014/main" id="{5A1BCE2E-09C4-4963-B32F-3E74E2BCEEAC}"/>
                </a:ext>
              </a:extLst>
            </p:cNvPr>
            <p:cNvSpPr txBox="1"/>
            <p:nvPr/>
          </p:nvSpPr>
          <p:spPr>
            <a:xfrm>
              <a:off x="3196445" y="5483470"/>
              <a:ext cx="2518236" cy="430374"/>
            </a:xfrm>
            <a:prstGeom prst="rect">
              <a:avLst/>
            </a:prstGeom>
            <a:noFill/>
          </p:spPr>
          <p:txBody>
            <a:bodyPr wrap="square" rtlCol="0">
              <a:spAutoFit/>
            </a:bodyPr>
            <a:lstStyle/>
            <a:p>
              <a:pPr>
                <a:lnSpc>
                  <a:spcPct val="120000"/>
                </a:lnSpc>
              </a:pPr>
              <a:r>
                <a:rPr lang="en-US" altLang="zh-CN" sz="2000" dirty="0">
                  <a:solidFill>
                    <a:schemeClr val="bg1"/>
                  </a:solidFill>
                  <a:effectLst>
                    <a:outerShdw blurRad="38100" dist="38100" dir="2700000" algn="tl">
                      <a:srgbClr val="000000">
                        <a:alpha val="43137"/>
                      </a:srgbClr>
                    </a:outerShdw>
                  </a:effectLst>
                  <a:cs typeface="+mn-ea"/>
                  <a:sym typeface="+mn-lt"/>
                </a:rPr>
                <a:t>THI&lt;35 </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37" name="组合 56">
              <a:extLst>
                <a:ext uri="{FF2B5EF4-FFF2-40B4-BE49-F238E27FC236}">
                  <a16:creationId xmlns:a16="http://schemas.microsoft.com/office/drawing/2014/main" id="{00015000-6515-4E69-8028-F646AD530DF0}"/>
                </a:ext>
              </a:extLst>
            </p:cNvPr>
            <p:cNvGrpSpPr/>
            <p:nvPr/>
          </p:nvGrpSpPr>
          <p:grpSpPr>
            <a:xfrm>
              <a:off x="3208826" y="4358612"/>
              <a:ext cx="2287831" cy="686917"/>
              <a:chOff x="5246304" y="4593021"/>
              <a:chExt cx="2438687" cy="732476"/>
            </a:xfrm>
          </p:grpSpPr>
          <p:sp>
            <p:nvSpPr>
              <p:cNvPr id="41" name="任意多边形 58">
                <a:extLst>
                  <a:ext uri="{FF2B5EF4-FFF2-40B4-BE49-F238E27FC236}">
                    <a16:creationId xmlns:a16="http://schemas.microsoft.com/office/drawing/2014/main" id="{6AE1CC56-2A12-40C2-B654-4EC85007B8AD}"/>
                  </a:ext>
                </a:extLst>
              </p:cNvPr>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2" name="椭圆 41">
                <a:extLst>
                  <a:ext uri="{FF2B5EF4-FFF2-40B4-BE49-F238E27FC236}">
                    <a16:creationId xmlns:a16="http://schemas.microsoft.com/office/drawing/2014/main" id="{AB589943-89BB-458A-ACDA-5674FA17D76A}"/>
                  </a:ext>
                </a:extLst>
              </p:cNvPr>
              <p:cNvSpPr/>
              <p:nvPr/>
            </p:nvSpPr>
            <p:spPr>
              <a:xfrm>
                <a:off x="5246304" y="4593021"/>
                <a:ext cx="118623" cy="118623"/>
              </a:xfrm>
              <a:prstGeom prst="ellipse">
                <a:avLst/>
              </a:prstGeom>
              <a:solidFill>
                <a:srgbClr val="3DA4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39" name="文本框 75">
              <a:extLst>
                <a:ext uri="{FF2B5EF4-FFF2-40B4-BE49-F238E27FC236}">
                  <a16:creationId xmlns:a16="http://schemas.microsoft.com/office/drawing/2014/main" id="{90FB2809-A7A7-4097-AF7C-25578406C549}"/>
                </a:ext>
              </a:extLst>
            </p:cNvPr>
            <p:cNvSpPr txBox="1"/>
            <p:nvPr/>
          </p:nvSpPr>
          <p:spPr>
            <a:xfrm>
              <a:off x="3196445" y="5081740"/>
              <a:ext cx="2871911" cy="461665"/>
            </a:xfrm>
            <a:prstGeom prst="rect">
              <a:avLst/>
            </a:prstGeom>
            <a:noFill/>
          </p:spPr>
          <p:txBody>
            <a:bodyPr wrap="square" rtlCol="0">
              <a:spAutoFit/>
            </a:bodyPr>
            <a:lstStyle/>
            <a:p>
              <a:r>
                <a:rPr lang="zh-CN" altLang="en-US" sz="2400" b="1" dirty="0">
                  <a:solidFill>
                    <a:schemeClr val="bg1"/>
                  </a:solidFill>
                  <a:effectLst>
                    <a:outerShdw blurRad="38100" dist="38100" dir="2700000" algn="tl">
                      <a:srgbClr val="000000">
                        <a:alpha val="43137"/>
                      </a:srgbClr>
                    </a:outerShdw>
                  </a:effectLst>
                  <a:cs typeface="+mn-ea"/>
                  <a:sym typeface="+mn-lt"/>
                </a:rPr>
                <a:t>轻度危害（</a:t>
              </a:r>
              <a:r>
                <a:rPr lang="en-US" altLang="zh-CN" sz="2400" b="1" dirty="0">
                  <a:solidFill>
                    <a:schemeClr val="bg1"/>
                  </a:solidFill>
                  <a:effectLst>
                    <a:outerShdw blurRad="38100" dist="38100" dir="2700000" algn="tl">
                      <a:srgbClr val="000000">
                        <a:alpha val="43137"/>
                      </a:srgbClr>
                    </a:outerShdw>
                  </a:effectLst>
                  <a:cs typeface="+mn-ea"/>
                  <a:sym typeface="+mn-lt"/>
                </a:rPr>
                <a:t>Ⅳ</a:t>
              </a:r>
              <a:r>
                <a:rPr lang="zh-CN" altLang="en-US" sz="2400" b="1" dirty="0">
                  <a:solidFill>
                    <a:schemeClr val="bg1"/>
                  </a:solidFill>
                  <a:effectLst>
                    <a:outerShdw blurRad="38100" dist="38100" dir="2700000" algn="tl">
                      <a:srgbClr val="000000">
                        <a:alpha val="43137"/>
                      </a:srgbClr>
                    </a:outerShdw>
                  </a:effectLst>
                  <a:cs typeface="+mn-ea"/>
                  <a:sym typeface="+mn-lt"/>
                </a:rPr>
                <a:t>级）</a:t>
              </a:r>
            </a:p>
          </p:txBody>
        </p:sp>
      </p:grpSp>
      <p:grpSp>
        <p:nvGrpSpPr>
          <p:cNvPr id="43" name="组合 42">
            <a:extLst>
              <a:ext uri="{FF2B5EF4-FFF2-40B4-BE49-F238E27FC236}">
                <a16:creationId xmlns:a16="http://schemas.microsoft.com/office/drawing/2014/main" id="{8B2AD5E8-65CE-4B86-964C-462A03DABDE7}"/>
              </a:ext>
            </a:extLst>
          </p:cNvPr>
          <p:cNvGrpSpPr/>
          <p:nvPr/>
        </p:nvGrpSpPr>
        <p:grpSpPr>
          <a:xfrm>
            <a:off x="6404552" y="4218127"/>
            <a:ext cx="3657732" cy="1543317"/>
            <a:chOff x="6404552" y="4370527"/>
            <a:chExt cx="3657732" cy="1543317"/>
          </a:xfrm>
        </p:grpSpPr>
        <p:sp>
          <p:nvSpPr>
            <p:cNvPr id="49" name="文本框 92">
              <a:extLst>
                <a:ext uri="{FF2B5EF4-FFF2-40B4-BE49-F238E27FC236}">
                  <a16:creationId xmlns:a16="http://schemas.microsoft.com/office/drawing/2014/main" id="{67C40BFC-0585-463B-9843-E2DC07F4C7DC}"/>
                </a:ext>
              </a:extLst>
            </p:cNvPr>
            <p:cNvSpPr txBox="1"/>
            <p:nvPr/>
          </p:nvSpPr>
          <p:spPr>
            <a:xfrm>
              <a:off x="6515459" y="5081741"/>
              <a:ext cx="2997858" cy="461665"/>
            </a:xfrm>
            <a:prstGeom prst="rect">
              <a:avLst/>
            </a:prstGeom>
            <a:noFill/>
          </p:spPr>
          <p:txBody>
            <a:bodyPr wrap="square" rtlCol="0">
              <a:spAutoFit/>
            </a:bodyPr>
            <a:lstStyle/>
            <a:p>
              <a:r>
                <a:rPr lang="zh-CN" altLang="en-US" sz="2400" b="1" dirty="0">
                  <a:solidFill>
                    <a:schemeClr val="bg1"/>
                  </a:solidFill>
                  <a:effectLst>
                    <a:outerShdw blurRad="38100" dist="38100" dir="2700000" algn="tl">
                      <a:srgbClr val="000000">
                        <a:alpha val="43137"/>
                      </a:srgbClr>
                    </a:outerShdw>
                  </a:effectLst>
                  <a:cs typeface="+mn-ea"/>
                  <a:sym typeface="+mn-lt"/>
                </a:rPr>
                <a:t>极度危害（</a:t>
              </a:r>
              <a:r>
                <a:rPr lang="en-US" altLang="zh-CN" sz="2400" b="1" dirty="0">
                  <a:solidFill>
                    <a:schemeClr val="bg1"/>
                  </a:solidFill>
                  <a:effectLst>
                    <a:outerShdw blurRad="38100" dist="38100" dir="2700000" algn="tl">
                      <a:srgbClr val="000000">
                        <a:alpha val="43137"/>
                      </a:srgbClr>
                    </a:outerShdw>
                  </a:effectLst>
                  <a:cs typeface="+mn-ea"/>
                  <a:sym typeface="+mn-lt"/>
                </a:rPr>
                <a:t>Ⅰ</a:t>
              </a:r>
              <a:r>
                <a:rPr lang="zh-CN" altLang="en-US" sz="2400" b="1" dirty="0">
                  <a:solidFill>
                    <a:schemeClr val="bg1"/>
                  </a:solidFill>
                  <a:effectLst>
                    <a:outerShdw blurRad="38100" dist="38100" dir="2700000" algn="tl">
                      <a:srgbClr val="000000">
                        <a:alpha val="43137"/>
                      </a:srgbClr>
                    </a:outerShdw>
                  </a:effectLst>
                  <a:cs typeface="+mn-ea"/>
                  <a:sym typeface="+mn-lt"/>
                </a:rPr>
                <a:t>级）</a:t>
              </a:r>
            </a:p>
          </p:txBody>
        </p:sp>
        <p:grpSp>
          <p:nvGrpSpPr>
            <p:cNvPr id="45" name="组合 75">
              <a:extLst>
                <a:ext uri="{FF2B5EF4-FFF2-40B4-BE49-F238E27FC236}">
                  <a16:creationId xmlns:a16="http://schemas.microsoft.com/office/drawing/2014/main" id="{974A74E3-7688-4E62-9429-CD1AD71C8A3C}"/>
                </a:ext>
              </a:extLst>
            </p:cNvPr>
            <p:cNvGrpSpPr/>
            <p:nvPr/>
          </p:nvGrpSpPr>
          <p:grpSpPr>
            <a:xfrm flipH="1">
              <a:off x="6515459" y="4370527"/>
              <a:ext cx="2198512" cy="686919"/>
              <a:chOff x="5246304" y="4488972"/>
              <a:chExt cx="2438689" cy="732478"/>
            </a:xfrm>
          </p:grpSpPr>
          <p:sp>
            <p:nvSpPr>
              <p:cNvPr id="47" name="椭圆 46">
                <a:extLst>
                  <a:ext uri="{FF2B5EF4-FFF2-40B4-BE49-F238E27FC236}">
                    <a16:creationId xmlns:a16="http://schemas.microsoft.com/office/drawing/2014/main" id="{FBAC081A-0E66-4A3D-AC11-70876E9AE919}"/>
                  </a:ext>
                </a:extLst>
              </p:cNvPr>
              <p:cNvSpPr/>
              <p:nvPr/>
            </p:nvSpPr>
            <p:spPr>
              <a:xfrm>
                <a:off x="5246304" y="4488972"/>
                <a:ext cx="118623" cy="118623"/>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 name="任意多边形 77">
                <a:extLst>
                  <a:ext uri="{FF2B5EF4-FFF2-40B4-BE49-F238E27FC236}">
                    <a16:creationId xmlns:a16="http://schemas.microsoft.com/office/drawing/2014/main" id="{01260ADE-ECC2-4D34-AADB-F9EB8F12305F}"/>
                  </a:ext>
                </a:extLst>
              </p:cNvPr>
              <p:cNvSpPr/>
              <p:nvPr/>
            </p:nvSpPr>
            <p:spPr>
              <a:xfrm>
                <a:off x="5335431" y="4582822"/>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46" name="文本框 113">
              <a:extLst>
                <a:ext uri="{FF2B5EF4-FFF2-40B4-BE49-F238E27FC236}">
                  <a16:creationId xmlns:a16="http://schemas.microsoft.com/office/drawing/2014/main" id="{E547B036-F54C-4ACB-B270-6CC786A0BA80}"/>
                </a:ext>
              </a:extLst>
            </p:cNvPr>
            <p:cNvSpPr txBox="1"/>
            <p:nvPr/>
          </p:nvSpPr>
          <p:spPr>
            <a:xfrm>
              <a:off x="6404552" y="5483470"/>
              <a:ext cx="3657732" cy="430374"/>
            </a:xfrm>
            <a:prstGeom prst="rect">
              <a:avLst/>
            </a:prstGeom>
            <a:noFill/>
          </p:spPr>
          <p:txBody>
            <a:bodyPr wrap="square" rtlCol="0">
              <a:spAutoFit/>
            </a:bodyPr>
            <a:lstStyle/>
            <a:p>
              <a:pPr>
                <a:lnSpc>
                  <a:spcPct val="120000"/>
                </a:lnSpc>
              </a:pPr>
              <a:r>
                <a:rPr lang="en-US" altLang="zh-CN" sz="2000" dirty="0">
                  <a:solidFill>
                    <a:schemeClr val="bg1"/>
                  </a:solidFill>
                  <a:effectLst>
                    <a:outerShdw blurRad="38100" dist="38100" dir="2700000" algn="tl">
                      <a:srgbClr val="000000">
                        <a:alpha val="43137"/>
                      </a:srgbClr>
                    </a:outerShdw>
                  </a:effectLst>
                  <a:cs typeface="+mn-ea"/>
                  <a:sym typeface="+mn-lt"/>
                </a:rPr>
                <a:t>65≤THI </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sp>
        <p:nvSpPr>
          <p:cNvPr id="51" name="Rectangle 2">
            <a:extLst>
              <a:ext uri="{FF2B5EF4-FFF2-40B4-BE49-F238E27FC236}">
                <a16:creationId xmlns:a16="http://schemas.microsoft.com/office/drawing/2014/main" id="{FD0C895E-C1FF-41FE-9FE5-8812AB172E79}"/>
              </a:ext>
            </a:extLst>
          </p:cNvPr>
          <p:cNvSpPr>
            <a:spLocks noChangeArrowheads="1"/>
          </p:cNvSpPr>
          <p:nvPr/>
        </p:nvSpPr>
        <p:spPr bwMode="auto">
          <a:xfrm>
            <a:off x="4958176" y="637171"/>
            <a:ext cx="2045150" cy="611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20" tIns="60960" rIns="121920" bIns="60960" numCol="1" anchor="ctr" anchorCtr="0" compatLnSpc="1">
            <a:spAutoFit/>
          </a:bodyPr>
          <a:lstStyle/>
          <a:p>
            <a:pPr defTabSz="1218565" eaLnBrk="0" fontAlgn="base" hangingPunct="0">
              <a:lnSpc>
                <a:spcPct val="150000"/>
              </a:lnSpc>
              <a:spcBef>
                <a:spcPct val="0"/>
              </a:spcBef>
              <a:spcAft>
                <a:spcPct val="0"/>
              </a:spcAft>
            </a:pPr>
            <a:r>
              <a:rPr lang="zh-CN" altLang="en-US" sz="2400" dirty="0">
                <a:solidFill>
                  <a:schemeClr val="bg1"/>
                </a:solidFill>
                <a:effectLst>
                  <a:outerShdw blurRad="38100" dist="38100" dir="2700000" algn="tl">
                    <a:srgbClr val="000000">
                      <a:alpha val="43137"/>
                    </a:srgbClr>
                  </a:outerShdw>
                </a:effectLst>
                <a:cs typeface="+mn-ea"/>
                <a:sym typeface="+mn-lt"/>
              </a:rPr>
              <a:t>分为</a:t>
            </a:r>
            <a:r>
              <a:rPr lang="en-US" altLang="zh-CN" sz="2400" dirty="0">
                <a:solidFill>
                  <a:schemeClr val="bg1"/>
                </a:solidFill>
                <a:effectLst>
                  <a:outerShdw blurRad="38100" dist="38100" dir="2700000" algn="tl">
                    <a:srgbClr val="000000">
                      <a:alpha val="43137"/>
                    </a:srgbClr>
                  </a:outerShdw>
                </a:effectLst>
                <a:cs typeface="+mn-ea"/>
                <a:sym typeface="+mn-lt"/>
              </a:rPr>
              <a:t>4</a:t>
            </a:r>
            <a:r>
              <a:rPr lang="zh-CN" altLang="en-US" sz="2400" dirty="0">
                <a:solidFill>
                  <a:schemeClr val="bg1"/>
                </a:solidFill>
                <a:effectLst>
                  <a:outerShdw blurRad="38100" dist="38100" dir="2700000" algn="tl">
                    <a:srgbClr val="000000">
                      <a:alpha val="43137"/>
                    </a:srgbClr>
                  </a:outerShdw>
                </a:effectLst>
                <a:cs typeface="+mn-ea"/>
                <a:sym typeface="+mn-lt"/>
              </a:rPr>
              <a:t>个等级</a:t>
            </a:r>
          </a:p>
        </p:txBody>
      </p:sp>
      <p:sp>
        <p:nvSpPr>
          <p:cNvPr id="54" name="圆角矩形 2">
            <a:extLst>
              <a:ext uri="{FF2B5EF4-FFF2-40B4-BE49-F238E27FC236}">
                <a16:creationId xmlns:a16="http://schemas.microsoft.com/office/drawing/2014/main" id="{064CD61B-5808-4CC6-B1D6-A46CC569F54A}"/>
              </a:ext>
            </a:extLst>
          </p:cNvPr>
          <p:cNvSpPr/>
          <p:nvPr/>
        </p:nvSpPr>
        <p:spPr>
          <a:xfrm>
            <a:off x="0" y="169035"/>
            <a:ext cx="334788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dirty="0">
              <a:solidFill>
                <a:prstClr val="white"/>
              </a:solidFill>
              <a:cs typeface="+mn-ea"/>
              <a:sym typeface="+mn-lt"/>
            </a:endParaRPr>
          </a:p>
        </p:txBody>
      </p:sp>
      <p:sp>
        <p:nvSpPr>
          <p:cNvPr id="55" name="矩形 54">
            <a:extLst>
              <a:ext uri="{FF2B5EF4-FFF2-40B4-BE49-F238E27FC236}">
                <a16:creationId xmlns:a16="http://schemas.microsoft.com/office/drawing/2014/main" id="{3B0AEA1E-110F-4D45-9CBF-96CBC27C2CB3}"/>
              </a:ext>
            </a:extLst>
          </p:cNvPr>
          <p:cNvSpPr/>
          <p:nvPr/>
        </p:nvSpPr>
        <p:spPr>
          <a:xfrm>
            <a:off x="585043" y="181120"/>
            <a:ext cx="3367523" cy="904863"/>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有毒化学品分级</a:t>
            </a:r>
            <a:endParaRPr kumimoji="1" lang="en-US" altLang="zh-CN" sz="2400" b="1" dirty="0">
              <a:solidFill>
                <a:srgbClr val="3DA4C3"/>
              </a:solidFill>
              <a:cs typeface="+mn-ea"/>
              <a:sym typeface="+mn-lt"/>
            </a:endParaRPr>
          </a:p>
          <a:p>
            <a:pPr>
              <a:spcBef>
                <a:spcPct val="20000"/>
              </a:spcBef>
            </a:pPr>
            <a:endParaRPr kumimoji="1" lang="zh-CN" altLang="en-US" sz="2400" b="1" dirty="0">
              <a:solidFill>
                <a:srgbClr val="3DA4C3"/>
              </a:solidFill>
              <a:cs typeface="+mn-ea"/>
              <a:sym typeface="+mn-lt"/>
            </a:endParaRPr>
          </a:p>
        </p:txBody>
      </p:sp>
      <p:pic>
        <p:nvPicPr>
          <p:cNvPr id="56" name="图片 55">
            <a:extLst>
              <a:ext uri="{FF2B5EF4-FFF2-40B4-BE49-F238E27FC236}">
                <a16:creationId xmlns:a16="http://schemas.microsoft.com/office/drawing/2014/main" id="{44419EC4-A782-4CFB-B963-7019CB906AA7}"/>
              </a:ext>
            </a:extLst>
          </p:cNvPr>
          <p:cNvPicPr>
            <a:picLocks noChangeAspect="1"/>
          </p:cNvPicPr>
          <p:nvPr/>
        </p:nvPicPr>
        <p:blipFill>
          <a:blip r:embed="rId2"/>
          <a:stretch>
            <a:fillRect/>
          </a:stretch>
        </p:blipFill>
        <p:spPr>
          <a:xfrm>
            <a:off x="0" y="0"/>
            <a:ext cx="482342" cy="534245"/>
          </a:xfrm>
          <a:prstGeom prst="rect">
            <a:avLst/>
          </a:prstGeom>
        </p:spPr>
      </p:pic>
      <p:sp>
        <p:nvSpPr>
          <p:cNvPr id="57" name="TextBox 6">
            <a:extLst>
              <a:ext uri="{FF2B5EF4-FFF2-40B4-BE49-F238E27FC236}">
                <a16:creationId xmlns:a16="http://schemas.microsoft.com/office/drawing/2014/main" id="{FB40C4B1-ED65-44F5-AD83-BB92AAAB10D5}"/>
              </a:ext>
            </a:extLst>
          </p:cNvPr>
          <p:cNvSpPr txBox="1"/>
          <p:nvPr/>
        </p:nvSpPr>
        <p:spPr>
          <a:xfrm>
            <a:off x="2652293" y="5925980"/>
            <a:ext cx="8013264" cy="581057"/>
          </a:xfrm>
          <a:prstGeom prst="rect">
            <a:avLst/>
          </a:prstGeom>
          <a:noFill/>
        </p:spPr>
        <p:txBody>
          <a:bodyPr wrap="square" rtlCol="0">
            <a:spAutoFit/>
          </a:bodyPr>
          <a:lstStyle/>
          <a:p>
            <a:pPr>
              <a:lnSpc>
                <a:spcPct val="150000"/>
              </a:lnSpc>
            </a:pPr>
            <a:r>
              <a:rPr lang="en-US" altLang="zh-CN" sz="2400" b="1" dirty="0">
                <a:solidFill>
                  <a:srgbClr val="FFFF00"/>
                </a:solidFill>
                <a:cs typeface="+mn-ea"/>
                <a:sym typeface="+mn-lt"/>
              </a:rPr>
              <a:t>GBZ </a:t>
            </a:r>
            <a:r>
              <a:rPr lang="en-US" altLang="zh-CN" sz="2400" b="1" dirty="0" smtClean="0">
                <a:solidFill>
                  <a:srgbClr val="FFFF00"/>
                </a:solidFill>
                <a:cs typeface="+mn-ea"/>
                <a:sym typeface="+mn-lt"/>
              </a:rPr>
              <a:t>230-2010 </a:t>
            </a:r>
            <a:r>
              <a:rPr lang="zh-CN" altLang="en-US" sz="2400" b="1" dirty="0" smtClean="0">
                <a:solidFill>
                  <a:srgbClr val="FFFF00"/>
                </a:solidFill>
                <a:cs typeface="+mn-ea"/>
                <a:sym typeface="+mn-lt"/>
              </a:rPr>
              <a:t>职业性</a:t>
            </a:r>
            <a:r>
              <a:rPr lang="zh-CN" altLang="en-US" sz="2400" b="1" dirty="0">
                <a:solidFill>
                  <a:srgbClr val="FFFF00"/>
                </a:solidFill>
                <a:cs typeface="+mn-ea"/>
                <a:sym typeface="+mn-lt"/>
              </a:rPr>
              <a:t>接触毒物危害程度分级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0-#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wipe(up)">
                                      <p:cBhvr>
                                        <p:cTn id="17" dur="500"/>
                                        <p:tgtEl>
                                          <p:spTgt spid="35"/>
                                        </p:tgtEl>
                                      </p:cBhvr>
                                    </p:animEffect>
                                  </p:childTnLst>
                                </p:cTn>
                              </p:par>
                              <p:par>
                                <p:cTn id="18" presetID="22" presetClass="entr" presetSubtype="4"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wipe(down)">
                                      <p:cBhvr>
                                        <p:cTn id="20" dur="500"/>
                                        <p:tgtEl>
                                          <p:spTgt spid="28"/>
                                        </p:tgtEl>
                                      </p:cBhvr>
                                    </p:animEffect>
                                  </p:childTnLst>
                                </p:cTn>
                              </p:par>
                              <p:par>
                                <p:cTn id="21" presetID="22" presetClass="entr" presetSubtype="4"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par>
                                <p:cTn id="24" presetID="22" presetClass="entr" presetSubtype="1" fill="hold"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up)">
                                      <p:cBhvr>
                                        <p:cTn id="26" dur="500"/>
                                        <p:tgtEl>
                                          <p:spTgt spid="43"/>
                                        </p:tgtEl>
                                      </p:cBhvr>
                                    </p:animEffect>
                                  </p:childTnLst>
                                </p:cTn>
                              </p:par>
                            </p:childTnLst>
                          </p:cTn>
                        </p:par>
                        <p:par>
                          <p:cTn id="27" fill="hold">
                            <p:stCondLst>
                              <p:cond delay="1500"/>
                            </p:stCondLst>
                            <p:childTnLst>
                              <p:par>
                                <p:cTn id="28" presetID="10" presetClass="entr" presetSubtype="0" fill="hold" grpId="0" nodeType="after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圆角矩形 29"/>
          <p:cNvSpPr/>
          <p:nvPr/>
        </p:nvSpPr>
        <p:spPr>
          <a:xfrm>
            <a:off x="732605" y="1361931"/>
            <a:ext cx="2994422" cy="2266280"/>
          </a:xfrm>
          <a:prstGeom prst="roundRect">
            <a:avLst>
              <a:gd name="adj" fmla="val 125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8109370" y="1323692"/>
            <a:ext cx="2994422" cy="2266280"/>
          </a:xfrm>
          <a:prstGeom prst="roundRect">
            <a:avLst>
              <a:gd name="adj" fmla="val 125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4518013" y="1361931"/>
            <a:ext cx="2994422" cy="2266280"/>
          </a:xfrm>
          <a:prstGeom prst="roundRect">
            <a:avLst>
              <a:gd name="adj" fmla="val 125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2"/>
          <p:cNvSpPr/>
          <p:nvPr/>
        </p:nvSpPr>
        <p:spPr>
          <a:xfrm>
            <a:off x="0" y="169035"/>
            <a:ext cx="4173794" cy="472409"/>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 name="矩形 2"/>
          <p:cNvSpPr/>
          <p:nvPr/>
        </p:nvSpPr>
        <p:spPr>
          <a:xfrm>
            <a:off x="467055" y="195867"/>
            <a:ext cx="3691989" cy="461665"/>
          </a:xfrm>
          <a:prstGeom prst="rect">
            <a:avLst/>
          </a:prstGeom>
        </p:spPr>
        <p:txBody>
          <a:bodyPr wrap="square">
            <a:spAutoFit/>
          </a:bodyPr>
          <a:lstStyle/>
          <a:p>
            <a:pPr>
              <a:spcBef>
                <a:spcPct val="20000"/>
              </a:spcBef>
            </a:pPr>
            <a:r>
              <a:rPr kumimoji="1" lang="zh-CN" altLang="en-US" sz="2400" b="1" dirty="0">
                <a:solidFill>
                  <a:srgbClr val="3DA4C3"/>
                </a:solidFill>
                <a:cs typeface="+mn-ea"/>
                <a:sym typeface="+mn-lt"/>
              </a:rPr>
              <a:t>有毒化学品侵入人体途径</a:t>
            </a:r>
          </a:p>
        </p:txBody>
      </p:sp>
      <p:pic>
        <p:nvPicPr>
          <p:cNvPr id="4" name="图片 3"/>
          <p:cNvPicPr>
            <a:picLocks noChangeAspect="1"/>
          </p:cNvPicPr>
          <p:nvPr/>
        </p:nvPicPr>
        <p:blipFill>
          <a:blip r:embed="rId3"/>
          <a:stretch>
            <a:fillRect/>
          </a:stretch>
        </p:blipFill>
        <p:spPr>
          <a:xfrm>
            <a:off x="0" y="0"/>
            <a:ext cx="482342" cy="534245"/>
          </a:xfrm>
          <a:prstGeom prst="rect">
            <a:avLst/>
          </a:prstGeom>
        </p:spPr>
      </p:pic>
      <p:grpSp>
        <p:nvGrpSpPr>
          <p:cNvPr id="7" name="Group 7"/>
          <p:cNvGrpSpPr>
            <a:grpSpLocks/>
          </p:cNvGrpSpPr>
          <p:nvPr/>
        </p:nvGrpSpPr>
        <p:grpSpPr bwMode="auto">
          <a:xfrm>
            <a:off x="687450" y="1299537"/>
            <a:ext cx="10552550" cy="2328673"/>
            <a:chOff x="385" y="1515"/>
            <a:chExt cx="4135" cy="1235"/>
          </a:xfrm>
        </p:grpSpPr>
        <p:pic>
          <p:nvPicPr>
            <p:cNvPr id="16" name="Picture 10" descr="皮肤吸收中毒"/>
            <p:cNvPicPr>
              <a:picLocks noChangeAspect="1" noChangeArrowheads="1"/>
            </p:cNvPicPr>
            <p:nvPr/>
          </p:nvPicPr>
          <p:blipFill>
            <a:blip r:embed="rId4"/>
            <a:srcRect/>
            <a:stretch>
              <a:fillRect/>
            </a:stretch>
          </p:blipFill>
          <p:spPr bwMode="auto">
            <a:xfrm>
              <a:off x="1884" y="1525"/>
              <a:ext cx="1179" cy="1224"/>
            </a:xfrm>
            <a:prstGeom prst="rect">
              <a:avLst/>
            </a:prstGeom>
            <a:noFill/>
          </p:spPr>
        </p:pic>
        <p:pic>
          <p:nvPicPr>
            <p:cNvPr id="14" name="Picture 13" descr="消化道中毒"/>
            <p:cNvPicPr>
              <a:picLocks noChangeAspect="1" noChangeArrowheads="1"/>
            </p:cNvPicPr>
            <p:nvPr/>
          </p:nvPicPr>
          <p:blipFill>
            <a:blip r:embed="rId5"/>
            <a:srcRect/>
            <a:stretch>
              <a:fillRect/>
            </a:stretch>
          </p:blipFill>
          <p:spPr bwMode="auto">
            <a:xfrm>
              <a:off x="3296" y="1515"/>
              <a:ext cx="1224" cy="1225"/>
            </a:xfrm>
            <a:prstGeom prst="rect">
              <a:avLst/>
            </a:prstGeom>
            <a:noFill/>
          </p:spPr>
        </p:pic>
        <p:pic>
          <p:nvPicPr>
            <p:cNvPr id="12" name="Picture 14" descr="呼吸道中毒"/>
            <p:cNvPicPr>
              <a:picLocks noChangeAspect="1" noChangeArrowheads="1"/>
            </p:cNvPicPr>
            <p:nvPr/>
          </p:nvPicPr>
          <p:blipFill>
            <a:blip r:embed="rId6"/>
            <a:srcRect/>
            <a:stretch>
              <a:fillRect/>
            </a:stretch>
          </p:blipFill>
          <p:spPr bwMode="auto">
            <a:xfrm>
              <a:off x="385" y="1525"/>
              <a:ext cx="1225" cy="1225"/>
            </a:xfrm>
            <a:prstGeom prst="rect">
              <a:avLst/>
            </a:prstGeom>
            <a:noFill/>
          </p:spPr>
        </p:pic>
      </p:grpSp>
      <p:grpSp>
        <p:nvGrpSpPr>
          <p:cNvPr id="20" name="组合 19">
            <a:extLst>
              <a:ext uri="{FF2B5EF4-FFF2-40B4-BE49-F238E27FC236}">
                <a16:creationId xmlns:a16="http://schemas.microsoft.com/office/drawing/2014/main" id="{8EC8AEA7-F010-4EF5-A78C-156C0D4CD718}"/>
              </a:ext>
            </a:extLst>
          </p:cNvPr>
          <p:cNvGrpSpPr/>
          <p:nvPr/>
        </p:nvGrpSpPr>
        <p:grpSpPr>
          <a:xfrm>
            <a:off x="666712" y="3847619"/>
            <a:ext cx="3126209" cy="1785104"/>
            <a:chOff x="1288194" y="2630826"/>
            <a:chExt cx="4176284" cy="1785104"/>
          </a:xfrm>
        </p:grpSpPr>
        <p:sp>
          <p:nvSpPr>
            <p:cNvPr id="21" name="圆角矩形 41">
              <a:extLst>
                <a:ext uri="{FF2B5EF4-FFF2-40B4-BE49-F238E27FC236}">
                  <a16:creationId xmlns:a16="http://schemas.microsoft.com/office/drawing/2014/main" id="{B771646E-6887-4828-8FAE-9AC7840CE611}"/>
                </a:ext>
              </a:extLst>
            </p:cNvPr>
            <p:cNvSpPr/>
            <p:nvPr/>
          </p:nvSpPr>
          <p:spPr>
            <a:xfrm>
              <a:off x="1288194" y="2657943"/>
              <a:ext cx="4176284" cy="172403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2" name="矩形 21">
              <a:extLst>
                <a:ext uri="{FF2B5EF4-FFF2-40B4-BE49-F238E27FC236}">
                  <a16:creationId xmlns:a16="http://schemas.microsoft.com/office/drawing/2014/main" id="{335C6F37-E436-4F44-90E5-DEA3EEA5E4E4}"/>
                </a:ext>
              </a:extLst>
            </p:cNvPr>
            <p:cNvSpPr/>
            <p:nvPr/>
          </p:nvSpPr>
          <p:spPr>
            <a:xfrm>
              <a:off x="1340719" y="2630826"/>
              <a:ext cx="3993442" cy="1785104"/>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呼吸道是生产中毒物最容易进入人体的途径。一般空气中的有毒气体浓度越高，吸收越</a:t>
              </a:r>
              <a:r>
                <a:rPr lang="zh-CN" altLang="en-US" sz="2200" dirty="0" smtClean="0">
                  <a:solidFill>
                    <a:schemeClr val="tx1">
                      <a:lumMod val="85000"/>
                      <a:lumOff val="15000"/>
                    </a:schemeClr>
                  </a:solidFill>
                  <a:cs typeface="+mn-ea"/>
                  <a:sym typeface="+mn-lt"/>
                </a:rPr>
                <a:t>快。</a:t>
              </a:r>
              <a:endParaRPr lang="zh-CN" altLang="en-US" sz="2200" dirty="0">
                <a:solidFill>
                  <a:schemeClr val="tx1">
                    <a:lumMod val="85000"/>
                    <a:lumOff val="15000"/>
                  </a:schemeClr>
                </a:solidFill>
                <a:cs typeface="+mn-ea"/>
                <a:sym typeface="+mn-lt"/>
              </a:endParaRPr>
            </a:p>
          </p:txBody>
        </p:sp>
      </p:grpSp>
      <p:grpSp>
        <p:nvGrpSpPr>
          <p:cNvPr id="23" name="组合 22">
            <a:extLst>
              <a:ext uri="{FF2B5EF4-FFF2-40B4-BE49-F238E27FC236}">
                <a16:creationId xmlns:a16="http://schemas.microsoft.com/office/drawing/2014/main" id="{E8324A9F-A1DD-4EAB-B3D7-DE474034FBD9}"/>
              </a:ext>
            </a:extLst>
          </p:cNvPr>
          <p:cNvGrpSpPr/>
          <p:nvPr/>
        </p:nvGrpSpPr>
        <p:grpSpPr>
          <a:xfrm>
            <a:off x="4444325" y="3858104"/>
            <a:ext cx="3081355" cy="1740667"/>
            <a:chOff x="1288195" y="2657943"/>
            <a:chExt cx="3654866" cy="1740667"/>
          </a:xfrm>
        </p:grpSpPr>
        <p:sp>
          <p:nvSpPr>
            <p:cNvPr id="24" name="圆角矩形 41">
              <a:extLst>
                <a:ext uri="{FF2B5EF4-FFF2-40B4-BE49-F238E27FC236}">
                  <a16:creationId xmlns:a16="http://schemas.microsoft.com/office/drawing/2014/main" id="{9195E64F-CFAC-4884-8AED-BA40598526FF}"/>
                </a:ext>
              </a:extLst>
            </p:cNvPr>
            <p:cNvSpPr/>
            <p:nvPr/>
          </p:nvSpPr>
          <p:spPr>
            <a:xfrm>
              <a:off x="1288195" y="2657943"/>
              <a:ext cx="3619525" cy="1740667"/>
            </a:xfrm>
            <a:prstGeom prst="roundRect">
              <a:avLst>
                <a:gd name="adj" fmla="val 6094"/>
              </a:avLst>
            </a:prstGeom>
            <a:solidFill>
              <a:srgbClr val="FFC000"/>
            </a:solidFill>
            <a:ln w="22225">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5" name="矩形 24">
              <a:extLst>
                <a:ext uri="{FF2B5EF4-FFF2-40B4-BE49-F238E27FC236}">
                  <a16:creationId xmlns:a16="http://schemas.microsoft.com/office/drawing/2014/main" id="{CCCE03E7-12E2-4F20-B5E7-53780EAEF983}"/>
                </a:ext>
              </a:extLst>
            </p:cNvPr>
            <p:cNvSpPr/>
            <p:nvPr/>
          </p:nvSpPr>
          <p:spPr>
            <a:xfrm>
              <a:off x="1323537" y="2859053"/>
              <a:ext cx="3619524" cy="1361911"/>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200" dirty="0">
                  <a:solidFill>
                    <a:schemeClr val="tx1">
                      <a:lumMod val="85000"/>
                      <a:lumOff val="15000"/>
                    </a:schemeClr>
                  </a:solidFill>
                  <a:cs typeface="+mn-ea"/>
                  <a:sym typeface="+mn-lt"/>
                </a:rPr>
                <a:t>水、脂皆溶的化学品特别容易通过皮肤吸收，例如</a:t>
              </a:r>
              <a:r>
                <a:rPr lang="zh-CN" altLang="en-US" sz="2200" dirty="0" smtClean="0">
                  <a:solidFill>
                    <a:schemeClr val="tx1">
                      <a:lumMod val="85000"/>
                      <a:lumOff val="15000"/>
                    </a:schemeClr>
                  </a:solidFill>
                  <a:cs typeface="+mn-ea"/>
                  <a:sym typeface="+mn-lt"/>
                </a:rPr>
                <a:t>苯胺。</a:t>
              </a:r>
              <a:endParaRPr lang="zh-CN" altLang="en-US" sz="2200" dirty="0">
                <a:solidFill>
                  <a:schemeClr val="tx1">
                    <a:lumMod val="85000"/>
                    <a:lumOff val="15000"/>
                  </a:schemeClr>
                </a:solidFill>
                <a:cs typeface="+mn-ea"/>
                <a:sym typeface="+mn-lt"/>
              </a:endParaRPr>
            </a:p>
          </p:txBody>
        </p:sp>
      </p:grpSp>
      <p:grpSp>
        <p:nvGrpSpPr>
          <p:cNvPr id="26" name="组合 25">
            <a:extLst>
              <a:ext uri="{FF2B5EF4-FFF2-40B4-BE49-F238E27FC236}">
                <a16:creationId xmlns:a16="http://schemas.microsoft.com/office/drawing/2014/main" id="{A4B54E9A-2CF0-4B7A-A2A1-29D9576271C2}"/>
              </a:ext>
            </a:extLst>
          </p:cNvPr>
          <p:cNvGrpSpPr/>
          <p:nvPr/>
        </p:nvGrpSpPr>
        <p:grpSpPr>
          <a:xfrm>
            <a:off x="8070084" y="3828569"/>
            <a:ext cx="3123657" cy="1823576"/>
            <a:chOff x="1288194" y="2611776"/>
            <a:chExt cx="4176284" cy="1823576"/>
          </a:xfrm>
        </p:grpSpPr>
        <p:sp>
          <p:nvSpPr>
            <p:cNvPr id="27" name="圆角矩形 41">
              <a:extLst>
                <a:ext uri="{FF2B5EF4-FFF2-40B4-BE49-F238E27FC236}">
                  <a16:creationId xmlns:a16="http://schemas.microsoft.com/office/drawing/2014/main" id="{C95A5A58-711C-47F3-92E6-051A28C119F8}"/>
                </a:ext>
              </a:extLst>
            </p:cNvPr>
            <p:cNvSpPr/>
            <p:nvPr/>
          </p:nvSpPr>
          <p:spPr>
            <a:xfrm>
              <a:off x="1288194" y="2657943"/>
              <a:ext cx="4176284" cy="172403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8" name="矩形 27">
              <a:extLst>
                <a:ext uri="{FF2B5EF4-FFF2-40B4-BE49-F238E27FC236}">
                  <a16:creationId xmlns:a16="http://schemas.microsoft.com/office/drawing/2014/main" id="{790058EA-96EB-43DF-A00C-47FE6DDB6D69}"/>
                </a:ext>
              </a:extLst>
            </p:cNvPr>
            <p:cNvSpPr/>
            <p:nvPr/>
          </p:nvSpPr>
          <p:spPr>
            <a:xfrm>
              <a:off x="1340719" y="2611776"/>
              <a:ext cx="3993442" cy="1823576"/>
            </a:xfrm>
            <a:prstGeom prst="rect">
              <a:avLst/>
            </a:prstGeom>
          </p:spPr>
          <p:txBody>
            <a:bodyPr wrap="squar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dirty="0">
                  <a:solidFill>
                    <a:schemeClr val="tx1">
                      <a:lumMod val="85000"/>
                      <a:lumOff val="15000"/>
                    </a:schemeClr>
                  </a:solidFill>
                  <a:cs typeface="+mn-ea"/>
                  <a:sym typeface="+mn-lt"/>
                </a:rPr>
                <a:t>毒物从消化道进入人体，主要是由于不遵守卫生制度，或误服毒物，或发生事故时毒物喷入口腔等所致。这种中毒情况一般比较</a:t>
              </a:r>
              <a:r>
                <a:rPr lang="zh-CN" altLang="en-US" b="1" dirty="0">
                  <a:solidFill>
                    <a:srgbClr val="C55A11"/>
                  </a:solidFill>
                  <a:cs typeface="+mn-ea"/>
                  <a:sym typeface="+mn-lt"/>
                </a:rPr>
                <a:t>少见</a:t>
              </a:r>
              <a:r>
                <a:rPr lang="zh-CN" altLang="en-US" dirty="0">
                  <a:solidFill>
                    <a:schemeClr val="tx1">
                      <a:lumMod val="85000"/>
                      <a:lumOff val="15000"/>
                    </a:schemeClr>
                  </a:solidFill>
                  <a:cs typeface="+mn-ea"/>
                  <a:sym typeface="+mn-lt"/>
                </a:rPr>
                <a:t>。</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1000"/>
                                        <p:tgtEl>
                                          <p:spTgt spid="20"/>
                                        </p:tgtEl>
                                      </p:cBhvr>
                                    </p:animEffect>
                                    <p:anim calcmode="lin" valueType="num">
                                      <p:cBhvr>
                                        <p:cTn id="11" dur="1000" fill="hold"/>
                                        <p:tgtEl>
                                          <p:spTgt spid="20"/>
                                        </p:tgtEl>
                                        <p:attrNameLst>
                                          <p:attrName>ppt_x</p:attrName>
                                        </p:attrNameLst>
                                      </p:cBhvr>
                                      <p:tavLst>
                                        <p:tav tm="0">
                                          <p:val>
                                            <p:strVal val="#ppt_x"/>
                                          </p:val>
                                        </p:tav>
                                        <p:tav tm="100000">
                                          <p:val>
                                            <p:strVal val="#ppt_x"/>
                                          </p:val>
                                        </p:tav>
                                      </p:tavLst>
                                    </p:anim>
                                    <p:anim calcmode="lin" valueType="num">
                                      <p:cBhvr>
                                        <p:cTn id="12" dur="1000" fill="hold"/>
                                        <p:tgtEl>
                                          <p:spTgt spid="2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0"/>
                                        <p:tgtEl>
                                          <p:spTgt spid="23"/>
                                        </p:tgtEl>
                                      </p:cBhvr>
                                    </p:animEffect>
                                    <p:anim calcmode="lin" valueType="num">
                                      <p:cBhvr>
                                        <p:cTn id="16" dur="1000" fill="hold"/>
                                        <p:tgtEl>
                                          <p:spTgt spid="23"/>
                                        </p:tgtEl>
                                        <p:attrNameLst>
                                          <p:attrName>ppt_x</p:attrName>
                                        </p:attrNameLst>
                                      </p:cBhvr>
                                      <p:tavLst>
                                        <p:tav tm="0">
                                          <p:val>
                                            <p:strVal val="#ppt_x"/>
                                          </p:val>
                                        </p:tav>
                                        <p:tav tm="100000">
                                          <p:val>
                                            <p:strVal val="#ppt_x"/>
                                          </p:val>
                                        </p:tav>
                                      </p:tavLst>
                                    </p:anim>
                                    <p:anim calcmode="lin" valueType="num">
                                      <p:cBhvr>
                                        <p:cTn id="17" dur="1000" fill="hold"/>
                                        <p:tgtEl>
                                          <p:spTgt spid="23"/>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1" name="组合 10">
            <a:extLst>
              <a:ext uri="{FF2B5EF4-FFF2-40B4-BE49-F238E27FC236}">
                <a16:creationId xmlns:a16="http://schemas.microsoft.com/office/drawing/2014/main" id="{A11837EC-54B3-40DC-B005-DE2C4B7ADDFB}"/>
              </a:ext>
            </a:extLst>
          </p:cNvPr>
          <p:cNvGrpSpPr/>
          <p:nvPr/>
        </p:nvGrpSpPr>
        <p:grpSpPr>
          <a:xfrm>
            <a:off x="-1" y="166704"/>
            <a:ext cx="3972065" cy="1086574"/>
            <a:chOff x="-1" y="166704"/>
            <a:chExt cx="3972065" cy="1086574"/>
          </a:xfrm>
        </p:grpSpPr>
        <p:sp>
          <p:nvSpPr>
            <p:cNvPr id="7" name="圆角矩形 2">
              <a:extLst>
                <a:ext uri="{FF2B5EF4-FFF2-40B4-BE49-F238E27FC236}">
                  <a16:creationId xmlns:a16="http://schemas.microsoft.com/office/drawing/2014/main" id="{0C063220-9C7E-4A61-8B99-B7F542700C86}"/>
                </a:ext>
              </a:extLst>
            </p:cNvPr>
            <p:cNvSpPr/>
            <p:nvPr/>
          </p:nvSpPr>
          <p:spPr>
            <a:xfrm>
              <a:off x="-1" y="660355"/>
              <a:ext cx="3972065"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 name="矩形 2">
              <a:extLst>
                <a:ext uri="{FF2B5EF4-FFF2-40B4-BE49-F238E27FC236}">
                  <a16:creationId xmlns:a16="http://schemas.microsoft.com/office/drawing/2014/main" id="{C56DFDA1-DE4D-42F5-B48C-77958B2B2A4F}"/>
                </a:ext>
              </a:extLst>
            </p:cNvPr>
            <p:cNvSpPr/>
            <p:nvPr/>
          </p:nvSpPr>
          <p:spPr>
            <a:xfrm>
              <a:off x="1135524"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有毒化学品的危害</a:t>
              </a:r>
            </a:p>
          </p:txBody>
        </p:sp>
        <p:grpSp>
          <p:nvGrpSpPr>
            <p:cNvPr id="10" name="组合 9">
              <a:extLst>
                <a:ext uri="{FF2B5EF4-FFF2-40B4-BE49-F238E27FC236}">
                  <a16:creationId xmlns:a16="http://schemas.microsoft.com/office/drawing/2014/main" id="{C80957F2-9B34-4858-A491-F8607E5E8B19}"/>
                </a:ext>
              </a:extLst>
            </p:cNvPr>
            <p:cNvGrpSpPr/>
            <p:nvPr/>
          </p:nvGrpSpPr>
          <p:grpSpPr>
            <a:xfrm>
              <a:off x="283626" y="166704"/>
              <a:ext cx="596680" cy="987302"/>
              <a:chOff x="283626" y="166704"/>
              <a:chExt cx="596680" cy="987302"/>
            </a:xfrm>
          </p:grpSpPr>
          <p:pic>
            <p:nvPicPr>
              <p:cNvPr id="4" name="图片 3">
                <a:extLst>
                  <a:ext uri="{FF2B5EF4-FFF2-40B4-BE49-F238E27FC236}">
                    <a16:creationId xmlns:a16="http://schemas.microsoft.com/office/drawing/2014/main" id="{D46E25BD-B00F-4321-A348-A937680C4070}"/>
                  </a:ext>
                </a:extLst>
              </p:cNvPr>
              <p:cNvPicPr>
                <a:picLocks noChangeAspect="1"/>
              </p:cNvPicPr>
              <p:nvPr/>
            </p:nvPicPr>
            <p:blipFill>
              <a:blip r:embed="rId24"/>
              <a:stretch>
                <a:fillRect/>
              </a:stretch>
            </p:blipFill>
            <p:spPr>
              <a:xfrm>
                <a:off x="283626" y="166704"/>
                <a:ext cx="596680" cy="987302"/>
              </a:xfrm>
              <a:prstGeom prst="rect">
                <a:avLst/>
              </a:prstGeom>
            </p:spPr>
          </p:pic>
          <p:pic>
            <p:nvPicPr>
              <p:cNvPr id="6" name="图片 5">
                <a:extLst>
                  <a:ext uri="{FF2B5EF4-FFF2-40B4-BE49-F238E27FC236}">
                    <a16:creationId xmlns:a16="http://schemas.microsoft.com/office/drawing/2014/main" id="{D11263D9-974C-423B-9419-06EDD36E4F55}"/>
                  </a:ext>
                </a:extLst>
              </p:cNvPr>
              <p:cNvPicPr>
                <a:picLocks noChangeAspect="1"/>
              </p:cNvPicPr>
              <p:nvPr/>
            </p:nvPicPr>
            <p:blipFill>
              <a:blip r:embed="rId25"/>
              <a:stretch>
                <a:fillRect/>
              </a:stretch>
            </p:blipFill>
            <p:spPr>
              <a:xfrm>
                <a:off x="581966" y="779419"/>
                <a:ext cx="255218" cy="354794"/>
              </a:xfrm>
              <a:prstGeom prst="rect">
                <a:avLst/>
              </a:prstGeom>
            </p:spPr>
          </p:pic>
        </p:grpSp>
      </p:grpSp>
      <p:grpSp>
        <p:nvGrpSpPr>
          <p:cNvPr id="41" name="组合 40">
            <a:extLst>
              <a:ext uri="{FF2B5EF4-FFF2-40B4-BE49-F238E27FC236}">
                <a16:creationId xmlns:a16="http://schemas.microsoft.com/office/drawing/2014/main" id="{CCD3E620-ABD4-4B4F-A0A7-BC982BFC5518}"/>
              </a:ext>
            </a:extLst>
          </p:cNvPr>
          <p:cNvGrpSpPr/>
          <p:nvPr/>
        </p:nvGrpSpPr>
        <p:grpSpPr>
          <a:xfrm>
            <a:off x="3136106" y="1697870"/>
            <a:ext cx="5919787" cy="4435476"/>
            <a:chOff x="2786064" y="1386565"/>
            <a:chExt cx="5919787" cy="4435476"/>
          </a:xfrm>
        </p:grpSpPr>
        <p:sp>
          <p:nvSpPr>
            <p:cNvPr id="9" name="MH_Other_1">
              <a:extLst>
                <a:ext uri="{FF2B5EF4-FFF2-40B4-BE49-F238E27FC236}">
                  <a16:creationId xmlns:a16="http://schemas.microsoft.com/office/drawing/2014/main" id="{2977B179-CC8A-416B-8970-2FF70874FCC8}"/>
                </a:ext>
              </a:extLst>
            </p:cNvPr>
            <p:cNvSpPr/>
            <p:nvPr>
              <p:custDataLst>
                <p:tags r:id="rId1"/>
              </p:custDataLst>
            </p:nvPr>
          </p:nvSpPr>
          <p:spPr>
            <a:xfrm rot="2988188">
              <a:off x="6300789" y="4320266"/>
              <a:ext cx="782637" cy="341313"/>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2" name="MH_Other_2">
              <a:extLst>
                <a:ext uri="{FF2B5EF4-FFF2-40B4-BE49-F238E27FC236}">
                  <a16:creationId xmlns:a16="http://schemas.microsoft.com/office/drawing/2014/main" id="{991641AE-3B93-45C2-A4AB-EEDD4EE97904}"/>
                </a:ext>
              </a:extLst>
            </p:cNvPr>
            <p:cNvSpPr/>
            <p:nvPr>
              <p:custDataLst>
                <p:tags r:id="rId2"/>
              </p:custDataLst>
            </p:nvPr>
          </p:nvSpPr>
          <p:spPr>
            <a:xfrm rot="20398901">
              <a:off x="3814764" y="3712253"/>
              <a:ext cx="1563687" cy="34131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3" name="MH_Other_3">
              <a:extLst>
                <a:ext uri="{FF2B5EF4-FFF2-40B4-BE49-F238E27FC236}">
                  <a16:creationId xmlns:a16="http://schemas.microsoft.com/office/drawing/2014/main" id="{2ED107BE-B72F-48E7-924C-694F6182CF83}"/>
                </a:ext>
              </a:extLst>
            </p:cNvPr>
            <p:cNvSpPr/>
            <p:nvPr>
              <p:custDataLst>
                <p:tags r:id="rId3"/>
              </p:custDataLst>
            </p:nvPr>
          </p:nvSpPr>
          <p:spPr>
            <a:xfrm rot="1963971">
              <a:off x="4665663" y="2826428"/>
              <a:ext cx="781050" cy="34131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4" name="MH_Other_4">
              <a:extLst>
                <a:ext uri="{FF2B5EF4-FFF2-40B4-BE49-F238E27FC236}">
                  <a16:creationId xmlns:a16="http://schemas.microsoft.com/office/drawing/2014/main" id="{5003D3E4-0D35-4857-A9C6-828AE81955D7}"/>
                </a:ext>
              </a:extLst>
            </p:cNvPr>
            <p:cNvSpPr/>
            <p:nvPr>
              <p:custDataLst>
                <p:tags r:id="rId4"/>
              </p:custDataLst>
            </p:nvPr>
          </p:nvSpPr>
          <p:spPr>
            <a:xfrm rot="5820142">
              <a:off x="5872163" y="2496228"/>
              <a:ext cx="431800" cy="349250"/>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5" name="MH_Other_5">
              <a:extLst>
                <a:ext uri="{FF2B5EF4-FFF2-40B4-BE49-F238E27FC236}">
                  <a16:creationId xmlns:a16="http://schemas.microsoft.com/office/drawing/2014/main" id="{3D192773-527F-47C4-880A-A71949FB80B2}"/>
                </a:ext>
              </a:extLst>
            </p:cNvPr>
            <p:cNvSpPr/>
            <p:nvPr>
              <p:custDataLst>
                <p:tags r:id="rId5"/>
              </p:custDataLst>
            </p:nvPr>
          </p:nvSpPr>
          <p:spPr>
            <a:xfrm rot="8270721">
              <a:off x="6492876" y="2774041"/>
              <a:ext cx="1103313" cy="341313"/>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6" name="MH_Other_6">
              <a:extLst>
                <a:ext uri="{FF2B5EF4-FFF2-40B4-BE49-F238E27FC236}">
                  <a16:creationId xmlns:a16="http://schemas.microsoft.com/office/drawing/2014/main" id="{3361202D-931B-4CD6-861C-79605AB6DF30}"/>
                </a:ext>
              </a:extLst>
            </p:cNvPr>
            <p:cNvSpPr/>
            <p:nvPr>
              <p:custDataLst>
                <p:tags r:id="rId6"/>
              </p:custDataLst>
            </p:nvPr>
          </p:nvSpPr>
          <p:spPr>
            <a:xfrm rot="715023">
              <a:off x="6697664" y="3651928"/>
              <a:ext cx="973137" cy="34131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7" name="MH_Other_7">
              <a:extLst>
                <a:ext uri="{FF2B5EF4-FFF2-40B4-BE49-F238E27FC236}">
                  <a16:creationId xmlns:a16="http://schemas.microsoft.com/office/drawing/2014/main" id="{DA161F8A-00B7-49DF-A130-4761A816F36B}"/>
                </a:ext>
              </a:extLst>
            </p:cNvPr>
            <p:cNvSpPr/>
            <p:nvPr>
              <p:custDataLst>
                <p:tags r:id="rId7"/>
              </p:custDataLst>
            </p:nvPr>
          </p:nvSpPr>
          <p:spPr>
            <a:xfrm rot="7369380">
              <a:off x="5082382" y="4317884"/>
              <a:ext cx="615950" cy="347663"/>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ysClr val="window" lastClr="FFFFFF">
                <a:lumMod val="85000"/>
              </a:sysClr>
            </a:solidFill>
            <a:ln w="25400" cap="flat" cmpd="sng" algn="ctr">
              <a:noFill/>
              <a:prstDash val="solid"/>
            </a:ln>
            <a:effectLst/>
          </p:spPr>
          <p:txBody>
            <a:bodyPr anchor="ctr"/>
            <a:lstStyle/>
            <a:p>
              <a:pPr algn="ctr">
                <a:defRPr/>
              </a:pPr>
              <a:endParaRPr lang="en-US" kern="0">
                <a:solidFill>
                  <a:sysClr val="window" lastClr="FFFFFF"/>
                </a:solidFill>
                <a:cs typeface="+mn-ea"/>
                <a:sym typeface="+mn-lt"/>
              </a:endParaRPr>
            </a:p>
          </p:txBody>
        </p:sp>
        <p:sp>
          <p:nvSpPr>
            <p:cNvPr id="18" name="MH_SubTitle_1">
              <a:extLst>
                <a:ext uri="{FF2B5EF4-FFF2-40B4-BE49-F238E27FC236}">
                  <a16:creationId xmlns:a16="http://schemas.microsoft.com/office/drawing/2014/main" id="{43E235C4-0B67-43C9-A3B2-F9ADF97D67AA}"/>
                </a:ext>
              </a:extLst>
            </p:cNvPr>
            <p:cNvSpPr/>
            <p:nvPr>
              <p:custDataLst>
                <p:tags r:id="rId8"/>
              </p:custDataLst>
            </p:nvPr>
          </p:nvSpPr>
          <p:spPr>
            <a:xfrm>
              <a:off x="3716339" y="1958065"/>
              <a:ext cx="1169987" cy="1144588"/>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19" name="MH_Other_8">
              <a:extLst>
                <a:ext uri="{FF2B5EF4-FFF2-40B4-BE49-F238E27FC236}">
                  <a16:creationId xmlns:a16="http://schemas.microsoft.com/office/drawing/2014/main" id="{51A6E428-4619-4C2D-BE85-EE10143712BE}"/>
                </a:ext>
              </a:extLst>
            </p:cNvPr>
            <p:cNvSpPr/>
            <p:nvPr>
              <p:custDataLst>
                <p:tags r:id="rId9"/>
              </p:custDataLst>
            </p:nvPr>
          </p:nvSpPr>
          <p:spPr>
            <a:xfrm>
              <a:off x="3840163" y="2021566"/>
              <a:ext cx="920750" cy="296863"/>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1</a:t>
              </a:r>
            </a:p>
          </p:txBody>
        </p:sp>
        <p:sp>
          <p:nvSpPr>
            <p:cNvPr id="20" name="MH_SubTitle_7">
              <a:extLst>
                <a:ext uri="{FF2B5EF4-FFF2-40B4-BE49-F238E27FC236}">
                  <a16:creationId xmlns:a16="http://schemas.microsoft.com/office/drawing/2014/main" id="{F2D1AD17-3E6E-45B4-A949-68049AD2A0FF}"/>
                </a:ext>
              </a:extLst>
            </p:cNvPr>
            <p:cNvSpPr/>
            <p:nvPr>
              <p:custDataLst>
                <p:tags r:id="rId10"/>
              </p:custDataLst>
            </p:nvPr>
          </p:nvSpPr>
          <p:spPr>
            <a:xfrm>
              <a:off x="2786064" y="3701140"/>
              <a:ext cx="1169987" cy="1144588"/>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21" name="MH_Other_9">
              <a:extLst>
                <a:ext uri="{FF2B5EF4-FFF2-40B4-BE49-F238E27FC236}">
                  <a16:creationId xmlns:a16="http://schemas.microsoft.com/office/drawing/2014/main" id="{696B60D4-E9A8-4597-86EF-93FDF90FC6F7}"/>
                </a:ext>
              </a:extLst>
            </p:cNvPr>
            <p:cNvSpPr/>
            <p:nvPr>
              <p:custDataLst>
                <p:tags r:id="rId11"/>
              </p:custDataLst>
            </p:nvPr>
          </p:nvSpPr>
          <p:spPr>
            <a:xfrm>
              <a:off x="2919413" y="3764641"/>
              <a:ext cx="920750" cy="296863"/>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7</a:t>
              </a:r>
            </a:p>
          </p:txBody>
        </p:sp>
        <p:sp>
          <p:nvSpPr>
            <p:cNvPr id="22" name="MH_SubTitle_6">
              <a:extLst>
                <a:ext uri="{FF2B5EF4-FFF2-40B4-BE49-F238E27FC236}">
                  <a16:creationId xmlns:a16="http://schemas.microsoft.com/office/drawing/2014/main" id="{704E5306-2778-4BB0-B6D9-A9B2DC54B365}"/>
                </a:ext>
              </a:extLst>
            </p:cNvPr>
            <p:cNvSpPr/>
            <p:nvPr>
              <p:custDataLst>
                <p:tags r:id="rId12"/>
              </p:custDataLst>
            </p:nvPr>
          </p:nvSpPr>
          <p:spPr>
            <a:xfrm>
              <a:off x="4332289" y="4629829"/>
              <a:ext cx="1169987" cy="1144587"/>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23" name="MH_Other_10">
              <a:extLst>
                <a:ext uri="{FF2B5EF4-FFF2-40B4-BE49-F238E27FC236}">
                  <a16:creationId xmlns:a16="http://schemas.microsoft.com/office/drawing/2014/main" id="{A59663A8-AB87-41FC-A65F-9F76FF1BCB65}"/>
                </a:ext>
              </a:extLst>
            </p:cNvPr>
            <p:cNvSpPr/>
            <p:nvPr>
              <p:custDataLst>
                <p:tags r:id="rId13"/>
              </p:custDataLst>
            </p:nvPr>
          </p:nvSpPr>
          <p:spPr>
            <a:xfrm>
              <a:off x="4456113" y="4693328"/>
              <a:ext cx="920750" cy="296862"/>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6</a:t>
              </a:r>
            </a:p>
          </p:txBody>
        </p:sp>
        <p:sp>
          <p:nvSpPr>
            <p:cNvPr id="24" name="MH_SubTitle_4">
              <a:extLst>
                <a:ext uri="{FF2B5EF4-FFF2-40B4-BE49-F238E27FC236}">
                  <a16:creationId xmlns:a16="http://schemas.microsoft.com/office/drawing/2014/main" id="{F42EF673-B9A0-427B-B821-66F2D48E1516}"/>
                </a:ext>
              </a:extLst>
            </p:cNvPr>
            <p:cNvSpPr/>
            <p:nvPr>
              <p:custDataLst>
                <p:tags r:id="rId14"/>
              </p:custDataLst>
            </p:nvPr>
          </p:nvSpPr>
          <p:spPr>
            <a:xfrm>
              <a:off x="7535864" y="3339190"/>
              <a:ext cx="1169987" cy="1144588"/>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25" name="MH_Other_11">
              <a:extLst>
                <a:ext uri="{FF2B5EF4-FFF2-40B4-BE49-F238E27FC236}">
                  <a16:creationId xmlns:a16="http://schemas.microsoft.com/office/drawing/2014/main" id="{E7A13EBC-536A-467B-9345-409E8856901A}"/>
                </a:ext>
              </a:extLst>
            </p:cNvPr>
            <p:cNvSpPr/>
            <p:nvPr>
              <p:custDataLst>
                <p:tags r:id="rId15"/>
              </p:custDataLst>
            </p:nvPr>
          </p:nvSpPr>
          <p:spPr>
            <a:xfrm>
              <a:off x="7659688" y="3402691"/>
              <a:ext cx="920750" cy="296863"/>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4</a:t>
              </a:r>
            </a:p>
          </p:txBody>
        </p:sp>
        <p:sp>
          <p:nvSpPr>
            <p:cNvPr id="26" name="MH_SubTitle_2">
              <a:extLst>
                <a:ext uri="{FF2B5EF4-FFF2-40B4-BE49-F238E27FC236}">
                  <a16:creationId xmlns:a16="http://schemas.microsoft.com/office/drawing/2014/main" id="{E97A0AD5-B7CA-49DF-BEEE-94D38CCD8EBA}"/>
                </a:ext>
              </a:extLst>
            </p:cNvPr>
            <p:cNvSpPr/>
            <p:nvPr>
              <p:custDataLst>
                <p:tags r:id="rId16"/>
              </p:custDataLst>
            </p:nvPr>
          </p:nvSpPr>
          <p:spPr>
            <a:xfrm>
              <a:off x="5502275" y="1386565"/>
              <a:ext cx="1169988" cy="1144588"/>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27" name="MH_Other_12">
              <a:extLst>
                <a:ext uri="{FF2B5EF4-FFF2-40B4-BE49-F238E27FC236}">
                  <a16:creationId xmlns:a16="http://schemas.microsoft.com/office/drawing/2014/main" id="{1F3F9BCF-DDE1-4808-A96F-120EE5C5B824}"/>
                </a:ext>
              </a:extLst>
            </p:cNvPr>
            <p:cNvSpPr/>
            <p:nvPr>
              <p:custDataLst>
                <p:tags r:id="rId17"/>
              </p:custDataLst>
            </p:nvPr>
          </p:nvSpPr>
          <p:spPr>
            <a:xfrm>
              <a:off x="5635625" y="1450066"/>
              <a:ext cx="920750" cy="296863"/>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2</a:t>
              </a:r>
            </a:p>
          </p:txBody>
        </p:sp>
        <p:sp>
          <p:nvSpPr>
            <p:cNvPr id="28" name="MH_SubTitle_3">
              <a:extLst>
                <a:ext uri="{FF2B5EF4-FFF2-40B4-BE49-F238E27FC236}">
                  <a16:creationId xmlns:a16="http://schemas.microsoft.com/office/drawing/2014/main" id="{3E482D24-DCDB-49C8-889A-0BE6E380322C}"/>
                </a:ext>
              </a:extLst>
            </p:cNvPr>
            <p:cNvSpPr/>
            <p:nvPr>
              <p:custDataLst>
                <p:tags r:id="rId18"/>
              </p:custDataLst>
            </p:nvPr>
          </p:nvSpPr>
          <p:spPr>
            <a:xfrm>
              <a:off x="7207250" y="1650090"/>
              <a:ext cx="1169988" cy="1144588"/>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29" name="MH_Other_13">
              <a:extLst>
                <a:ext uri="{FF2B5EF4-FFF2-40B4-BE49-F238E27FC236}">
                  <a16:creationId xmlns:a16="http://schemas.microsoft.com/office/drawing/2014/main" id="{82CB7032-4F46-449A-A1BB-FFEF003EF381}"/>
                </a:ext>
              </a:extLst>
            </p:cNvPr>
            <p:cNvSpPr/>
            <p:nvPr>
              <p:custDataLst>
                <p:tags r:id="rId19"/>
              </p:custDataLst>
            </p:nvPr>
          </p:nvSpPr>
          <p:spPr>
            <a:xfrm>
              <a:off x="7331075" y="1713591"/>
              <a:ext cx="920750" cy="296863"/>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3</a:t>
              </a:r>
            </a:p>
          </p:txBody>
        </p:sp>
        <p:sp>
          <p:nvSpPr>
            <p:cNvPr id="30" name="MH_Title_1">
              <a:extLst>
                <a:ext uri="{FF2B5EF4-FFF2-40B4-BE49-F238E27FC236}">
                  <a16:creationId xmlns:a16="http://schemas.microsoft.com/office/drawing/2014/main" id="{EE710713-B916-41BB-B846-288F99464732}"/>
                </a:ext>
              </a:extLst>
            </p:cNvPr>
            <p:cNvSpPr/>
            <p:nvPr>
              <p:custDataLst>
                <p:tags r:id="rId20"/>
              </p:custDataLst>
            </p:nvPr>
          </p:nvSpPr>
          <p:spPr>
            <a:xfrm>
              <a:off x="5143500" y="2785153"/>
              <a:ext cx="1671638" cy="1636712"/>
            </a:xfrm>
            <a:prstGeom prst="ellipse">
              <a:avLst/>
            </a:prstGeom>
            <a:solidFill>
              <a:srgbClr val="3DA4C3"/>
            </a:solidFill>
            <a:ln w="25400" cap="flat" cmpd="sng" algn="ctr">
              <a:solidFill>
                <a:sysClr val="window" lastClr="FFFFFF"/>
              </a:solidFill>
              <a:prstDash val="solid"/>
            </a:ln>
            <a:effectLst/>
          </p:spPr>
          <p:txBody>
            <a:bodyPr lIns="0" tIns="0" rIns="0" bIns="0" anchor="ctr">
              <a:normAutofit/>
            </a:bodyPr>
            <a:lstStyle/>
            <a:p>
              <a:pPr algn="ctr">
                <a:lnSpc>
                  <a:spcPct val="120000"/>
                </a:lnSpc>
                <a:defRPr/>
              </a:pPr>
              <a:endParaRPr lang="en-US" altLang="zh-CN" sz="2000" b="1" kern="0" dirty="0">
                <a:solidFill>
                  <a:sysClr val="window" lastClr="FFFFFF"/>
                </a:solidFill>
                <a:cs typeface="+mn-ea"/>
                <a:sym typeface="+mn-lt"/>
              </a:endParaRPr>
            </a:p>
          </p:txBody>
        </p:sp>
        <p:sp>
          <p:nvSpPr>
            <p:cNvPr id="31" name="MH_SubTitle_5">
              <a:extLst>
                <a:ext uri="{FF2B5EF4-FFF2-40B4-BE49-F238E27FC236}">
                  <a16:creationId xmlns:a16="http://schemas.microsoft.com/office/drawing/2014/main" id="{CCFFF7EA-55FB-4EA9-B4F9-76DB3418E173}"/>
                </a:ext>
              </a:extLst>
            </p:cNvPr>
            <p:cNvSpPr/>
            <p:nvPr>
              <p:custDataLst>
                <p:tags r:id="rId21"/>
              </p:custDataLst>
            </p:nvPr>
          </p:nvSpPr>
          <p:spPr>
            <a:xfrm>
              <a:off x="6526214" y="4677454"/>
              <a:ext cx="1169987" cy="1144587"/>
            </a:xfrm>
            <a:prstGeom prst="ellipse">
              <a:avLst/>
            </a:prstGeom>
            <a:solidFill>
              <a:sysClr val="window" lastClr="FFFFFF"/>
            </a:solidFill>
            <a:ln w="76200" cap="flat" cmpd="sng" algn="ctr">
              <a:solidFill>
                <a:schemeClr val="bg1">
                  <a:lumMod val="95000"/>
                </a:schemeClr>
              </a:solidFill>
              <a:prstDash val="solid"/>
            </a:ln>
            <a:effectLst/>
          </p:spPr>
          <p:txBody>
            <a:bodyPr lIns="0" tIns="216000" rIns="0" bIns="0" anchor="b">
              <a:normAutofit/>
            </a:bodyPr>
            <a:lstStyle/>
            <a:p>
              <a:pPr algn="ctr">
                <a:lnSpc>
                  <a:spcPct val="120000"/>
                </a:lnSpc>
                <a:defRPr/>
              </a:pPr>
              <a:endParaRPr lang="en-US" altLang="zh-CN" sz="1400" kern="0" dirty="0">
                <a:solidFill>
                  <a:srgbClr val="3F3F3F"/>
                </a:solidFill>
                <a:cs typeface="+mn-ea"/>
                <a:sym typeface="+mn-lt"/>
              </a:endParaRPr>
            </a:p>
          </p:txBody>
        </p:sp>
        <p:sp>
          <p:nvSpPr>
            <p:cNvPr id="32" name="MH_Other_14">
              <a:extLst>
                <a:ext uri="{FF2B5EF4-FFF2-40B4-BE49-F238E27FC236}">
                  <a16:creationId xmlns:a16="http://schemas.microsoft.com/office/drawing/2014/main" id="{C3ED04B7-3F32-44F7-8A34-4DA9D1A13949}"/>
                </a:ext>
              </a:extLst>
            </p:cNvPr>
            <p:cNvSpPr/>
            <p:nvPr>
              <p:custDataLst>
                <p:tags r:id="rId22"/>
              </p:custDataLst>
            </p:nvPr>
          </p:nvSpPr>
          <p:spPr>
            <a:xfrm>
              <a:off x="6648450" y="4740954"/>
              <a:ext cx="922338" cy="295275"/>
            </a:xfrm>
            <a:custGeom>
              <a:avLst/>
              <a:gdLst/>
              <a:ahLst/>
              <a:cxnLst/>
              <a:rect l="l" t="t" r="r" b="b"/>
              <a:pathLst>
                <a:path w="1403048" h="461949">
                  <a:moveTo>
                    <a:pt x="701524" y="0"/>
                  </a:moveTo>
                  <a:cubicBezTo>
                    <a:pt x="1016136" y="0"/>
                    <a:pt x="1286342" y="190126"/>
                    <a:pt x="1403048" y="461949"/>
                  </a:cubicBezTo>
                  <a:lnTo>
                    <a:pt x="0" y="461949"/>
                  </a:lnTo>
                  <a:cubicBezTo>
                    <a:pt x="116706" y="190126"/>
                    <a:pt x="386912" y="0"/>
                    <a:pt x="701524" y="0"/>
                  </a:cubicBezTo>
                  <a:close/>
                </a:path>
              </a:pathLst>
            </a:custGeom>
            <a:solidFill>
              <a:srgbClr val="3DA4C3"/>
            </a:solidFill>
            <a:ln w="25400" cap="flat" cmpd="sng" algn="ctr">
              <a:noFill/>
              <a:prstDash val="solid"/>
            </a:ln>
            <a:effectLst/>
          </p:spPr>
          <p:txBody>
            <a:bodyPr lIns="0" tIns="0" rIns="0" bIns="0" anchor="ctr"/>
            <a:lstStyle/>
            <a:p>
              <a:pPr algn="ctr">
                <a:defRPr/>
              </a:pPr>
              <a:r>
                <a:rPr lang="en-US" sz="2800" b="1" kern="0" dirty="0">
                  <a:solidFill>
                    <a:sysClr val="window" lastClr="FFFFFF"/>
                  </a:solidFill>
                  <a:cs typeface="+mn-ea"/>
                  <a:sym typeface="+mn-lt"/>
                </a:rPr>
                <a:t>5</a:t>
              </a:r>
            </a:p>
          </p:txBody>
        </p:sp>
        <p:sp>
          <p:nvSpPr>
            <p:cNvPr id="5" name="矩形 4">
              <a:extLst>
                <a:ext uri="{FF2B5EF4-FFF2-40B4-BE49-F238E27FC236}">
                  <a16:creationId xmlns:a16="http://schemas.microsoft.com/office/drawing/2014/main" id="{791273FC-2BC8-4154-89DF-E9A970D3CF41}"/>
                </a:ext>
              </a:extLst>
            </p:cNvPr>
            <p:cNvSpPr/>
            <p:nvPr/>
          </p:nvSpPr>
          <p:spPr>
            <a:xfrm>
              <a:off x="3951724" y="2318429"/>
              <a:ext cx="697627" cy="707886"/>
            </a:xfrm>
            <a:prstGeom prst="rect">
              <a:avLst/>
            </a:prstGeom>
          </p:spPr>
          <p:txBody>
            <a:bodyPr wrap="none">
              <a:spAutoFit/>
            </a:bodyPr>
            <a:lstStyle/>
            <a:p>
              <a:r>
                <a:rPr lang="zh-CN" altLang="en-US" sz="2000" dirty="0">
                  <a:solidFill>
                    <a:schemeClr val="tx1">
                      <a:lumMod val="85000"/>
                      <a:lumOff val="15000"/>
                    </a:schemeClr>
                  </a:solidFill>
                  <a:cs typeface="+mn-ea"/>
                  <a:sym typeface="+mn-lt"/>
                </a:rPr>
                <a:t>呼吸</a:t>
              </a:r>
              <a:endParaRPr lang="en-US" altLang="zh-CN" sz="2000" dirty="0">
                <a:solidFill>
                  <a:schemeClr val="tx1">
                    <a:lumMod val="85000"/>
                    <a:lumOff val="15000"/>
                  </a:schemeClr>
                </a:solidFill>
                <a:cs typeface="+mn-ea"/>
                <a:sym typeface="+mn-lt"/>
              </a:endParaRPr>
            </a:p>
            <a:p>
              <a:r>
                <a:rPr lang="zh-CN" altLang="en-US" sz="2000" dirty="0">
                  <a:solidFill>
                    <a:schemeClr val="tx1">
                      <a:lumMod val="85000"/>
                      <a:lumOff val="15000"/>
                    </a:schemeClr>
                  </a:solidFill>
                  <a:cs typeface="+mn-ea"/>
                  <a:sym typeface="+mn-lt"/>
                </a:rPr>
                <a:t>系统</a:t>
              </a:r>
            </a:p>
          </p:txBody>
        </p:sp>
        <p:sp>
          <p:nvSpPr>
            <p:cNvPr id="34" name="矩形 33">
              <a:extLst>
                <a:ext uri="{FF2B5EF4-FFF2-40B4-BE49-F238E27FC236}">
                  <a16:creationId xmlns:a16="http://schemas.microsoft.com/office/drawing/2014/main" id="{A975A46F-CF4A-4BA5-8A53-123960E8359C}"/>
                </a:ext>
              </a:extLst>
            </p:cNvPr>
            <p:cNvSpPr/>
            <p:nvPr/>
          </p:nvSpPr>
          <p:spPr>
            <a:xfrm>
              <a:off x="5738455" y="1759213"/>
              <a:ext cx="697627" cy="707886"/>
            </a:xfrm>
            <a:prstGeom prst="rect">
              <a:avLst/>
            </a:prstGeom>
          </p:spPr>
          <p:txBody>
            <a:bodyPr wrap="none">
              <a:spAutoFit/>
            </a:bodyPr>
            <a:lstStyle/>
            <a:p>
              <a:r>
                <a:rPr lang="zh-CN" altLang="en-US" sz="2000" dirty="0" smtClean="0">
                  <a:solidFill>
                    <a:schemeClr val="tx1">
                      <a:lumMod val="85000"/>
                      <a:lumOff val="15000"/>
                    </a:schemeClr>
                  </a:solidFill>
                  <a:cs typeface="+mn-ea"/>
                  <a:sym typeface="+mn-lt"/>
                </a:rPr>
                <a:t>神经</a:t>
              </a:r>
              <a:endParaRPr lang="en-US" altLang="zh-CN" sz="2000" dirty="0" smtClean="0">
                <a:solidFill>
                  <a:schemeClr val="tx1">
                    <a:lumMod val="85000"/>
                    <a:lumOff val="15000"/>
                  </a:schemeClr>
                </a:solidFill>
                <a:cs typeface="+mn-ea"/>
                <a:sym typeface="+mn-lt"/>
              </a:endParaRPr>
            </a:p>
            <a:p>
              <a:r>
                <a:rPr lang="zh-CN" altLang="en-US" sz="2000" dirty="0" smtClean="0">
                  <a:solidFill>
                    <a:schemeClr val="tx1">
                      <a:lumMod val="85000"/>
                      <a:lumOff val="15000"/>
                    </a:schemeClr>
                  </a:solidFill>
                  <a:cs typeface="+mn-ea"/>
                  <a:sym typeface="+mn-lt"/>
                </a:rPr>
                <a:t>系统</a:t>
              </a:r>
              <a:endParaRPr lang="zh-CN" altLang="en-US" sz="2000" dirty="0">
                <a:solidFill>
                  <a:schemeClr val="tx1">
                    <a:lumMod val="85000"/>
                    <a:lumOff val="15000"/>
                  </a:schemeClr>
                </a:solidFill>
                <a:cs typeface="+mn-ea"/>
                <a:sym typeface="+mn-lt"/>
              </a:endParaRPr>
            </a:p>
          </p:txBody>
        </p:sp>
        <p:sp>
          <p:nvSpPr>
            <p:cNvPr id="35" name="矩形 34">
              <a:extLst>
                <a:ext uri="{FF2B5EF4-FFF2-40B4-BE49-F238E27FC236}">
                  <a16:creationId xmlns:a16="http://schemas.microsoft.com/office/drawing/2014/main" id="{87EEA1A8-2B97-46F0-80F7-4349A26D52E0}"/>
                </a:ext>
              </a:extLst>
            </p:cNvPr>
            <p:cNvSpPr/>
            <p:nvPr/>
          </p:nvSpPr>
          <p:spPr>
            <a:xfrm>
              <a:off x="7452545" y="2021971"/>
              <a:ext cx="697627" cy="707886"/>
            </a:xfrm>
            <a:prstGeom prst="rect">
              <a:avLst/>
            </a:prstGeom>
          </p:spPr>
          <p:txBody>
            <a:bodyPr wrap="none">
              <a:spAutoFit/>
            </a:bodyPr>
            <a:lstStyle/>
            <a:p>
              <a:r>
                <a:rPr lang="zh-CN" altLang="en-US" sz="2000" dirty="0">
                  <a:solidFill>
                    <a:schemeClr val="tx1">
                      <a:lumMod val="85000"/>
                      <a:lumOff val="15000"/>
                    </a:schemeClr>
                  </a:solidFill>
                  <a:cs typeface="+mn-ea"/>
                  <a:sym typeface="+mn-lt"/>
                </a:rPr>
                <a:t>血液</a:t>
              </a:r>
              <a:endParaRPr lang="en-US" altLang="zh-CN" sz="2000" dirty="0">
                <a:solidFill>
                  <a:schemeClr val="tx1">
                    <a:lumMod val="85000"/>
                    <a:lumOff val="15000"/>
                  </a:schemeClr>
                </a:solidFill>
                <a:cs typeface="+mn-ea"/>
                <a:sym typeface="+mn-lt"/>
              </a:endParaRPr>
            </a:p>
            <a:p>
              <a:r>
                <a:rPr lang="zh-CN" altLang="en-US" sz="2000" dirty="0">
                  <a:solidFill>
                    <a:schemeClr val="tx1">
                      <a:lumMod val="85000"/>
                      <a:lumOff val="15000"/>
                    </a:schemeClr>
                  </a:solidFill>
                  <a:cs typeface="+mn-ea"/>
                  <a:sym typeface="+mn-lt"/>
                </a:rPr>
                <a:t>系统</a:t>
              </a:r>
            </a:p>
          </p:txBody>
        </p:sp>
        <p:sp>
          <p:nvSpPr>
            <p:cNvPr id="36" name="矩形 35">
              <a:extLst>
                <a:ext uri="{FF2B5EF4-FFF2-40B4-BE49-F238E27FC236}">
                  <a16:creationId xmlns:a16="http://schemas.microsoft.com/office/drawing/2014/main" id="{AFCAA91D-1AE9-4BB5-AAC0-C2EBD2378F36}"/>
                </a:ext>
              </a:extLst>
            </p:cNvPr>
            <p:cNvSpPr/>
            <p:nvPr/>
          </p:nvSpPr>
          <p:spPr>
            <a:xfrm>
              <a:off x="7771249" y="3736094"/>
              <a:ext cx="697627" cy="707886"/>
            </a:xfrm>
            <a:prstGeom prst="rect">
              <a:avLst/>
            </a:prstGeom>
          </p:spPr>
          <p:txBody>
            <a:bodyPr wrap="none">
              <a:spAutoFit/>
            </a:bodyPr>
            <a:lstStyle/>
            <a:p>
              <a:r>
                <a:rPr lang="zh-CN" altLang="en-US" sz="2000" dirty="0">
                  <a:solidFill>
                    <a:schemeClr val="tx1">
                      <a:lumMod val="85000"/>
                      <a:lumOff val="15000"/>
                    </a:schemeClr>
                  </a:solidFill>
                  <a:cs typeface="+mn-ea"/>
                  <a:sym typeface="+mn-lt"/>
                </a:rPr>
                <a:t>消化</a:t>
              </a:r>
              <a:endParaRPr lang="en-US" altLang="zh-CN" sz="2000" dirty="0">
                <a:solidFill>
                  <a:schemeClr val="tx1">
                    <a:lumMod val="85000"/>
                    <a:lumOff val="15000"/>
                  </a:schemeClr>
                </a:solidFill>
                <a:cs typeface="+mn-ea"/>
                <a:sym typeface="+mn-lt"/>
              </a:endParaRPr>
            </a:p>
            <a:p>
              <a:r>
                <a:rPr lang="zh-CN" altLang="en-US" sz="2000" dirty="0">
                  <a:solidFill>
                    <a:schemeClr val="tx1">
                      <a:lumMod val="85000"/>
                      <a:lumOff val="15000"/>
                    </a:schemeClr>
                  </a:solidFill>
                  <a:cs typeface="+mn-ea"/>
                  <a:sym typeface="+mn-lt"/>
                </a:rPr>
                <a:t>系统</a:t>
              </a:r>
            </a:p>
          </p:txBody>
        </p:sp>
        <p:sp>
          <p:nvSpPr>
            <p:cNvPr id="37" name="矩形 36">
              <a:extLst>
                <a:ext uri="{FF2B5EF4-FFF2-40B4-BE49-F238E27FC236}">
                  <a16:creationId xmlns:a16="http://schemas.microsoft.com/office/drawing/2014/main" id="{5EF5C09C-0CD0-43B4-BFFB-4FADF9242061}"/>
                </a:ext>
              </a:extLst>
            </p:cNvPr>
            <p:cNvSpPr/>
            <p:nvPr/>
          </p:nvSpPr>
          <p:spPr>
            <a:xfrm>
              <a:off x="6760805" y="5095581"/>
              <a:ext cx="697627" cy="707886"/>
            </a:xfrm>
            <a:prstGeom prst="rect">
              <a:avLst/>
            </a:prstGeom>
          </p:spPr>
          <p:txBody>
            <a:bodyPr wrap="none">
              <a:spAutoFit/>
            </a:bodyPr>
            <a:lstStyle/>
            <a:p>
              <a:r>
                <a:rPr lang="zh-CN" altLang="en-US" sz="2000" dirty="0">
                  <a:cs typeface="+mn-ea"/>
                  <a:sym typeface="+mn-lt"/>
                </a:rPr>
                <a:t>循环</a:t>
              </a:r>
              <a:endParaRPr lang="en-US" altLang="zh-CN" sz="2000" dirty="0">
                <a:cs typeface="+mn-ea"/>
                <a:sym typeface="+mn-lt"/>
              </a:endParaRPr>
            </a:p>
            <a:p>
              <a:r>
                <a:rPr lang="zh-CN" altLang="en-US" sz="2000" dirty="0">
                  <a:cs typeface="+mn-ea"/>
                  <a:sym typeface="+mn-lt"/>
                </a:rPr>
                <a:t>系统</a:t>
              </a:r>
            </a:p>
          </p:txBody>
        </p:sp>
        <p:sp>
          <p:nvSpPr>
            <p:cNvPr id="38" name="矩形 37">
              <a:extLst>
                <a:ext uri="{FF2B5EF4-FFF2-40B4-BE49-F238E27FC236}">
                  <a16:creationId xmlns:a16="http://schemas.microsoft.com/office/drawing/2014/main" id="{FAA1AF48-293A-4AE6-AABD-969DE6431B68}"/>
                </a:ext>
              </a:extLst>
            </p:cNvPr>
            <p:cNvSpPr/>
            <p:nvPr/>
          </p:nvSpPr>
          <p:spPr>
            <a:xfrm>
              <a:off x="4574720" y="5027237"/>
              <a:ext cx="697627" cy="707886"/>
            </a:xfrm>
            <a:prstGeom prst="rect">
              <a:avLst/>
            </a:prstGeom>
          </p:spPr>
          <p:txBody>
            <a:bodyPr wrap="none">
              <a:spAutoFit/>
            </a:bodyPr>
            <a:lstStyle/>
            <a:p>
              <a:r>
                <a:rPr lang="zh-CN" altLang="en-US" sz="2000" dirty="0">
                  <a:cs typeface="+mn-ea"/>
                  <a:sym typeface="+mn-lt"/>
                </a:rPr>
                <a:t>泌尿</a:t>
              </a:r>
              <a:endParaRPr lang="en-US" altLang="zh-CN" sz="2000" dirty="0">
                <a:cs typeface="+mn-ea"/>
                <a:sym typeface="+mn-lt"/>
              </a:endParaRPr>
            </a:p>
            <a:p>
              <a:r>
                <a:rPr lang="zh-CN" altLang="en-US" sz="2000" dirty="0">
                  <a:cs typeface="+mn-ea"/>
                  <a:sym typeface="+mn-lt"/>
                </a:rPr>
                <a:t>系统</a:t>
              </a:r>
            </a:p>
          </p:txBody>
        </p:sp>
        <p:sp>
          <p:nvSpPr>
            <p:cNvPr id="39" name="矩形 38">
              <a:extLst>
                <a:ext uri="{FF2B5EF4-FFF2-40B4-BE49-F238E27FC236}">
                  <a16:creationId xmlns:a16="http://schemas.microsoft.com/office/drawing/2014/main" id="{20127AA1-03C6-445B-B2E1-271BBAF8B3B7}"/>
                </a:ext>
              </a:extLst>
            </p:cNvPr>
            <p:cNvSpPr/>
            <p:nvPr/>
          </p:nvSpPr>
          <p:spPr>
            <a:xfrm>
              <a:off x="3036687" y="4094485"/>
              <a:ext cx="697627" cy="707886"/>
            </a:xfrm>
            <a:prstGeom prst="rect">
              <a:avLst/>
            </a:prstGeom>
          </p:spPr>
          <p:txBody>
            <a:bodyPr wrap="none">
              <a:spAutoFit/>
            </a:bodyPr>
            <a:lstStyle/>
            <a:p>
              <a:r>
                <a:rPr lang="zh-CN" altLang="en-US" sz="2000" dirty="0">
                  <a:cs typeface="+mn-ea"/>
                  <a:sym typeface="+mn-lt"/>
                </a:rPr>
                <a:t>骨骼</a:t>
              </a:r>
              <a:endParaRPr lang="en-US" altLang="zh-CN" sz="2000" dirty="0">
                <a:cs typeface="+mn-ea"/>
                <a:sym typeface="+mn-lt"/>
              </a:endParaRPr>
            </a:p>
            <a:p>
              <a:r>
                <a:rPr lang="zh-CN" altLang="en-US" sz="2000" dirty="0">
                  <a:cs typeface="+mn-ea"/>
                  <a:sym typeface="+mn-lt"/>
                </a:rPr>
                <a:t>损害</a:t>
              </a:r>
            </a:p>
          </p:txBody>
        </p:sp>
        <p:pic>
          <p:nvPicPr>
            <p:cNvPr id="40" name="图片 39">
              <a:extLst>
                <a:ext uri="{FF2B5EF4-FFF2-40B4-BE49-F238E27FC236}">
                  <a16:creationId xmlns:a16="http://schemas.microsoft.com/office/drawing/2014/main" id="{9308E40E-BC4A-4384-A8A1-31A9435659C8}"/>
                </a:ext>
              </a:extLst>
            </p:cNvPr>
            <p:cNvPicPr>
              <a:picLocks noChangeAspect="1"/>
            </p:cNvPicPr>
            <p:nvPr/>
          </p:nvPicPr>
          <p:blipFill>
            <a:blip r:embed="rId26"/>
            <a:stretch>
              <a:fillRect/>
            </a:stretch>
          </p:blipFill>
          <p:spPr>
            <a:xfrm>
              <a:off x="5368165" y="3134792"/>
              <a:ext cx="1168039" cy="911873"/>
            </a:xfrm>
            <a:prstGeom prst="rect">
              <a:avLst/>
            </a:prstGeom>
          </p:spPr>
        </p:pic>
      </p:grpSp>
      <p:grpSp>
        <p:nvGrpSpPr>
          <p:cNvPr id="43" name="组合 22">
            <a:extLst>
              <a:ext uri="{FF2B5EF4-FFF2-40B4-BE49-F238E27FC236}">
                <a16:creationId xmlns:a16="http://schemas.microsoft.com/office/drawing/2014/main" id="{589CA284-1F2C-4B1B-BBE0-8A08DF556D27}"/>
              </a:ext>
            </a:extLst>
          </p:cNvPr>
          <p:cNvGrpSpPr/>
          <p:nvPr/>
        </p:nvGrpSpPr>
        <p:grpSpPr>
          <a:xfrm>
            <a:off x="341451" y="1493664"/>
            <a:ext cx="3630613" cy="1038226"/>
            <a:chOff x="1804988" y="1619252"/>
            <a:chExt cx="3630613" cy="1038226"/>
          </a:xfrm>
          <a:effectLst>
            <a:outerShdw blurRad="50800" dist="38100" dir="2700000" algn="tl" rotWithShape="0">
              <a:prstClr val="black">
                <a:alpha val="40000"/>
              </a:prstClr>
            </a:outerShdw>
          </a:effectLst>
        </p:grpSpPr>
        <p:grpSp>
          <p:nvGrpSpPr>
            <p:cNvPr id="44" name="Group 4">
              <a:extLst>
                <a:ext uri="{FF2B5EF4-FFF2-40B4-BE49-F238E27FC236}">
                  <a16:creationId xmlns:a16="http://schemas.microsoft.com/office/drawing/2014/main" id="{1A2EF689-EE85-4C53-BD04-965C8CEC29D5}"/>
                </a:ext>
              </a:extLst>
            </p:cNvPr>
            <p:cNvGrpSpPr>
              <a:grpSpLocks noChangeAspect="1"/>
            </p:cNvGrpSpPr>
            <p:nvPr/>
          </p:nvGrpSpPr>
          <p:grpSpPr bwMode="auto">
            <a:xfrm>
              <a:off x="1804988" y="1619252"/>
              <a:ext cx="3630613" cy="1038226"/>
              <a:chOff x="1137" y="1020"/>
              <a:chExt cx="2287" cy="654"/>
            </a:xfrm>
          </p:grpSpPr>
          <p:sp>
            <p:nvSpPr>
              <p:cNvPr id="46" name="AutoShape 3">
                <a:extLst>
                  <a:ext uri="{FF2B5EF4-FFF2-40B4-BE49-F238E27FC236}">
                    <a16:creationId xmlns:a16="http://schemas.microsoft.com/office/drawing/2014/main" id="{7D6D0FEB-920C-4A90-A0BB-E67BC26D3087}"/>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Freeform 5">
                <a:extLst>
                  <a:ext uri="{FF2B5EF4-FFF2-40B4-BE49-F238E27FC236}">
                    <a16:creationId xmlns:a16="http://schemas.microsoft.com/office/drawing/2014/main" id="{BF4651D5-00DC-4929-B888-E24B07D7E8AE}"/>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Freeform 6">
                <a:extLst>
                  <a:ext uri="{FF2B5EF4-FFF2-40B4-BE49-F238E27FC236}">
                    <a16:creationId xmlns:a16="http://schemas.microsoft.com/office/drawing/2014/main" id="{96AC5D4E-635B-44C2-9511-D94A4C46E8B7}"/>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Rectangle 7">
                <a:extLst>
                  <a:ext uri="{FF2B5EF4-FFF2-40B4-BE49-F238E27FC236}">
                    <a16:creationId xmlns:a16="http://schemas.microsoft.com/office/drawing/2014/main" id="{5D1E46F4-F3DF-417E-B35F-903AA5E03332}"/>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Rectangle 8">
                <a:extLst>
                  <a:ext uri="{FF2B5EF4-FFF2-40B4-BE49-F238E27FC236}">
                    <a16:creationId xmlns:a16="http://schemas.microsoft.com/office/drawing/2014/main" id="{BE186BBA-857C-47DF-8FB2-9A17C2078FF2}"/>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9">
                <a:extLst>
                  <a:ext uri="{FF2B5EF4-FFF2-40B4-BE49-F238E27FC236}">
                    <a16:creationId xmlns:a16="http://schemas.microsoft.com/office/drawing/2014/main" id="{55D90319-4D71-4DC5-A4AB-37DEFBA00D86}"/>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10">
                <a:extLst>
                  <a:ext uri="{FF2B5EF4-FFF2-40B4-BE49-F238E27FC236}">
                    <a16:creationId xmlns:a16="http://schemas.microsoft.com/office/drawing/2014/main" id="{B5415ECE-2807-43F4-84F2-16846241E3FC}"/>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Rectangle 11">
                <a:extLst>
                  <a:ext uri="{FF2B5EF4-FFF2-40B4-BE49-F238E27FC236}">
                    <a16:creationId xmlns:a16="http://schemas.microsoft.com/office/drawing/2014/main" id="{AA9C1F6F-1D46-44FB-AB96-A805DE86ADC5}"/>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Oval 12">
                <a:extLst>
                  <a:ext uri="{FF2B5EF4-FFF2-40B4-BE49-F238E27FC236}">
                    <a16:creationId xmlns:a16="http://schemas.microsoft.com/office/drawing/2014/main" id="{FAA67FB2-E964-42BF-A707-E6FE1D9BFBEE}"/>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Oval 13">
                <a:extLst>
                  <a:ext uri="{FF2B5EF4-FFF2-40B4-BE49-F238E27FC236}">
                    <a16:creationId xmlns:a16="http://schemas.microsoft.com/office/drawing/2014/main" id="{0B5F32BB-2CDD-4742-AEB3-1C7B2BF9E391}"/>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Oval 14">
                <a:extLst>
                  <a:ext uri="{FF2B5EF4-FFF2-40B4-BE49-F238E27FC236}">
                    <a16:creationId xmlns:a16="http://schemas.microsoft.com/office/drawing/2014/main" id="{EF9AC3B6-9C90-4CFC-96A4-AE3A608626B7}"/>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Oval 15">
                <a:extLst>
                  <a:ext uri="{FF2B5EF4-FFF2-40B4-BE49-F238E27FC236}">
                    <a16:creationId xmlns:a16="http://schemas.microsoft.com/office/drawing/2014/main" id="{2CB0E94F-1065-470A-98EE-44C8A247CC80}"/>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Oval 16">
                <a:extLst>
                  <a:ext uri="{FF2B5EF4-FFF2-40B4-BE49-F238E27FC236}">
                    <a16:creationId xmlns:a16="http://schemas.microsoft.com/office/drawing/2014/main" id="{2EC30BB6-6866-4A55-A264-23088CFF628F}"/>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Oval 17">
                <a:extLst>
                  <a:ext uri="{FF2B5EF4-FFF2-40B4-BE49-F238E27FC236}">
                    <a16:creationId xmlns:a16="http://schemas.microsoft.com/office/drawing/2014/main" id="{9ED5595C-1A8D-4E00-994E-8DA3ADC13E4A}"/>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18">
                <a:extLst>
                  <a:ext uri="{FF2B5EF4-FFF2-40B4-BE49-F238E27FC236}">
                    <a16:creationId xmlns:a16="http://schemas.microsoft.com/office/drawing/2014/main" id="{EF7E1688-6C4E-4519-B2D8-967AFA4C9862}"/>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Rectangle 19">
                <a:extLst>
                  <a:ext uri="{FF2B5EF4-FFF2-40B4-BE49-F238E27FC236}">
                    <a16:creationId xmlns:a16="http://schemas.microsoft.com/office/drawing/2014/main" id="{B5C2104B-EAF3-4640-B585-3D81AF700CF1}"/>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Freeform 20">
                <a:extLst>
                  <a:ext uri="{FF2B5EF4-FFF2-40B4-BE49-F238E27FC236}">
                    <a16:creationId xmlns:a16="http://schemas.microsoft.com/office/drawing/2014/main" id="{7BED9DCA-5E2C-4968-B564-E7A7942D0666}"/>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Rectangle 21">
                <a:extLst>
                  <a:ext uri="{FF2B5EF4-FFF2-40B4-BE49-F238E27FC236}">
                    <a16:creationId xmlns:a16="http://schemas.microsoft.com/office/drawing/2014/main" id="{5B7934E2-6189-4A47-8A29-8EC70CF72BCF}"/>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2">
                <a:extLst>
                  <a:ext uri="{FF2B5EF4-FFF2-40B4-BE49-F238E27FC236}">
                    <a16:creationId xmlns:a16="http://schemas.microsoft.com/office/drawing/2014/main" id="{0F883AC8-D880-4097-A518-5FF2FFCEC800}"/>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Freeform 23">
                <a:extLst>
                  <a:ext uri="{FF2B5EF4-FFF2-40B4-BE49-F238E27FC236}">
                    <a16:creationId xmlns:a16="http://schemas.microsoft.com/office/drawing/2014/main" id="{6435BC7F-ECF9-4DC3-AB55-256E2CBE1FF4}"/>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Rectangle 24">
                <a:extLst>
                  <a:ext uri="{FF2B5EF4-FFF2-40B4-BE49-F238E27FC236}">
                    <a16:creationId xmlns:a16="http://schemas.microsoft.com/office/drawing/2014/main" id="{A2140E6A-FF5F-40BC-AA87-457B6A019FDC}"/>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5" name="矩形 44">
              <a:extLst>
                <a:ext uri="{FF2B5EF4-FFF2-40B4-BE49-F238E27FC236}">
                  <a16:creationId xmlns:a16="http://schemas.microsoft.com/office/drawing/2014/main" id="{C47C55A1-A9AC-4DDC-980D-737C25406EF9}"/>
                </a:ext>
              </a:extLst>
            </p:cNvPr>
            <p:cNvSpPr/>
            <p:nvPr/>
          </p:nvSpPr>
          <p:spPr>
            <a:xfrm>
              <a:off x="2394216" y="1844360"/>
              <a:ext cx="2646878"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毒物对人体的损害</a:t>
              </a:r>
            </a:p>
          </p:txBody>
        </p:sp>
      </p:grpSp>
    </p:spTree>
    <p:extLst>
      <p:ext uri="{BB962C8B-B14F-4D97-AF65-F5344CB8AC3E}">
        <p14:creationId xmlns:p14="http://schemas.microsoft.com/office/powerpoint/2010/main" val="2132014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1" name="组合 10">
            <a:extLst>
              <a:ext uri="{FF2B5EF4-FFF2-40B4-BE49-F238E27FC236}">
                <a16:creationId xmlns:a16="http://schemas.microsoft.com/office/drawing/2014/main" id="{A11837EC-54B3-40DC-B005-DE2C4B7ADDFB}"/>
              </a:ext>
            </a:extLst>
          </p:cNvPr>
          <p:cNvGrpSpPr/>
          <p:nvPr/>
        </p:nvGrpSpPr>
        <p:grpSpPr>
          <a:xfrm>
            <a:off x="-1" y="166704"/>
            <a:ext cx="3972065" cy="1086574"/>
            <a:chOff x="-1" y="166704"/>
            <a:chExt cx="3972065" cy="1086574"/>
          </a:xfrm>
        </p:grpSpPr>
        <p:sp>
          <p:nvSpPr>
            <p:cNvPr id="7" name="圆角矩形 2">
              <a:extLst>
                <a:ext uri="{FF2B5EF4-FFF2-40B4-BE49-F238E27FC236}">
                  <a16:creationId xmlns:a16="http://schemas.microsoft.com/office/drawing/2014/main" id="{0C063220-9C7E-4A61-8B99-B7F542700C86}"/>
                </a:ext>
              </a:extLst>
            </p:cNvPr>
            <p:cNvSpPr/>
            <p:nvPr/>
          </p:nvSpPr>
          <p:spPr>
            <a:xfrm>
              <a:off x="-1" y="660355"/>
              <a:ext cx="3972065"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 name="矩形 2">
              <a:extLst>
                <a:ext uri="{FF2B5EF4-FFF2-40B4-BE49-F238E27FC236}">
                  <a16:creationId xmlns:a16="http://schemas.microsoft.com/office/drawing/2014/main" id="{C56DFDA1-DE4D-42F5-B48C-77958B2B2A4F}"/>
                </a:ext>
              </a:extLst>
            </p:cNvPr>
            <p:cNvSpPr/>
            <p:nvPr/>
          </p:nvSpPr>
          <p:spPr>
            <a:xfrm>
              <a:off x="1135524"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有毒化学品的危害</a:t>
              </a:r>
            </a:p>
          </p:txBody>
        </p:sp>
        <p:grpSp>
          <p:nvGrpSpPr>
            <p:cNvPr id="10" name="组合 9">
              <a:extLst>
                <a:ext uri="{FF2B5EF4-FFF2-40B4-BE49-F238E27FC236}">
                  <a16:creationId xmlns:a16="http://schemas.microsoft.com/office/drawing/2014/main" id="{C80957F2-9B34-4858-A491-F8607E5E8B19}"/>
                </a:ext>
              </a:extLst>
            </p:cNvPr>
            <p:cNvGrpSpPr/>
            <p:nvPr/>
          </p:nvGrpSpPr>
          <p:grpSpPr>
            <a:xfrm>
              <a:off x="283626" y="166704"/>
              <a:ext cx="596680" cy="987302"/>
              <a:chOff x="283626" y="166704"/>
              <a:chExt cx="596680" cy="987302"/>
            </a:xfrm>
          </p:grpSpPr>
          <p:pic>
            <p:nvPicPr>
              <p:cNvPr id="4" name="图片 3">
                <a:extLst>
                  <a:ext uri="{FF2B5EF4-FFF2-40B4-BE49-F238E27FC236}">
                    <a16:creationId xmlns:a16="http://schemas.microsoft.com/office/drawing/2014/main" id="{D46E25BD-B00F-4321-A348-A937680C4070}"/>
                  </a:ext>
                </a:extLst>
              </p:cNvPr>
              <p:cNvPicPr>
                <a:picLocks noChangeAspect="1"/>
              </p:cNvPicPr>
              <p:nvPr/>
            </p:nvPicPr>
            <p:blipFill>
              <a:blip r:embed="rId2"/>
              <a:stretch>
                <a:fillRect/>
              </a:stretch>
            </p:blipFill>
            <p:spPr>
              <a:xfrm>
                <a:off x="283626" y="166704"/>
                <a:ext cx="596680" cy="987302"/>
              </a:xfrm>
              <a:prstGeom prst="rect">
                <a:avLst/>
              </a:prstGeom>
            </p:spPr>
          </p:pic>
          <p:pic>
            <p:nvPicPr>
              <p:cNvPr id="6" name="图片 5">
                <a:extLst>
                  <a:ext uri="{FF2B5EF4-FFF2-40B4-BE49-F238E27FC236}">
                    <a16:creationId xmlns:a16="http://schemas.microsoft.com/office/drawing/2014/main" id="{D11263D9-974C-423B-9419-06EDD36E4F55}"/>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43" name="组合 22">
            <a:extLst>
              <a:ext uri="{FF2B5EF4-FFF2-40B4-BE49-F238E27FC236}">
                <a16:creationId xmlns:a16="http://schemas.microsoft.com/office/drawing/2014/main" id="{589CA284-1F2C-4B1B-BBE0-8A08DF556D27}"/>
              </a:ext>
            </a:extLst>
          </p:cNvPr>
          <p:cNvGrpSpPr/>
          <p:nvPr/>
        </p:nvGrpSpPr>
        <p:grpSpPr>
          <a:xfrm>
            <a:off x="341451" y="1493664"/>
            <a:ext cx="3630613" cy="1038226"/>
            <a:chOff x="1804988" y="1619252"/>
            <a:chExt cx="3630613" cy="1038226"/>
          </a:xfrm>
          <a:effectLst>
            <a:outerShdw blurRad="50800" dist="38100" dir="2700000" algn="tl" rotWithShape="0">
              <a:prstClr val="black">
                <a:alpha val="40000"/>
              </a:prstClr>
            </a:outerShdw>
          </a:effectLst>
        </p:grpSpPr>
        <p:grpSp>
          <p:nvGrpSpPr>
            <p:cNvPr id="44" name="Group 4">
              <a:extLst>
                <a:ext uri="{FF2B5EF4-FFF2-40B4-BE49-F238E27FC236}">
                  <a16:creationId xmlns:a16="http://schemas.microsoft.com/office/drawing/2014/main" id="{1A2EF689-EE85-4C53-BD04-965C8CEC29D5}"/>
                </a:ext>
              </a:extLst>
            </p:cNvPr>
            <p:cNvGrpSpPr>
              <a:grpSpLocks noChangeAspect="1"/>
            </p:cNvGrpSpPr>
            <p:nvPr/>
          </p:nvGrpSpPr>
          <p:grpSpPr bwMode="auto">
            <a:xfrm>
              <a:off x="1804988" y="1619252"/>
              <a:ext cx="3630613" cy="1038226"/>
              <a:chOff x="1137" y="1020"/>
              <a:chExt cx="2287" cy="654"/>
            </a:xfrm>
          </p:grpSpPr>
          <p:sp>
            <p:nvSpPr>
              <p:cNvPr id="46" name="AutoShape 3">
                <a:extLst>
                  <a:ext uri="{FF2B5EF4-FFF2-40B4-BE49-F238E27FC236}">
                    <a16:creationId xmlns:a16="http://schemas.microsoft.com/office/drawing/2014/main" id="{7D6D0FEB-920C-4A90-A0BB-E67BC26D3087}"/>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Freeform 5">
                <a:extLst>
                  <a:ext uri="{FF2B5EF4-FFF2-40B4-BE49-F238E27FC236}">
                    <a16:creationId xmlns:a16="http://schemas.microsoft.com/office/drawing/2014/main" id="{BF4651D5-00DC-4929-B888-E24B07D7E8AE}"/>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Freeform 6">
                <a:extLst>
                  <a:ext uri="{FF2B5EF4-FFF2-40B4-BE49-F238E27FC236}">
                    <a16:creationId xmlns:a16="http://schemas.microsoft.com/office/drawing/2014/main" id="{96AC5D4E-635B-44C2-9511-D94A4C46E8B7}"/>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Rectangle 7">
                <a:extLst>
                  <a:ext uri="{FF2B5EF4-FFF2-40B4-BE49-F238E27FC236}">
                    <a16:creationId xmlns:a16="http://schemas.microsoft.com/office/drawing/2014/main" id="{5D1E46F4-F3DF-417E-B35F-903AA5E03332}"/>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Rectangle 8">
                <a:extLst>
                  <a:ext uri="{FF2B5EF4-FFF2-40B4-BE49-F238E27FC236}">
                    <a16:creationId xmlns:a16="http://schemas.microsoft.com/office/drawing/2014/main" id="{BE186BBA-857C-47DF-8FB2-9A17C2078FF2}"/>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9">
                <a:extLst>
                  <a:ext uri="{FF2B5EF4-FFF2-40B4-BE49-F238E27FC236}">
                    <a16:creationId xmlns:a16="http://schemas.microsoft.com/office/drawing/2014/main" id="{55D90319-4D71-4DC5-A4AB-37DEFBA00D86}"/>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10">
                <a:extLst>
                  <a:ext uri="{FF2B5EF4-FFF2-40B4-BE49-F238E27FC236}">
                    <a16:creationId xmlns:a16="http://schemas.microsoft.com/office/drawing/2014/main" id="{B5415ECE-2807-43F4-84F2-16846241E3FC}"/>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Rectangle 11">
                <a:extLst>
                  <a:ext uri="{FF2B5EF4-FFF2-40B4-BE49-F238E27FC236}">
                    <a16:creationId xmlns:a16="http://schemas.microsoft.com/office/drawing/2014/main" id="{AA9C1F6F-1D46-44FB-AB96-A805DE86ADC5}"/>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Oval 12">
                <a:extLst>
                  <a:ext uri="{FF2B5EF4-FFF2-40B4-BE49-F238E27FC236}">
                    <a16:creationId xmlns:a16="http://schemas.microsoft.com/office/drawing/2014/main" id="{FAA67FB2-E964-42BF-A707-E6FE1D9BFBEE}"/>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Oval 13">
                <a:extLst>
                  <a:ext uri="{FF2B5EF4-FFF2-40B4-BE49-F238E27FC236}">
                    <a16:creationId xmlns:a16="http://schemas.microsoft.com/office/drawing/2014/main" id="{0B5F32BB-2CDD-4742-AEB3-1C7B2BF9E391}"/>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Oval 14">
                <a:extLst>
                  <a:ext uri="{FF2B5EF4-FFF2-40B4-BE49-F238E27FC236}">
                    <a16:creationId xmlns:a16="http://schemas.microsoft.com/office/drawing/2014/main" id="{EF9AC3B6-9C90-4CFC-96A4-AE3A608626B7}"/>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Oval 15">
                <a:extLst>
                  <a:ext uri="{FF2B5EF4-FFF2-40B4-BE49-F238E27FC236}">
                    <a16:creationId xmlns:a16="http://schemas.microsoft.com/office/drawing/2014/main" id="{2CB0E94F-1065-470A-98EE-44C8A247CC80}"/>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Oval 16">
                <a:extLst>
                  <a:ext uri="{FF2B5EF4-FFF2-40B4-BE49-F238E27FC236}">
                    <a16:creationId xmlns:a16="http://schemas.microsoft.com/office/drawing/2014/main" id="{2EC30BB6-6866-4A55-A264-23088CFF628F}"/>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Oval 17">
                <a:extLst>
                  <a:ext uri="{FF2B5EF4-FFF2-40B4-BE49-F238E27FC236}">
                    <a16:creationId xmlns:a16="http://schemas.microsoft.com/office/drawing/2014/main" id="{9ED5595C-1A8D-4E00-994E-8DA3ADC13E4A}"/>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18">
                <a:extLst>
                  <a:ext uri="{FF2B5EF4-FFF2-40B4-BE49-F238E27FC236}">
                    <a16:creationId xmlns:a16="http://schemas.microsoft.com/office/drawing/2014/main" id="{EF7E1688-6C4E-4519-B2D8-967AFA4C9862}"/>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Rectangle 19">
                <a:extLst>
                  <a:ext uri="{FF2B5EF4-FFF2-40B4-BE49-F238E27FC236}">
                    <a16:creationId xmlns:a16="http://schemas.microsoft.com/office/drawing/2014/main" id="{B5C2104B-EAF3-4640-B585-3D81AF700CF1}"/>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Freeform 20">
                <a:extLst>
                  <a:ext uri="{FF2B5EF4-FFF2-40B4-BE49-F238E27FC236}">
                    <a16:creationId xmlns:a16="http://schemas.microsoft.com/office/drawing/2014/main" id="{7BED9DCA-5E2C-4968-B564-E7A7942D0666}"/>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Rectangle 21">
                <a:extLst>
                  <a:ext uri="{FF2B5EF4-FFF2-40B4-BE49-F238E27FC236}">
                    <a16:creationId xmlns:a16="http://schemas.microsoft.com/office/drawing/2014/main" id="{5B7934E2-6189-4A47-8A29-8EC70CF72BCF}"/>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2">
                <a:extLst>
                  <a:ext uri="{FF2B5EF4-FFF2-40B4-BE49-F238E27FC236}">
                    <a16:creationId xmlns:a16="http://schemas.microsoft.com/office/drawing/2014/main" id="{0F883AC8-D880-4097-A518-5FF2FFCEC800}"/>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Freeform 23">
                <a:extLst>
                  <a:ext uri="{FF2B5EF4-FFF2-40B4-BE49-F238E27FC236}">
                    <a16:creationId xmlns:a16="http://schemas.microsoft.com/office/drawing/2014/main" id="{6435BC7F-ECF9-4DC3-AB55-256E2CBE1FF4}"/>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Rectangle 24">
                <a:extLst>
                  <a:ext uri="{FF2B5EF4-FFF2-40B4-BE49-F238E27FC236}">
                    <a16:creationId xmlns:a16="http://schemas.microsoft.com/office/drawing/2014/main" id="{A2140E6A-FF5F-40BC-AA87-457B6A019FDC}"/>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5" name="矩形 44">
              <a:extLst>
                <a:ext uri="{FF2B5EF4-FFF2-40B4-BE49-F238E27FC236}">
                  <a16:creationId xmlns:a16="http://schemas.microsoft.com/office/drawing/2014/main" id="{C47C55A1-A9AC-4DDC-980D-737C25406EF9}"/>
                </a:ext>
              </a:extLst>
            </p:cNvPr>
            <p:cNvSpPr/>
            <p:nvPr/>
          </p:nvSpPr>
          <p:spPr>
            <a:xfrm>
              <a:off x="2394216" y="1844360"/>
              <a:ext cx="2646878"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毒物对人体的损害</a:t>
              </a:r>
            </a:p>
          </p:txBody>
        </p:sp>
      </p:grpSp>
      <p:grpSp>
        <p:nvGrpSpPr>
          <p:cNvPr id="67" name="组合 66">
            <a:extLst>
              <a:ext uri="{FF2B5EF4-FFF2-40B4-BE49-F238E27FC236}">
                <a16:creationId xmlns:a16="http://schemas.microsoft.com/office/drawing/2014/main" id="{FC47833C-9DA2-4672-8CD4-9C2D598CF89C}"/>
              </a:ext>
            </a:extLst>
          </p:cNvPr>
          <p:cNvGrpSpPr/>
          <p:nvPr/>
        </p:nvGrpSpPr>
        <p:grpSpPr>
          <a:xfrm>
            <a:off x="1276954" y="2912989"/>
            <a:ext cx="2346993" cy="2405843"/>
            <a:chOff x="271594" y="2117731"/>
            <a:chExt cx="2665828" cy="2732672"/>
          </a:xfrm>
        </p:grpSpPr>
        <p:pic>
          <p:nvPicPr>
            <p:cNvPr id="68" name="图片 67">
              <a:extLst>
                <a:ext uri="{FF2B5EF4-FFF2-40B4-BE49-F238E27FC236}">
                  <a16:creationId xmlns:a16="http://schemas.microsoft.com/office/drawing/2014/main" id="{80A91A60-664C-470B-930F-41C28F04AB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594" y="2117731"/>
              <a:ext cx="2665828" cy="2732672"/>
            </a:xfrm>
            <a:prstGeom prst="rect">
              <a:avLst/>
            </a:prstGeom>
          </p:spPr>
        </p:pic>
        <p:sp>
          <p:nvSpPr>
            <p:cNvPr id="69" name="六边形 68">
              <a:extLst>
                <a:ext uri="{FF2B5EF4-FFF2-40B4-BE49-F238E27FC236}">
                  <a16:creationId xmlns:a16="http://schemas.microsoft.com/office/drawing/2014/main" id="{1527CB40-6CED-4A35-BD65-86CE051FA4C0}"/>
                </a:ext>
              </a:extLst>
            </p:cNvPr>
            <p:cNvSpPr/>
            <p:nvPr/>
          </p:nvSpPr>
          <p:spPr>
            <a:xfrm rot="5400000">
              <a:off x="754363" y="2547929"/>
              <a:ext cx="1923878" cy="1658515"/>
            </a:xfrm>
            <a:prstGeom prst="hexagon">
              <a:avLst>
                <a:gd name="adj" fmla="val 27212"/>
                <a:gd name="vf" fmla="val 115470"/>
              </a:avLst>
            </a:prstGeom>
            <a:solidFill>
              <a:srgbClr val="3DA4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矩形 69">
              <a:extLst>
                <a:ext uri="{FF2B5EF4-FFF2-40B4-BE49-F238E27FC236}">
                  <a16:creationId xmlns:a16="http://schemas.microsoft.com/office/drawing/2014/main" id="{4FEF9B89-90F3-4390-BA31-A8126588DAFC}"/>
                </a:ext>
              </a:extLst>
            </p:cNvPr>
            <p:cNvSpPr/>
            <p:nvPr/>
          </p:nvSpPr>
          <p:spPr>
            <a:xfrm>
              <a:off x="729043" y="2776954"/>
              <a:ext cx="1974516" cy="817306"/>
            </a:xfrm>
            <a:prstGeom prst="rect">
              <a:avLst/>
            </a:prstGeom>
          </p:spPr>
          <p:txBody>
            <a:bodyPr wrap="square">
              <a:spAutoFit/>
            </a:bodyPr>
            <a:lstStyle/>
            <a:p>
              <a:pPr algn="ctr">
                <a:lnSpc>
                  <a:spcPct val="200000"/>
                </a:lnSpc>
                <a:defRPr/>
              </a:pPr>
              <a:r>
                <a:rPr lang="zh-CN" altLang="en-US" sz="2400" b="1" dirty="0">
                  <a:solidFill>
                    <a:schemeClr val="bg1"/>
                  </a:solidFill>
                  <a:effectLst>
                    <a:outerShdw blurRad="38100" dist="38100" dir="2700000" algn="tl">
                      <a:srgbClr val="000000">
                        <a:alpha val="43137"/>
                      </a:srgbClr>
                    </a:outerShdw>
                  </a:effectLst>
                  <a:cs typeface="+mn-ea"/>
                  <a:sym typeface="+mn-lt"/>
                </a:rPr>
                <a:t>眼损害</a:t>
              </a:r>
            </a:p>
          </p:txBody>
        </p:sp>
      </p:grpSp>
      <p:grpSp>
        <p:nvGrpSpPr>
          <p:cNvPr id="71" name="组合 70">
            <a:extLst>
              <a:ext uri="{FF2B5EF4-FFF2-40B4-BE49-F238E27FC236}">
                <a16:creationId xmlns:a16="http://schemas.microsoft.com/office/drawing/2014/main" id="{9A2FE7FE-9624-4603-9FC0-7BB1B0CCE8B1}"/>
              </a:ext>
            </a:extLst>
          </p:cNvPr>
          <p:cNvGrpSpPr/>
          <p:nvPr/>
        </p:nvGrpSpPr>
        <p:grpSpPr>
          <a:xfrm>
            <a:off x="3607958" y="2912989"/>
            <a:ext cx="2346993" cy="2405843"/>
            <a:chOff x="5071137" y="2141795"/>
            <a:chExt cx="2665828" cy="2732672"/>
          </a:xfrm>
        </p:grpSpPr>
        <p:pic>
          <p:nvPicPr>
            <p:cNvPr id="72" name="图片 71">
              <a:extLst>
                <a:ext uri="{FF2B5EF4-FFF2-40B4-BE49-F238E27FC236}">
                  <a16:creationId xmlns:a16="http://schemas.microsoft.com/office/drawing/2014/main" id="{A647225B-BECD-4A66-BDE2-54B58069E6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1137" y="2141795"/>
              <a:ext cx="2665828" cy="2732672"/>
            </a:xfrm>
            <a:prstGeom prst="rect">
              <a:avLst/>
            </a:prstGeom>
          </p:spPr>
        </p:pic>
        <p:grpSp>
          <p:nvGrpSpPr>
            <p:cNvPr id="73" name="组合 72">
              <a:extLst>
                <a:ext uri="{FF2B5EF4-FFF2-40B4-BE49-F238E27FC236}">
                  <a16:creationId xmlns:a16="http://schemas.microsoft.com/office/drawing/2014/main" id="{9819E880-2D56-4E2E-93AF-EC54F26CC66D}"/>
                </a:ext>
              </a:extLst>
            </p:cNvPr>
            <p:cNvGrpSpPr/>
            <p:nvPr/>
          </p:nvGrpSpPr>
          <p:grpSpPr>
            <a:xfrm>
              <a:off x="5588973" y="2440176"/>
              <a:ext cx="1848340" cy="1923878"/>
              <a:chOff x="5588973" y="2440176"/>
              <a:chExt cx="1848340" cy="1923878"/>
            </a:xfrm>
          </p:grpSpPr>
          <p:sp>
            <p:nvSpPr>
              <p:cNvPr id="74" name="六边形 73">
                <a:extLst>
                  <a:ext uri="{FF2B5EF4-FFF2-40B4-BE49-F238E27FC236}">
                    <a16:creationId xmlns:a16="http://schemas.microsoft.com/office/drawing/2014/main" id="{30C14E00-22FF-4DF8-A72C-EEE19C133B49}"/>
                  </a:ext>
                </a:extLst>
              </p:cNvPr>
              <p:cNvSpPr/>
              <p:nvPr/>
            </p:nvSpPr>
            <p:spPr>
              <a:xfrm rot="5400000">
                <a:off x="5551205" y="2572857"/>
                <a:ext cx="1923878" cy="1658515"/>
              </a:xfrm>
              <a:prstGeom prst="hexagon">
                <a:avLst>
                  <a:gd name="adj" fmla="val 27212"/>
                  <a:gd name="vf" fmla="val 115470"/>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
            <p:nvSpPr>
              <p:cNvPr id="75" name="矩形 74">
                <a:extLst>
                  <a:ext uri="{FF2B5EF4-FFF2-40B4-BE49-F238E27FC236}">
                    <a16:creationId xmlns:a16="http://schemas.microsoft.com/office/drawing/2014/main" id="{7341D614-7D0C-42BA-B9F1-A39F7760E40C}"/>
                  </a:ext>
                </a:extLst>
              </p:cNvPr>
              <p:cNvSpPr/>
              <p:nvPr/>
            </p:nvSpPr>
            <p:spPr>
              <a:xfrm>
                <a:off x="5588973" y="2801019"/>
                <a:ext cx="1848340" cy="817306"/>
              </a:xfrm>
              <a:prstGeom prst="rect">
                <a:avLst/>
              </a:prstGeom>
            </p:spPr>
            <p:txBody>
              <a:bodyPr wrap="square">
                <a:spAutoFit/>
              </a:bodyPr>
              <a:lstStyle/>
              <a:p>
                <a:pPr algn="ctr">
                  <a:lnSpc>
                    <a:spcPct val="200000"/>
                  </a:lnSpc>
                  <a:defRPr/>
                </a:pPr>
                <a:r>
                  <a:rPr lang="zh-CN" altLang="en-US" sz="2400" b="1" dirty="0">
                    <a:solidFill>
                      <a:schemeClr val="tx1">
                        <a:lumMod val="65000"/>
                        <a:lumOff val="35000"/>
                      </a:schemeClr>
                    </a:solidFill>
                    <a:cs typeface="+mn-ea"/>
                    <a:sym typeface="+mn-lt"/>
                  </a:rPr>
                  <a:t>皮肤损害</a:t>
                </a:r>
              </a:p>
            </p:txBody>
          </p:sp>
        </p:grpSp>
      </p:grpSp>
      <p:grpSp>
        <p:nvGrpSpPr>
          <p:cNvPr id="76" name="组合 75">
            <a:extLst>
              <a:ext uri="{FF2B5EF4-FFF2-40B4-BE49-F238E27FC236}">
                <a16:creationId xmlns:a16="http://schemas.microsoft.com/office/drawing/2014/main" id="{E7EE0690-21C4-496F-9FE2-C3F6BF288524}"/>
              </a:ext>
            </a:extLst>
          </p:cNvPr>
          <p:cNvGrpSpPr/>
          <p:nvPr/>
        </p:nvGrpSpPr>
        <p:grpSpPr>
          <a:xfrm>
            <a:off x="5938962" y="2912989"/>
            <a:ext cx="2346993" cy="2405843"/>
            <a:chOff x="271594" y="2117731"/>
            <a:chExt cx="2665828" cy="2732672"/>
          </a:xfrm>
        </p:grpSpPr>
        <p:pic>
          <p:nvPicPr>
            <p:cNvPr id="77" name="图片 76">
              <a:extLst>
                <a:ext uri="{FF2B5EF4-FFF2-40B4-BE49-F238E27FC236}">
                  <a16:creationId xmlns:a16="http://schemas.microsoft.com/office/drawing/2014/main" id="{CB89A77A-3E54-423D-A7C3-F4AA7713D8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594" y="2117731"/>
              <a:ext cx="2665828" cy="2732672"/>
            </a:xfrm>
            <a:prstGeom prst="rect">
              <a:avLst/>
            </a:prstGeom>
          </p:spPr>
        </p:pic>
        <p:sp>
          <p:nvSpPr>
            <p:cNvPr id="78" name="六边形 77">
              <a:extLst>
                <a:ext uri="{FF2B5EF4-FFF2-40B4-BE49-F238E27FC236}">
                  <a16:creationId xmlns:a16="http://schemas.microsoft.com/office/drawing/2014/main" id="{20626150-B820-485F-B71F-9918E2DB4918}"/>
                </a:ext>
              </a:extLst>
            </p:cNvPr>
            <p:cNvSpPr/>
            <p:nvPr/>
          </p:nvSpPr>
          <p:spPr>
            <a:xfrm rot="5400000">
              <a:off x="754363" y="2547929"/>
              <a:ext cx="1923878" cy="1658515"/>
            </a:xfrm>
            <a:prstGeom prst="hexagon">
              <a:avLst>
                <a:gd name="adj" fmla="val 27212"/>
                <a:gd name="vf" fmla="val 115470"/>
              </a:avLst>
            </a:prstGeom>
            <a:solidFill>
              <a:srgbClr val="3DA4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矩形 78">
              <a:extLst>
                <a:ext uri="{FF2B5EF4-FFF2-40B4-BE49-F238E27FC236}">
                  <a16:creationId xmlns:a16="http://schemas.microsoft.com/office/drawing/2014/main" id="{D92200D3-50FF-47CF-A145-0C71A8746DF7}"/>
                </a:ext>
              </a:extLst>
            </p:cNvPr>
            <p:cNvSpPr/>
            <p:nvPr/>
          </p:nvSpPr>
          <p:spPr>
            <a:xfrm>
              <a:off x="729043" y="2776954"/>
              <a:ext cx="1974516" cy="817306"/>
            </a:xfrm>
            <a:prstGeom prst="rect">
              <a:avLst/>
            </a:prstGeom>
          </p:spPr>
          <p:txBody>
            <a:bodyPr wrap="square">
              <a:spAutoFit/>
            </a:bodyPr>
            <a:lstStyle/>
            <a:p>
              <a:pPr algn="ctr">
                <a:lnSpc>
                  <a:spcPct val="200000"/>
                </a:lnSpc>
                <a:defRPr/>
              </a:pPr>
              <a:r>
                <a:rPr lang="zh-CN" altLang="en-US" sz="2400" b="1" dirty="0">
                  <a:solidFill>
                    <a:schemeClr val="bg1"/>
                  </a:solidFill>
                  <a:effectLst>
                    <a:outerShdw blurRad="38100" dist="38100" dir="2700000" algn="tl">
                      <a:srgbClr val="000000">
                        <a:alpha val="43137"/>
                      </a:srgbClr>
                    </a:outerShdw>
                  </a:effectLst>
                  <a:cs typeface="+mn-ea"/>
                  <a:sym typeface="+mn-lt"/>
                </a:rPr>
                <a:t>化学灼伤</a:t>
              </a:r>
            </a:p>
          </p:txBody>
        </p:sp>
      </p:grpSp>
      <p:grpSp>
        <p:nvGrpSpPr>
          <p:cNvPr id="80" name="组合 79">
            <a:extLst>
              <a:ext uri="{FF2B5EF4-FFF2-40B4-BE49-F238E27FC236}">
                <a16:creationId xmlns:a16="http://schemas.microsoft.com/office/drawing/2014/main" id="{4F7A0865-31C2-498B-9556-77081B9E5228}"/>
              </a:ext>
            </a:extLst>
          </p:cNvPr>
          <p:cNvGrpSpPr/>
          <p:nvPr/>
        </p:nvGrpSpPr>
        <p:grpSpPr>
          <a:xfrm>
            <a:off x="8269966" y="2912989"/>
            <a:ext cx="2346993" cy="2405843"/>
            <a:chOff x="5071137" y="2141795"/>
            <a:chExt cx="2665828" cy="2732672"/>
          </a:xfrm>
        </p:grpSpPr>
        <p:pic>
          <p:nvPicPr>
            <p:cNvPr id="81" name="图片 80">
              <a:extLst>
                <a:ext uri="{FF2B5EF4-FFF2-40B4-BE49-F238E27FC236}">
                  <a16:creationId xmlns:a16="http://schemas.microsoft.com/office/drawing/2014/main" id="{53D05825-1DCA-4F98-AD08-9CDF019AA9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1137" y="2141795"/>
              <a:ext cx="2665828" cy="2732672"/>
            </a:xfrm>
            <a:prstGeom prst="rect">
              <a:avLst/>
            </a:prstGeom>
          </p:spPr>
        </p:pic>
        <p:grpSp>
          <p:nvGrpSpPr>
            <p:cNvPr id="82" name="组合 81">
              <a:extLst>
                <a:ext uri="{FF2B5EF4-FFF2-40B4-BE49-F238E27FC236}">
                  <a16:creationId xmlns:a16="http://schemas.microsoft.com/office/drawing/2014/main" id="{E9211BCE-7EEA-4A2D-B9EE-A9C7A6E323ED}"/>
                </a:ext>
              </a:extLst>
            </p:cNvPr>
            <p:cNvGrpSpPr/>
            <p:nvPr/>
          </p:nvGrpSpPr>
          <p:grpSpPr>
            <a:xfrm>
              <a:off x="5588973" y="2440176"/>
              <a:ext cx="1848340" cy="1923878"/>
              <a:chOff x="5588973" y="2440176"/>
              <a:chExt cx="1848340" cy="1923878"/>
            </a:xfrm>
          </p:grpSpPr>
          <p:sp>
            <p:nvSpPr>
              <p:cNvPr id="83" name="六边形 82">
                <a:extLst>
                  <a:ext uri="{FF2B5EF4-FFF2-40B4-BE49-F238E27FC236}">
                    <a16:creationId xmlns:a16="http://schemas.microsoft.com/office/drawing/2014/main" id="{537C8FBF-F5B1-497B-8EF5-44639AAD754B}"/>
                  </a:ext>
                </a:extLst>
              </p:cNvPr>
              <p:cNvSpPr/>
              <p:nvPr/>
            </p:nvSpPr>
            <p:spPr>
              <a:xfrm rot="5400000">
                <a:off x="5551205" y="2572857"/>
                <a:ext cx="1923878" cy="1658515"/>
              </a:xfrm>
              <a:prstGeom prst="hexagon">
                <a:avLst>
                  <a:gd name="adj" fmla="val 27212"/>
                  <a:gd name="vf" fmla="val 115470"/>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a:cs typeface="+mn-ea"/>
                  <a:sym typeface="+mn-lt"/>
                </a:endParaRPr>
              </a:p>
            </p:txBody>
          </p:sp>
          <p:sp>
            <p:nvSpPr>
              <p:cNvPr id="84" name="矩形 83">
                <a:extLst>
                  <a:ext uri="{FF2B5EF4-FFF2-40B4-BE49-F238E27FC236}">
                    <a16:creationId xmlns:a16="http://schemas.microsoft.com/office/drawing/2014/main" id="{6AFC917A-03B7-4A30-B611-505C8870CADE}"/>
                  </a:ext>
                </a:extLst>
              </p:cNvPr>
              <p:cNvSpPr/>
              <p:nvPr/>
            </p:nvSpPr>
            <p:spPr>
              <a:xfrm>
                <a:off x="5588973" y="2756626"/>
                <a:ext cx="1848340" cy="1289249"/>
              </a:xfrm>
              <a:prstGeom prst="rect">
                <a:avLst/>
              </a:prstGeom>
            </p:spPr>
            <p:txBody>
              <a:bodyPr wrap="square">
                <a:spAutoFit/>
              </a:bodyPr>
              <a:lstStyle/>
              <a:p>
                <a:pPr algn="ctr">
                  <a:lnSpc>
                    <a:spcPct val="150000"/>
                  </a:lnSpc>
                  <a:defRPr/>
                </a:pPr>
                <a:r>
                  <a:rPr lang="zh-CN" altLang="en-US" sz="2400" b="1" dirty="0">
                    <a:solidFill>
                      <a:schemeClr val="tx1">
                        <a:lumMod val="65000"/>
                        <a:lumOff val="35000"/>
                      </a:schemeClr>
                    </a:solidFill>
                    <a:cs typeface="+mn-ea"/>
                    <a:sym typeface="+mn-lt"/>
                  </a:rPr>
                  <a:t>职业性</a:t>
                </a:r>
                <a:endParaRPr lang="en-US" altLang="zh-CN" sz="2400" b="1" dirty="0">
                  <a:solidFill>
                    <a:schemeClr val="tx1">
                      <a:lumMod val="65000"/>
                      <a:lumOff val="35000"/>
                    </a:schemeClr>
                  </a:solidFill>
                  <a:cs typeface="+mn-ea"/>
                  <a:sym typeface="+mn-lt"/>
                </a:endParaRPr>
              </a:p>
              <a:p>
                <a:pPr algn="ctr">
                  <a:lnSpc>
                    <a:spcPct val="150000"/>
                  </a:lnSpc>
                  <a:defRPr/>
                </a:pPr>
                <a:r>
                  <a:rPr lang="zh-CN" altLang="en-US" sz="2400" b="1" dirty="0">
                    <a:solidFill>
                      <a:schemeClr val="tx1">
                        <a:lumMod val="65000"/>
                        <a:lumOff val="35000"/>
                      </a:schemeClr>
                    </a:solidFill>
                    <a:cs typeface="+mn-ea"/>
                    <a:sym typeface="+mn-lt"/>
                  </a:rPr>
                  <a:t>肿瘤</a:t>
                </a:r>
              </a:p>
            </p:txBody>
          </p:sp>
        </p:grpSp>
      </p:grpSp>
    </p:spTree>
    <p:extLst>
      <p:ext uri="{BB962C8B-B14F-4D97-AF65-F5344CB8AC3E}">
        <p14:creationId xmlns:p14="http://schemas.microsoft.com/office/powerpoint/2010/main" val="104357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67"/>
                                        </p:tgtEl>
                                        <p:attrNameLst>
                                          <p:attrName>style.visibility</p:attrName>
                                        </p:attrNameLst>
                                      </p:cBhvr>
                                      <p:to>
                                        <p:strVal val="visible"/>
                                      </p:to>
                                    </p:set>
                                    <p:anim calcmode="lin" valueType="num">
                                      <p:cBhvr>
                                        <p:cTn id="17" dur="500" fill="hold"/>
                                        <p:tgtEl>
                                          <p:spTgt spid="67"/>
                                        </p:tgtEl>
                                        <p:attrNameLst>
                                          <p:attrName>ppt_w</p:attrName>
                                        </p:attrNameLst>
                                      </p:cBhvr>
                                      <p:tavLst>
                                        <p:tav tm="0">
                                          <p:val>
                                            <p:fltVal val="0"/>
                                          </p:val>
                                        </p:tav>
                                        <p:tav tm="100000">
                                          <p:val>
                                            <p:strVal val="#ppt_w"/>
                                          </p:val>
                                        </p:tav>
                                      </p:tavLst>
                                    </p:anim>
                                    <p:anim calcmode="lin" valueType="num">
                                      <p:cBhvr>
                                        <p:cTn id="18" dur="500" fill="hold"/>
                                        <p:tgtEl>
                                          <p:spTgt spid="67"/>
                                        </p:tgtEl>
                                        <p:attrNameLst>
                                          <p:attrName>ppt_h</p:attrName>
                                        </p:attrNameLst>
                                      </p:cBhvr>
                                      <p:tavLst>
                                        <p:tav tm="0">
                                          <p:val>
                                            <p:fltVal val="0"/>
                                          </p:val>
                                        </p:tav>
                                        <p:tav tm="100000">
                                          <p:val>
                                            <p:strVal val="#ppt_h"/>
                                          </p:val>
                                        </p:tav>
                                      </p:tavLst>
                                    </p:anim>
                                    <p:animEffect transition="in" filter="fade">
                                      <p:cBhvr>
                                        <p:cTn id="19" dur="500"/>
                                        <p:tgtEl>
                                          <p:spTgt spid="67"/>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71"/>
                                        </p:tgtEl>
                                        <p:attrNameLst>
                                          <p:attrName>style.visibility</p:attrName>
                                        </p:attrNameLst>
                                      </p:cBhvr>
                                      <p:to>
                                        <p:strVal val="visible"/>
                                      </p:to>
                                    </p:set>
                                    <p:anim calcmode="lin" valueType="num">
                                      <p:cBhvr>
                                        <p:cTn id="23" dur="500" fill="hold"/>
                                        <p:tgtEl>
                                          <p:spTgt spid="71"/>
                                        </p:tgtEl>
                                        <p:attrNameLst>
                                          <p:attrName>ppt_w</p:attrName>
                                        </p:attrNameLst>
                                      </p:cBhvr>
                                      <p:tavLst>
                                        <p:tav tm="0">
                                          <p:val>
                                            <p:fltVal val="0"/>
                                          </p:val>
                                        </p:tav>
                                        <p:tav tm="100000">
                                          <p:val>
                                            <p:strVal val="#ppt_w"/>
                                          </p:val>
                                        </p:tav>
                                      </p:tavLst>
                                    </p:anim>
                                    <p:anim calcmode="lin" valueType="num">
                                      <p:cBhvr>
                                        <p:cTn id="24" dur="500" fill="hold"/>
                                        <p:tgtEl>
                                          <p:spTgt spid="71"/>
                                        </p:tgtEl>
                                        <p:attrNameLst>
                                          <p:attrName>ppt_h</p:attrName>
                                        </p:attrNameLst>
                                      </p:cBhvr>
                                      <p:tavLst>
                                        <p:tav tm="0">
                                          <p:val>
                                            <p:fltVal val="0"/>
                                          </p:val>
                                        </p:tav>
                                        <p:tav tm="100000">
                                          <p:val>
                                            <p:strVal val="#ppt_h"/>
                                          </p:val>
                                        </p:tav>
                                      </p:tavLst>
                                    </p:anim>
                                    <p:animEffect transition="in" filter="fade">
                                      <p:cBhvr>
                                        <p:cTn id="25" dur="500"/>
                                        <p:tgtEl>
                                          <p:spTgt spid="71"/>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6"/>
                                        </p:tgtEl>
                                        <p:attrNameLst>
                                          <p:attrName>style.visibility</p:attrName>
                                        </p:attrNameLst>
                                      </p:cBhvr>
                                      <p:to>
                                        <p:strVal val="visible"/>
                                      </p:to>
                                    </p:set>
                                    <p:anim calcmode="lin" valueType="num">
                                      <p:cBhvr>
                                        <p:cTn id="29" dur="500" fill="hold"/>
                                        <p:tgtEl>
                                          <p:spTgt spid="76"/>
                                        </p:tgtEl>
                                        <p:attrNameLst>
                                          <p:attrName>ppt_w</p:attrName>
                                        </p:attrNameLst>
                                      </p:cBhvr>
                                      <p:tavLst>
                                        <p:tav tm="0">
                                          <p:val>
                                            <p:fltVal val="0"/>
                                          </p:val>
                                        </p:tav>
                                        <p:tav tm="100000">
                                          <p:val>
                                            <p:strVal val="#ppt_w"/>
                                          </p:val>
                                        </p:tav>
                                      </p:tavLst>
                                    </p:anim>
                                    <p:anim calcmode="lin" valueType="num">
                                      <p:cBhvr>
                                        <p:cTn id="30" dur="500" fill="hold"/>
                                        <p:tgtEl>
                                          <p:spTgt spid="76"/>
                                        </p:tgtEl>
                                        <p:attrNameLst>
                                          <p:attrName>ppt_h</p:attrName>
                                        </p:attrNameLst>
                                      </p:cBhvr>
                                      <p:tavLst>
                                        <p:tav tm="0">
                                          <p:val>
                                            <p:fltVal val="0"/>
                                          </p:val>
                                        </p:tav>
                                        <p:tav tm="100000">
                                          <p:val>
                                            <p:strVal val="#ppt_h"/>
                                          </p:val>
                                        </p:tav>
                                      </p:tavLst>
                                    </p:anim>
                                    <p:animEffect transition="in" filter="fade">
                                      <p:cBhvr>
                                        <p:cTn id="31" dur="500"/>
                                        <p:tgtEl>
                                          <p:spTgt spid="76"/>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80"/>
                                        </p:tgtEl>
                                        <p:attrNameLst>
                                          <p:attrName>style.visibility</p:attrName>
                                        </p:attrNameLst>
                                      </p:cBhvr>
                                      <p:to>
                                        <p:strVal val="visible"/>
                                      </p:to>
                                    </p:set>
                                    <p:anim calcmode="lin" valueType="num">
                                      <p:cBhvr>
                                        <p:cTn id="35" dur="500" fill="hold"/>
                                        <p:tgtEl>
                                          <p:spTgt spid="80"/>
                                        </p:tgtEl>
                                        <p:attrNameLst>
                                          <p:attrName>ppt_w</p:attrName>
                                        </p:attrNameLst>
                                      </p:cBhvr>
                                      <p:tavLst>
                                        <p:tav tm="0">
                                          <p:val>
                                            <p:fltVal val="0"/>
                                          </p:val>
                                        </p:tav>
                                        <p:tav tm="100000">
                                          <p:val>
                                            <p:strVal val="#ppt_w"/>
                                          </p:val>
                                        </p:tav>
                                      </p:tavLst>
                                    </p:anim>
                                    <p:anim calcmode="lin" valueType="num">
                                      <p:cBhvr>
                                        <p:cTn id="36" dur="500" fill="hold"/>
                                        <p:tgtEl>
                                          <p:spTgt spid="80"/>
                                        </p:tgtEl>
                                        <p:attrNameLst>
                                          <p:attrName>ppt_h</p:attrName>
                                        </p:attrNameLst>
                                      </p:cBhvr>
                                      <p:tavLst>
                                        <p:tav tm="0">
                                          <p:val>
                                            <p:fltVal val="0"/>
                                          </p:val>
                                        </p:tav>
                                        <p:tav tm="100000">
                                          <p:val>
                                            <p:strVal val="#ppt_h"/>
                                          </p:val>
                                        </p:tav>
                                      </p:tavLst>
                                    </p:anim>
                                    <p:animEffect transition="in" filter="fade">
                                      <p:cBhvr>
                                        <p:cTn id="37"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1" name="组合 10">
            <a:extLst>
              <a:ext uri="{FF2B5EF4-FFF2-40B4-BE49-F238E27FC236}">
                <a16:creationId xmlns:a16="http://schemas.microsoft.com/office/drawing/2014/main" id="{A11837EC-54B3-40DC-B005-DE2C4B7ADDFB}"/>
              </a:ext>
            </a:extLst>
          </p:cNvPr>
          <p:cNvGrpSpPr/>
          <p:nvPr/>
        </p:nvGrpSpPr>
        <p:grpSpPr>
          <a:xfrm>
            <a:off x="-1" y="166704"/>
            <a:ext cx="3972065" cy="1086574"/>
            <a:chOff x="-1" y="166704"/>
            <a:chExt cx="3972065" cy="1086574"/>
          </a:xfrm>
        </p:grpSpPr>
        <p:sp>
          <p:nvSpPr>
            <p:cNvPr id="7" name="圆角矩形 2">
              <a:extLst>
                <a:ext uri="{FF2B5EF4-FFF2-40B4-BE49-F238E27FC236}">
                  <a16:creationId xmlns:a16="http://schemas.microsoft.com/office/drawing/2014/main" id="{0C063220-9C7E-4A61-8B99-B7F542700C86}"/>
                </a:ext>
              </a:extLst>
            </p:cNvPr>
            <p:cNvSpPr/>
            <p:nvPr/>
          </p:nvSpPr>
          <p:spPr>
            <a:xfrm>
              <a:off x="-1" y="660355"/>
              <a:ext cx="3972065"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 name="矩形 2">
              <a:extLst>
                <a:ext uri="{FF2B5EF4-FFF2-40B4-BE49-F238E27FC236}">
                  <a16:creationId xmlns:a16="http://schemas.microsoft.com/office/drawing/2014/main" id="{C56DFDA1-DE4D-42F5-B48C-77958B2B2A4F}"/>
                </a:ext>
              </a:extLst>
            </p:cNvPr>
            <p:cNvSpPr/>
            <p:nvPr/>
          </p:nvSpPr>
          <p:spPr>
            <a:xfrm>
              <a:off x="1135524" y="712279"/>
              <a:ext cx="2646878"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有毒化学品的危害</a:t>
              </a:r>
            </a:p>
          </p:txBody>
        </p:sp>
        <p:grpSp>
          <p:nvGrpSpPr>
            <p:cNvPr id="10" name="组合 9">
              <a:extLst>
                <a:ext uri="{FF2B5EF4-FFF2-40B4-BE49-F238E27FC236}">
                  <a16:creationId xmlns:a16="http://schemas.microsoft.com/office/drawing/2014/main" id="{C80957F2-9B34-4858-A491-F8607E5E8B19}"/>
                </a:ext>
              </a:extLst>
            </p:cNvPr>
            <p:cNvGrpSpPr/>
            <p:nvPr/>
          </p:nvGrpSpPr>
          <p:grpSpPr>
            <a:xfrm>
              <a:off x="283626" y="166704"/>
              <a:ext cx="596680" cy="987302"/>
              <a:chOff x="283626" y="166704"/>
              <a:chExt cx="596680" cy="987302"/>
            </a:xfrm>
          </p:grpSpPr>
          <p:pic>
            <p:nvPicPr>
              <p:cNvPr id="4" name="图片 3">
                <a:extLst>
                  <a:ext uri="{FF2B5EF4-FFF2-40B4-BE49-F238E27FC236}">
                    <a16:creationId xmlns:a16="http://schemas.microsoft.com/office/drawing/2014/main" id="{D46E25BD-B00F-4321-A348-A937680C4070}"/>
                  </a:ext>
                </a:extLst>
              </p:cNvPr>
              <p:cNvPicPr>
                <a:picLocks noChangeAspect="1"/>
              </p:cNvPicPr>
              <p:nvPr/>
            </p:nvPicPr>
            <p:blipFill>
              <a:blip r:embed="rId2"/>
              <a:stretch>
                <a:fillRect/>
              </a:stretch>
            </p:blipFill>
            <p:spPr>
              <a:xfrm>
                <a:off x="283626" y="166704"/>
                <a:ext cx="596680" cy="987302"/>
              </a:xfrm>
              <a:prstGeom prst="rect">
                <a:avLst/>
              </a:prstGeom>
            </p:spPr>
          </p:pic>
          <p:pic>
            <p:nvPicPr>
              <p:cNvPr id="6" name="图片 5">
                <a:extLst>
                  <a:ext uri="{FF2B5EF4-FFF2-40B4-BE49-F238E27FC236}">
                    <a16:creationId xmlns:a16="http://schemas.microsoft.com/office/drawing/2014/main" id="{D11263D9-974C-423B-9419-06EDD36E4F55}"/>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43" name="组合 22">
            <a:extLst>
              <a:ext uri="{FF2B5EF4-FFF2-40B4-BE49-F238E27FC236}">
                <a16:creationId xmlns:a16="http://schemas.microsoft.com/office/drawing/2014/main" id="{589CA284-1F2C-4B1B-BBE0-8A08DF556D27}"/>
              </a:ext>
            </a:extLst>
          </p:cNvPr>
          <p:cNvGrpSpPr/>
          <p:nvPr/>
        </p:nvGrpSpPr>
        <p:grpSpPr>
          <a:xfrm>
            <a:off x="341451" y="1493664"/>
            <a:ext cx="3630613" cy="1038226"/>
            <a:chOff x="1804988" y="1619252"/>
            <a:chExt cx="3630613" cy="1038226"/>
          </a:xfrm>
          <a:effectLst>
            <a:outerShdw blurRad="50800" dist="38100" dir="2700000" algn="tl" rotWithShape="0">
              <a:prstClr val="black">
                <a:alpha val="40000"/>
              </a:prstClr>
            </a:outerShdw>
          </a:effectLst>
        </p:grpSpPr>
        <p:grpSp>
          <p:nvGrpSpPr>
            <p:cNvPr id="44" name="Group 4">
              <a:extLst>
                <a:ext uri="{FF2B5EF4-FFF2-40B4-BE49-F238E27FC236}">
                  <a16:creationId xmlns:a16="http://schemas.microsoft.com/office/drawing/2014/main" id="{1A2EF689-EE85-4C53-BD04-965C8CEC29D5}"/>
                </a:ext>
              </a:extLst>
            </p:cNvPr>
            <p:cNvGrpSpPr>
              <a:grpSpLocks noChangeAspect="1"/>
            </p:cNvGrpSpPr>
            <p:nvPr/>
          </p:nvGrpSpPr>
          <p:grpSpPr bwMode="auto">
            <a:xfrm>
              <a:off x="1804988" y="1619252"/>
              <a:ext cx="3630613" cy="1038226"/>
              <a:chOff x="1137" y="1020"/>
              <a:chExt cx="2287" cy="654"/>
            </a:xfrm>
          </p:grpSpPr>
          <p:sp>
            <p:nvSpPr>
              <p:cNvPr id="46" name="AutoShape 3">
                <a:extLst>
                  <a:ext uri="{FF2B5EF4-FFF2-40B4-BE49-F238E27FC236}">
                    <a16:creationId xmlns:a16="http://schemas.microsoft.com/office/drawing/2014/main" id="{7D6D0FEB-920C-4A90-A0BB-E67BC26D3087}"/>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Freeform 5">
                <a:extLst>
                  <a:ext uri="{FF2B5EF4-FFF2-40B4-BE49-F238E27FC236}">
                    <a16:creationId xmlns:a16="http://schemas.microsoft.com/office/drawing/2014/main" id="{BF4651D5-00DC-4929-B888-E24B07D7E8AE}"/>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Freeform 6">
                <a:extLst>
                  <a:ext uri="{FF2B5EF4-FFF2-40B4-BE49-F238E27FC236}">
                    <a16:creationId xmlns:a16="http://schemas.microsoft.com/office/drawing/2014/main" id="{96AC5D4E-635B-44C2-9511-D94A4C46E8B7}"/>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Rectangle 7">
                <a:extLst>
                  <a:ext uri="{FF2B5EF4-FFF2-40B4-BE49-F238E27FC236}">
                    <a16:creationId xmlns:a16="http://schemas.microsoft.com/office/drawing/2014/main" id="{5D1E46F4-F3DF-417E-B35F-903AA5E03332}"/>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Rectangle 8">
                <a:extLst>
                  <a:ext uri="{FF2B5EF4-FFF2-40B4-BE49-F238E27FC236}">
                    <a16:creationId xmlns:a16="http://schemas.microsoft.com/office/drawing/2014/main" id="{BE186BBA-857C-47DF-8FB2-9A17C2078FF2}"/>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9">
                <a:extLst>
                  <a:ext uri="{FF2B5EF4-FFF2-40B4-BE49-F238E27FC236}">
                    <a16:creationId xmlns:a16="http://schemas.microsoft.com/office/drawing/2014/main" id="{55D90319-4D71-4DC5-A4AB-37DEFBA00D86}"/>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10">
                <a:extLst>
                  <a:ext uri="{FF2B5EF4-FFF2-40B4-BE49-F238E27FC236}">
                    <a16:creationId xmlns:a16="http://schemas.microsoft.com/office/drawing/2014/main" id="{B5415ECE-2807-43F4-84F2-16846241E3FC}"/>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Rectangle 11">
                <a:extLst>
                  <a:ext uri="{FF2B5EF4-FFF2-40B4-BE49-F238E27FC236}">
                    <a16:creationId xmlns:a16="http://schemas.microsoft.com/office/drawing/2014/main" id="{AA9C1F6F-1D46-44FB-AB96-A805DE86ADC5}"/>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Oval 12">
                <a:extLst>
                  <a:ext uri="{FF2B5EF4-FFF2-40B4-BE49-F238E27FC236}">
                    <a16:creationId xmlns:a16="http://schemas.microsoft.com/office/drawing/2014/main" id="{FAA67FB2-E964-42BF-A707-E6FE1D9BFBEE}"/>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Oval 13">
                <a:extLst>
                  <a:ext uri="{FF2B5EF4-FFF2-40B4-BE49-F238E27FC236}">
                    <a16:creationId xmlns:a16="http://schemas.microsoft.com/office/drawing/2014/main" id="{0B5F32BB-2CDD-4742-AEB3-1C7B2BF9E391}"/>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Oval 14">
                <a:extLst>
                  <a:ext uri="{FF2B5EF4-FFF2-40B4-BE49-F238E27FC236}">
                    <a16:creationId xmlns:a16="http://schemas.microsoft.com/office/drawing/2014/main" id="{EF9AC3B6-9C90-4CFC-96A4-AE3A608626B7}"/>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Oval 15">
                <a:extLst>
                  <a:ext uri="{FF2B5EF4-FFF2-40B4-BE49-F238E27FC236}">
                    <a16:creationId xmlns:a16="http://schemas.microsoft.com/office/drawing/2014/main" id="{2CB0E94F-1065-470A-98EE-44C8A247CC80}"/>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Oval 16">
                <a:extLst>
                  <a:ext uri="{FF2B5EF4-FFF2-40B4-BE49-F238E27FC236}">
                    <a16:creationId xmlns:a16="http://schemas.microsoft.com/office/drawing/2014/main" id="{2EC30BB6-6866-4A55-A264-23088CFF628F}"/>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Oval 17">
                <a:extLst>
                  <a:ext uri="{FF2B5EF4-FFF2-40B4-BE49-F238E27FC236}">
                    <a16:creationId xmlns:a16="http://schemas.microsoft.com/office/drawing/2014/main" id="{9ED5595C-1A8D-4E00-994E-8DA3ADC13E4A}"/>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18">
                <a:extLst>
                  <a:ext uri="{FF2B5EF4-FFF2-40B4-BE49-F238E27FC236}">
                    <a16:creationId xmlns:a16="http://schemas.microsoft.com/office/drawing/2014/main" id="{EF7E1688-6C4E-4519-B2D8-967AFA4C9862}"/>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Rectangle 19">
                <a:extLst>
                  <a:ext uri="{FF2B5EF4-FFF2-40B4-BE49-F238E27FC236}">
                    <a16:creationId xmlns:a16="http://schemas.microsoft.com/office/drawing/2014/main" id="{B5C2104B-EAF3-4640-B585-3D81AF700CF1}"/>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Freeform 20">
                <a:extLst>
                  <a:ext uri="{FF2B5EF4-FFF2-40B4-BE49-F238E27FC236}">
                    <a16:creationId xmlns:a16="http://schemas.microsoft.com/office/drawing/2014/main" id="{7BED9DCA-5E2C-4968-B564-E7A7942D0666}"/>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Rectangle 21">
                <a:extLst>
                  <a:ext uri="{FF2B5EF4-FFF2-40B4-BE49-F238E27FC236}">
                    <a16:creationId xmlns:a16="http://schemas.microsoft.com/office/drawing/2014/main" id="{5B7934E2-6189-4A47-8A29-8EC70CF72BCF}"/>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2">
                <a:extLst>
                  <a:ext uri="{FF2B5EF4-FFF2-40B4-BE49-F238E27FC236}">
                    <a16:creationId xmlns:a16="http://schemas.microsoft.com/office/drawing/2014/main" id="{0F883AC8-D880-4097-A518-5FF2FFCEC800}"/>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Freeform 23">
                <a:extLst>
                  <a:ext uri="{FF2B5EF4-FFF2-40B4-BE49-F238E27FC236}">
                    <a16:creationId xmlns:a16="http://schemas.microsoft.com/office/drawing/2014/main" id="{6435BC7F-ECF9-4DC3-AB55-256E2CBE1FF4}"/>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Rectangle 24">
                <a:extLst>
                  <a:ext uri="{FF2B5EF4-FFF2-40B4-BE49-F238E27FC236}">
                    <a16:creationId xmlns:a16="http://schemas.microsoft.com/office/drawing/2014/main" id="{A2140E6A-FF5F-40BC-AA87-457B6A019FDC}"/>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5" name="矩形 44">
              <a:extLst>
                <a:ext uri="{FF2B5EF4-FFF2-40B4-BE49-F238E27FC236}">
                  <a16:creationId xmlns:a16="http://schemas.microsoft.com/office/drawing/2014/main" id="{C47C55A1-A9AC-4DDC-980D-737C25406EF9}"/>
                </a:ext>
              </a:extLst>
            </p:cNvPr>
            <p:cNvSpPr/>
            <p:nvPr/>
          </p:nvSpPr>
          <p:spPr>
            <a:xfrm>
              <a:off x="2394216" y="1844360"/>
              <a:ext cx="2646878"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毒物在体内的过程</a:t>
              </a:r>
            </a:p>
          </p:txBody>
        </p:sp>
      </p:grpSp>
      <p:grpSp>
        <p:nvGrpSpPr>
          <p:cNvPr id="14" name="组合 13">
            <a:extLst>
              <a:ext uri="{FF2B5EF4-FFF2-40B4-BE49-F238E27FC236}">
                <a16:creationId xmlns:a16="http://schemas.microsoft.com/office/drawing/2014/main" id="{9867D960-1FCB-4B1B-96D8-11D6865EF150}"/>
              </a:ext>
            </a:extLst>
          </p:cNvPr>
          <p:cNvGrpSpPr/>
          <p:nvPr/>
        </p:nvGrpSpPr>
        <p:grpSpPr>
          <a:xfrm>
            <a:off x="4439054" y="1493664"/>
            <a:ext cx="5307462" cy="4828619"/>
            <a:chOff x="5209118" y="1628776"/>
            <a:chExt cx="5307462" cy="4828619"/>
          </a:xfrm>
        </p:grpSpPr>
        <p:sp>
          <p:nvSpPr>
            <p:cNvPr id="85" name="Text Box 19">
              <a:extLst>
                <a:ext uri="{FF2B5EF4-FFF2-40B4-BE49-F238E27FC236}">
                  <a16:creationId xmlns:a16="http://schemas.microsoft.com/office/drawing/2014/main" id="{59D1AE50-BABC-493F-93FF-79A4FCBABC3C}"/>
                </a:ext>
              </a:extLst>
            </p:cNvPr>
            <p:cNvSpPr txBox="1">
              <a:spLocks noChangeArrowheads="1"/>
            </p:cNvSpPr>
            <p:nvPr/>
          </p:nvSpPr>
          <p:spPr bwMode="auto">
            <a:xfrm>
              <a:off x="7823200" y="3500438"/>
              <a:ext cx="1016000" cy="366712"/>
            </a:xfrm>
            <a:prstGeom prst="rect">
              <a:avLst/>
            </a:prstGeom>
            <a:noFill/>
            <a:ln w="9525">
              <a:noFill/>
              <a:miter lim="800000"/>
              <a:headEnd/>
              <a:tailEnd/>
            </a:ln>
            <a:effectLst/>
          </p:spPr>
          <p:txBody>
            <a:bodyPr wrap="square">
              <a:spAutoFit/>
            </a:bodyPr>
            <a:lstStyle/>
            <a:p>
              <a:pPr algn="ctr"/>
              <a:r>
                <a:rPr lang="zh-CN" altLang="en-US" b="1" dirty="0">
                  <a:solidFill>
                    <a:schemeClr val="bg1"/>
                  </a:solidFill>
                  <a:effectLst>
                    <a:outerShdw blurRad="38100" dist="38100" dir="2700000" algn="tl">
                      <a:srgbClr val="000000"/>
                    </a:outerShdw>
                  </a:effectLst>
                  <a:cs typeface="+mn-ea"/>
                  <a:sym typeface="+mn-lt"/>
                </a:rPr>
                <a:t>分布</a:t>
              </a:r>
            </a:p>
          </p:txBody>
        </p:sp>
        <p:sp>
          <p:nvSpPr>
            <p:cNvPr id="86" name="Text Box 20">
              <a:extLst>
                <a:ext uri="{FF2B5EF4-FFF2-40B4-BE49-F238E27FC236}">
                  <a16:creationId xmlns:a16="http://schemas.microsoft.com/office/drawing/2014/main" id="{4049F29A-4BD4-4D9E-9343-F05EB01D4C22}"/>
                </a:ext>
              </a:extLst>
            </p:cNvPr>
            <p:cNvSpPr txBox="1">
              <a:spLocks noChangeArrowheads="1"/>
            </p:cNvSpPr>
            <p:nvPr/>
          </p:nvSpPr>
          <p:spPr bwMode="auto">
            <a:xfrm>
              <a:off x="7592484" y="4364038"/>
              <a:ext cx="1107996" cy="369332"/>
            </a:xfrm>
            <a:prstGeom prst="rect">
              <a:avLst/>
            </a:prstGeom>
            <a:noFill/>
            <a:ln w="9525">
              <a:noFill/>
              <a:miter lim="800000"/>
              <a:headEnd/>
              <a:tailEnd/>
            </a:ln>
            <a:effectLst/>
          </p:spPr>
          <p:txBody>
            <a:bodyPr wrap="square">
              <a:spAutoFit/>
            </a:bodyPr>
            <a:lstStyle/>
            <a:p>
              <a:pPr algn="ctr"/>
              <a:r>
                <a:rPr lang="zh-CN" altLang="en-US" b="1">
                  <a:solidFill>
                    <a:schemeClr val="bg1"/>
                  </a:solidFill>
                  <a:effectLst>
                    <a:outerShdw blurRad="38100" dist="38100" dir="2700000" algn="tl">
                      <a:srgbClr val="000000"/>
                    </a:outerShdw>
                  </a:effectLst>
                  <a:cs typeface="+mn-ea"/>
                  <a:sym typeface="+mn-lt"/>
                </a:rPr>
                <a:t>生物转化</a:t>
              </a:r>
            </a:p>
          </p:txBody>
        </p:sp>
        <p:sp>
          <p:nvSpPr>
            <p:cNvPr id="87" name="Text Box 21">
              <a:extLst>
                <a:ext uri="{FF2B5EF4-FFF2-40B4-BE49-F238E27FC236}">
                  <a16:creationId xmlns:a16="http://schemas.microsoft.com/office/drawing/2014/main" id="{F6B278D9-DD27-4077-BCAE-F44B224A2DD3}"/>
                </a:ext>
              </a:extLst>
            </p:cNvPr>
            <p:cNvSpPr txBox="1">
              <a:spLocks noChangeArrowheads="1"/>
            </p:cNvSpPr>
            <p:nvPr/>
          </p:nvSpPr>
          <p:spPr bwMode="auto">
            <a:xfrm>
              <a:off x="7848600" y="5437188"/>
              <a:ext cx="939800" cy="366712"/>
            </a:xfrm>
            <a:prstGeom prst="rect">
              <a:avLst/>
            </a:prstGeom>
            <a:noFill/>
            <a:ln w="9525">
              <a:noFill/>
              <a:miter lim="800000"/>
              <a:headEnd/>
              <a:tailEnd/>
            </a:ln>
            <a:effectLst/>
          </p:spPr>
          <p:txBody>
            <a:bodyPr wrap="square">
              <a:spAutoFit/>
            </a:bodyPr>
            <a:lstStyle/>
            <a:p>
              <a:pPr algn="ctr"/>
              <a:r>
                <a:rPr lang="zh-CN" altLang="en-US" b="1" dirty="0">
                  <a:solidFill>
                    <a:schemeClr val="bg1"/>
                  </a:solidFill>
                  <a:effectLst>
                    <a:outerShdw blurRad="38100" dist="38100" dir="2700000" algn="tl">
                      <a:srgbClr val="000000"/>
                    </a:outerShdw>
                  </a:effectLst>
                  <a:cs typeface="+mn-ea"/>
                  <a:sym typeface="+mn-lt"/>
                </a:rPr>
                <a:t>排出</a:t>
              </a:r>
              <a:r>
                <a:rPr lang="zh-CN" altLang="en-US" dirty="0">
                  <a:solidFill>
                    <a:schemeClr val="bg1"/>
                  </a:solidFill>
                  <a:cs typeface="+mn-ea"/>
                  <a:sym typeface="+mn-lt"/>
                </a:rPr>
                <a:t> </a:t>
              </a:r>
            </a:p>
          </p:txBody>
        </p:sp>
        <p:sp>
          <p:nvSpPr>
            <p:cNvPr id="88" name="Text Box 22">
              <a:extLst>
                <a:ext uri="{FF2B5EF4-FFF2-40B4-BE49-F238E27FC236}">
                  <a16:creationId xmlns:a16="http://schemas.microsoft.com/office/drawing/2014/main" id="{F07EC2FD-CB5E-4F87-848C-D9D41DA67C02}"/>
                </a:ext>
              </a:extLst>
            </p:cNvPr>
            <p:cNvSpPr txBox="1">
              <a:spLocks noChangeArrowheads="1"/>
            </p:cNvSpPr>
            <p:nvPr/>
          </p:nvSpPr>
          <p:spPr bwMode="auto">
            <a:xfrm>
              <a:off x="7993219" y="6088063"/>
              <a:ext cx="646331" cy="369332"/>
            </a:xfrm>
            <a:prstGeom prst="rect">
              <a:avLst/>
            </a:prstGeom>
            <a:noFill/>
            <a:ln w="9525">
              <a:noFill/>
              <a:miter lim="800000"/>
              <a:headEnd/>
              <a:tailEnd/>
            </a:ln>
            <a:effectLst/>
          </p:spPr>
          <p:txBody>
            <a:bodyPr wrap="square">
              <a:spAutoFit/>
            </a:bodyPr>
            <a:lstStyle/>
            <a:p>
              <a:pPr algn="ctr"/>
              <a:r>
                <a:rPr lang="zh-CN" altLang="en-US" b="1" dirty="0">
                  <a:solidFill>
                    <a:schemeClr val="bg1"/>
                  </a:solidFill>
                  <a:effectLst>
                    <a:outerShdw blurRad="38100" dist="38100" dir="2700000" algn="tl">
                      <a:srgbClr val="000000"/>
                    </a:outerShdw>
                  </a:effectLst>
                  <a:cs typeface="+mn-ea"/>
                  <a:sym typeface="+mn-lt"/>
                </a:rPr>
                <a:t>蓄积</a:t>
              </a:r>
            </a:p>
          </p:txBody>
        </p:sp>
        <p:sp>
          <p:nvSpPr>
            <p:cNvPr id="89" name="Text Box 23">
              <a:extLst>
                <a:ext uri="{FF2B5EF4-FFF2-40B4-BE49-F238E27FC236}">
                  <a16:creationId xmlns:a16="http://schemas.microsoft.com/office/drawing/2014/main" id="{A72CA011-3A99-48BE-A9C3-0D98F80AA3C5}"/>
                </a:ext>
              </a:extLst>
            </p:cNvPr>
            <p:cNvSpPr txBox="1">
              <a:spLocks noChangeArrowheads="1"/>
            </p:cNvSpPr>
            <p:nvPr/>
          </p:nvSpPr>
          <p:spPr bwMode="auto">
            <a:xfrm>
              <a:off x="7897285" y="1628776"/>
              <a:ext cx="1145116" cy="366713"/>
            </a:xfrm>
            <a:prstGeom prst="rect">
              <a:avLst/>
            </a:prstGeom>
            <a:noFill/>
            <a:ln w="9525">
              <a:noFill/>
              <a:miter lim="800000"/>
              <a:headEnd/>
              <a:tailEnd/>
            </a:ln>
            <a:effectLst/>
          </p:spPr>
          <p:txBody>
            <a:bodyPr wrap="square">
              <a:spAutoFit/>
            </a:bodyPr>
            <a:lstStyle/>
            <a:p>
              <a:pPr algn="ctr"/>
              <a:r>
                <a:rPr lang="zh-CN" altLang="en-US" b="1">
                  <a:solidFill>
                    <a:schemeClr val="bg1"/>
                  </a:solidFill>
                  <a:effectLst>
                    <a:outerShdw blurRad="38100" dist="38100" dir="2700000" algn="tl">
                      <a:srgbClr val="000000"/>
                    </a:outerShdw>
                  </a:effectLst>
                  <a:cs typeface="+mn-ea"/>
                  <a:sym typeface="+mn-lt"/>
                </a:rPr>
                <a:t>吸收</a:t>
              </a:r>
            </a:p>
          </p:txBody>
        </p:sp>
        <p:cxnSp>
          <p:nvCxnSpPr>
            <p:cNvPr id="90" name="AutoShape 24">
              <a:extLst>
                <a:ext uri="{FF2B5EF4-FFF2-40B4-BE49-F238E27FC236}">
                  <a16:creationId xmlns:a16="http://schemas.microsoft.com/office/drawing/2014/main" id="{E4D734C7-A34F-4683-B421-821AEB8025FA}"/>
                </a:ext>
              </a:extLst>
            </p:cNvPr>
            <p:cNvCxnSpPr>
              <a:cxnSpLocks noChangeShapeType="1"/>
              <a:stCxn id="97" idx="2"/>
              <a:endCxn id="85" idx="0"/>
            </p:cNvCxnSpPr>
            <p:nvPr/>
          </p:nvCxnSpPr>
          <p:spPr bwMode="auto">
            <a:xfrm rot="16200000" flipH="1">
              <a:off x="7920741" y="3089979"/>
              <a:ext cx="710168" cy="110749"/>
            </a:xfrm>
            <a:prstGeom prst="bentConnector3">
              <a:avLst>
                <a:gd name="adj1" fmla="val 50000"/>
              </a:avLst>
            </a:prstGeom>
            <a:noFill/>
            <a:ln w="9525">
              <a:solidFill>
                <a:schemeClr val="tx1"/>
              </a:solidFill>
              <a:miter lim="800000"/>
              <a:headEnd/>
              <a:tailEnd type="triangle" w="med" len="med"/>
            </a:ln>
            <a:effectLst/>
          </p:spPr>
        </p:cxnSp>
        <p:sp>
          <p:nvSpPr>
            <p:cNvPr id="91" name="AutoShape 25">
              <a:extLst>
                <a:ext uri="{FF2B5EF4-FFF2-40B4-BE49-F238E27FC236}">
                  <a16:creationId xmlns:a16="http://schemas.microsoft.com/office/drawing/2014/main" id="{DDAB2669-5870-4815-A6AB-9DE6E4BD4ED1}"/>
                </a:ext>
              </a:extLst>
            </p:cNvPr>
            <p:cNvSpPr>
              <a:spLocks/>
            </p:cNvSpPr>
            <p:nvPr/>
          </p:nvSpPr>
          <p:spPr bwMode="auto">
            <a:xfrm>
              <a:off x="5791201" y="2852738"/>
              <a:ext cx="1435100" cy="609600"/>
            </a:xfrm>
            <a:prstGeom prst="accentCallout2">
              <a:avLst>
                <a:gd name="adj1" fmla="val 18750"/>
                <a:gd name="adj2" fmla="val 107079"/>
                <a:gd name="adj3" fmla="val 18750"/>
                <a:gd name="adj4" fmla="val 121532"/>
                <a:gd name="adj5" fmla="val 85676"/>
                <a:gd name="adj6" fmla="val 174042"/>
              </a:avLst>
            </a:prstGeom>
            <a:solidFill>
              <a:srgbClr val="FFC000"/>
            </a:solidFill>
            <a:ln w="9525">
              <a:solidFill>
                <a:schemeClr val="tx1"/>
              </a:solidFill>
              <a:miter lim="800000"/>
              <a:headEnd/>
              <a:tailEnd/>
            </a:ln>
            <a:effectLst/>
          </p:spPr>
          <p:txBody>
            <a:bodyPr/>
            <a:lstStyle/>
            <a:p>
              <a:pPr algn="ctr"/>
              <a:r>
                <a:rPr lang="zh-CN" altLang="en-US" b="1" dirty="0">
                  <a:solidFill>
                    <a:schemeClr val="bg1"/>
                  </a:solidFill>
                  <a:effectLst>
                    <a:outerShdw blurRad="38100" dist="38100" dir="2700000" algn="tl">
                      <a:srgbClr val="000000"/>
                    </a:outerShdw>
                  </a:effectLst>
                  <a:cs typeface="+mn-ea"/>
                  <a:sym typeface="+mn-lt"/>
                </a:rPr>
                <a:t>随血液或淋巴循环</a:t>
              </a:r>
            </a:p>
          </p:txBody>
        </p:sp>
        <p:cxnSp>
          <p:nvCxnSpPr>
            <p:cNvPr id="92" name="AutoShape 26">
              <a:extLst>
                <a:ext uri="{FF2B5EF4-FFF2-40B4-BE49-F238E27FC236}">
                  <a16:creationId xmlns:a16="http://schemas.microsoft.com/office/drawing/2014/main" id="{49F5C32B-9D05-4B41-BB7B-33444EB4F0D0}"/>
                </a:ext>
              </a:extLst>
            </p:cNvPr>
            <p:cNvCxnSpPr>
              <a:cxnSpLocks noChangeShapeType="1"/>
              <a:stCxn id="85" idx="2"/>
              <a:endCxn id="86" idx="0"/>
            </p:cNvCxnSpPr>
            <p:nvPr/>
          </p:nvCxnSpPr>
          <p:spPr bwMode="auto">
            <a:xfrm rot="5400000">
              <a:off x="7990397" y="4023235"/>
              <a:ext cx="496888" cy="184718"/>
            </a:xfrm>
            <a:prstGeom prst="bentConnector3">
              <a:avLst>
                <a:gd name="adj1" fmla="val 50000"/>
              </a:avLst>
            </a:prstGeom>
            <a:noFill/>
            <a:ln w="9525">
              <a:solidFill>
                <a:schemeClr val="tx1"/>
              </a:solidFill>
              <a:miter lim="800000"/>
              <a:headEnd/>
              <a:tailEnd type="triangle" w="med" len="med"/>
            </a:ln>
            <a:effectLst/>
          </p:spPr>
        </p:cxnSp>
        <p:sp>
          <p:nvSpPr>
            <p:cNvPr id="93" name="AutoShape 27">
              <a:extLst>
                <a:ext uri="{FF2B5EF4-FFF2-40B4-BE49-F238E27FC236}">
                  <a16:creationId xmlns:a16="http://schemas.microsoft.com/office/drawing/2014/main" id="{B6049438-07EE-425C-8ACD-E1C72606DEF1}"/>
                </a:ext>
              </a:extLst>
            </p:cNvPr>
            <p:cNvSpPr>
              <a:spLocks/>
            </p:cNvSpPr>
            <p:nvPr/>
          </p:nvSpPr>
          <p:spPr bwMode="auto">
            <a:xfrm>
              <a:off x="5209118" y="3756025"/>
              <a:ext cx="1987549" cy="609600"/>
            </a:xfrm>
            <a:prstGeom prst="accentCallout2">
              <a:avLst>
                <a:gd name="adj1" fmla="val 18750"/>
                <a:gd name="adj2" fmla="val 105111"/>
                <a:gd name="adj3" fmla="val 18750"/>
                <a:gd name="adj4" fmla="val 116079"/>
                <a:gd name="adj5" fmla="val 97134"/>
                <a:gd name="adj6" fmla="val 155593"/>
              </a:avLst>
            </a:prstGeom>
            <a:solidFill>
              <a:srgbClr val="FFC000"/>
            </a:solidFill>
            <a:ln w="9525">
              <a:solidFill>
                <a:schemeClr val="tx1"/>
              </a:solidFill>
              <a:miter lim="800000"/>
              <a:headEnd/>
              <a:tailEnd/>
            </a:ln>
            <a:effectLst/>
          </p:spPr>
          <p:txBody>
            <a:bodyPr/>
            <a:lstStyle/>
            <a:p>
              <a:pPr algn="ctr"/>
              <a:r>
                <a:rPr lang="zh-CN" altLang="en-US" b="1" dirty="0">
                  <a:solidFill>
                    <a:schemeClr val="bg1"/>
                  </a:solidFill>
                  <a:effectLst>
                    <a:outerShdw blurRad="38100" dist="38100" dir="2700000" algn="tl">
                      <a:srgbClr val="000000"/>
                    </a:outerShdw>
                  </a:effectLst>
                  <a:cs typeface="+mn-ea"/>
                  <a:sym typeface="+mn-lt"/>
                </a:rPr>
                <a:t>氧化、还原、水解或结合等方式</a:t>
              </a:r>
            </a:p>
          </p:txBody>
        </p:sp>
        <p:cxnSp>
          <p:nvCxnSpPr>
            <p:cNvPr id="94" name="AutoShape 28">
              <a:extLst>
                <a:ext uri="{FF2B5EF4-FFF2-40B4-BE49-F238E27FC236}">
                  <a16:creationId xmlns:a16="http://schemas.microsoft.com/office/drawing/2014/main" id="{563B1F9B-AE58-4595-836C-2F6C497140A0}"/>
                </a:ext>
              </a:extLst>
            </p:cNvPr>
            <p:cNvCxnSpPr>
              <a:cxnSpLocks noChangeShapeType="1"/>
              <a:stCxn id="86" idx="2"/>
              <a:endCxn id="87" idx="0"/>
            </p:cNvCxnSpPr>
            <p:nvPr/>
          </p:nvCxnSpPr>
          <p:spPr bwMode="auto">
            <a:xfrm rot="16200000" flipH="1">
              <a:off x="7880582" y="4999270"/>
              <a:ext cx="703818" cy="172018"/>
            </a:xfrm>
            <a:prstGeom prst="bentConnector3">
              <a:avLst>
                <a:gd name="adj1" fmla="val 50000"/>
              </a:avLst>
            </a:prstGeom>
            <a:noFill/>
            <a:ln w="9525">
              <a:solidFill>
                <a:schemeClr val="tx1"/>
              </a:solidFill>
              <a:miter lim="800000"/>
              <a:headEnd/>
              <a:tailEnd type="triangle" w="med" len="med"/>
            </a:ln>
            <a:effectLst/>
          </p:spPr>
        </p:cxnSp>
        <p:sp>
          <p:nvSpPr>
            <p:cNvPr id="95" name="AutoShape 29">
              <a:extLst>
                <a:ext uri="{FF2B5EF4-FFF2-40B4-BE49-F238E27FC236}">
                  <a16:creationId xmlns:a16="http://schemas.microsoft.com/office/drawing/2014/main" id="{CD81AAEB-D844-4D80-8B61-EE0F4F0EB117}"/>
                </a:ext>
              </a:extLst>
            </p:cNvPr>
            <p:cNvSpPr>
              <a:spLocks/>
            </p:cNvSpPr>
            <p:nvPr/>
          </p:nvSpPr>
          <p:spPr bwMode="auto">
            <a:xfrm>
              <a:off x="5304367" y="4940300"/>
              <a:ext cx="1892300" cy="609600"/>
            </a:xfrm>
            <a:prstGeom prst="accentCallout2">
              <a:avLst>
                <a:gd name="adj1" fmla="val 18750"/>
                <a:gd name="adj2" fmla="val 105370"/>
                <a:gd name="adj3" fmla="val 18750"/>
                <a:gd name="adj4" fmla="val 116444"/>
                <a:gd name="adj5" fmla="val 90625"/>
                <a:gd name="adj6" fmla="val 156935"/>
              </a:avLst>
            </a:prstGeom>
            <a:solidFill>
              <a:srgbClr val="FFC000"/>
            </a:solidFill>
            <a:ln w="9525">
              <a:solidFill>
                <a:schemeClr val="tx1"/>
              </a:solidFill>
              <a:miter lim="800000"/>
              <a:headEnd/>
              <a:tailEnd/>
            </a:ln>
            <a:effectLst/>
          </p:spPr>
          <p:txBody>
            <a:bodyPr/>
            <a:lstStyle/>
            <a:p>
              <a:pPr algn="ctr"/>
              <a:r>
                <a:rPr lang="zh-CN" altLang="en-US" b="1" dirty="0">
                  <a:solidFill>
                    <a:schemeClr val="bg1"/>
                  </a:solidFill>
                  <a:effectLst>
                    <a:outerShdw blurRad="38100" dist="38100" dir="2700000" algn="tl">
                      <a:srgbClr val="000000"/>
                    </a:outerShdw>
                  </a:effectLst>
                  <a:cs typeface="+mn-ea"/>
                  <a:sym typeface="+mn-lt"/>
                </a:rPr>
                <a:t>由肾、呼吸道或消化道排出</a:t>
              </a:r>
            </a:p>
          </p:txBody>
        </p:sp>
        <p:cxnSp>
          <p:nvCxnSpPr>
            <p:cNvPr id="96" name="AutoShape 30">
              <a:extLst>
                <a:ext uri="{FF2B5EF4-FFF2-40B4-BE49-F238E27FC236}">
                  <a16:creationId xmlns:a16="http://schemas.microsoft.com/office/drawing/2014/main" id="{037CFE9A-5AA2-474C-80A9-15EF01702D62}"/>
                </a:ext>
              </a:extLst>
            </p:cNvPr>
            <p:cNvCxnSpPr>
              <a:cxnSpLocks noChangeShapeType="1"/>
              <a:stCxn id="85" idx="3"/>
              <a:endCxn id="87" idx="3"/>
            </p:cNvCxnSpPr>
            <p:nvPr/>
          </p:nvCxnSpPr>
          <p:spPr bwMode="auto">
            <a:xfrm flipH="1">
              <a:off x="8788400" y="3684588"/>
              <a:ext cx="50800" cy="1936750"/>
            </a:xfrm>
            <a:prstGeom prst="bentConnector3">
              <a:avLst>
                <a:gd name="adj1" fmla="val -600000"/>
              </a:avLst>
            </a:prstGeom>
            <a:noFill/>
            <a:ln w="9525">
              <a:solidFill>
                <a:schemeClr val="tx1"/>
              </a:solidFill>
              <a:miter lim="800000"/>
              <a:headEnd/>
              <a:tailEnd type="triangle" w="med" len="med"/>
            </a:ln>
            <a:effectLst/>
          </p:spPr>
        </p:cxnSp>
        <p:sp>
          <p:nvSpPr>
            <p:cNvPr id="97" name="Text Box 31">
              <a:extLst>
                <a:ext uri="{FF2B5EF4-FFF2-40B4-BE49-F238E27FC236}">
                  <a16:creationId xmlns:a16="http://schemas.microsoft.com/office/drawing/2014/main" id="{16952396-61E6-4D66-9EBD-CE3946EA9197}"/>
                </a:ext>
              </a:extLst>
            </p:cNvPr>
            <p:cNvSpPr txBox="1">
              <a:spLocks noChangeArrowheads="1"/>
            </p:cNvSpPr>
            <p:nvPr/>
          </p:nvSpPr>
          <p:spPr bwMode="auto">
            <a:xfrm>
              <a:off x="7897285" y="2420938"/>
              <a:ext cx="646331" cy="369332"/>
            </a:xfrm>
            <a:prstGeom prst="rect">
              <a:avLst/>
            </a:prstGeom>
            <a:noFill/>
            <a:ln w="9525">
              <a:noFill/>
              <a:miter lim="800000"/>
              <a:headEnd/>
              <a:tailEnd/>
            </a:ln>
            <a:effectLst/>
          </p:spPr>
          <p:txBody>
            <a:bodyPr wrap="square">
              <a:spAutoFit/>
            </a:bodyPr>
            <a:lstStyle/>
            <a:p>
              <a:pPr algn="ctr"/>
              <a:r>
                <a:rPr lang="zh-CN" altLang="en-US" b="1">
                  <a:solidFill>
                    <a:schemeClr val="bg1"/>
                  </a:solidFill>
                  <a:effectLst>
                    <a:outerShdw blurRad="38100" dist="38100" dir="2700000" algn="tl">
                      <a:srgbClr val="000000"/>
                    </a:outerShdw>
                  </a:effectLst>
                  <a:cs typeface="+mn-ea"/>
                  <a:sym typeface="+mn-lt"/>
                </a:rPr>
                <a:t>中毒</a:t>
              </a:r>
            </a:p>
          </p:txBody>
        </p:sp>
        <p:cxnSp>
          <p:nvCxnSpPr>
            <p:cNvPr id="98" name="AutoShape 32">
              <a:extLst>
                <a:ext uri="{FF2B5EF4-FFF2-40B4-BE49-F238E27FC236}">
                  <a16:creationId xmlns:a16="http://schemas.microsoft.com/office/drawing/2014/main" id="{D28EEFA4-6262-4D15-8F30-9601EFF7F7DE}"/>
                </a:ext>
              </a:extLst>
            </p:cNvPr>
            <p:cNvCxnSpPr>
              <a:cxnSpLocks noChangeShapeType="1"/>
              <a:stCxn id="89" idx="2"/>
              <a:endCxn id="97" idx="0"/>
            </p:cNvCxnSpPr>
            <p:nvPr/>
          </p:nvCxnSpPr>
          <p:spPr bwMode="auto">
            <a:xfrm rot="5400000">
              <a:off x="8132423" y="2083517"/>
              <a:ext cx="425449" cy="249392"/>
            </a:xfrm>
            <a:prstGeom prst="bentConnector3">
              <a:avLst>
                <a:gd name="adj1" fmla="val 50000"/>
              </a:avLst>
            </a:prstGeom>
            <a:noFill/>
            <a:ln w="9525">
              <a:solidFill>
                <a:schemeClr val="tx1"/>
              </a:solidFill>
              <a:miter lim="800000"/>
              <a:headEnd/>
              <a:tailEnd type="triangle" w="med" len="med"/>
            </a:ln>
            <a:effectLst/>
          </p:spPr>
        </p:cxnSp>
        <p:sp>
          <p:nvSpPr>
            <p:cNvPr id="99" name="AutoShape 33">
              <a:extLst>
                <a:ext uri="{FF2B5EF4-FFF2-40B4-BE49-F238E27FC236}">
                  <a16:creationId xmlns:a16="http://schemas.microsoft.com/office/drawing/2014/main" id="{5D80AFBF-044A-4EA8-AAFF-273D150B7FA9}"/>
                </a:ext>
              </a:extLst>
            </p:cNvPr>
            <p:cNvSpPr>
              <a:spLocks/>
            </p:cNvSpPr>
            <p:nvPr/>
          </p:nvSpPr>
          <p:spPr bwMode="auto">
            <a:xfrm>
              <a:off x="5689601" y="1917700"/>
              <a:ext cx="1536700" cy="609600"/>
            </a:xfrm>
            <a:prstGeom prst="accentCallout2">
              <a:avLst>
                <a:gd name="adj1" fmla="val 18750"/>
                <a:gd name="adj2" fmla="val 106611"/>
                <a:gd name="adj3" fmla="val 18750"/>
                <a:gd name="adj4" fmla="val 119148"/>
                <a:gd name="adj5" fmla="val 91407"/>
                <a:gd name="adj6" fmla="val 164602"/>
              </a:avLst>
            </a:prstGeom>
            <a:solidFill>
              <a:srgbClr val="FFC000"/>
            </a:solidFill>
            <a:ln w="9525">
              <a:solidFill>
                <a:schemeClr val="tx1"/>
              </a:solidFill>
              <a:miter lim="800000"/>
              <a:headEnd/>
              <a:tailEnd/>
            </a:ln>
            <a:effectLst/>
          </p:spPr>
          <p:txBody>
            <a:bodyPr/>
            <a:lstStyle/>
            <a:p>
              <a:r>
                <a:rPr lang="zh-CN" altLang="en-US" b="1" dirty="0">
                  <a:solidFill>
                    <a:schemeClr val="bg1"/>
                  </a:solidFill>
                  <a:effectLst>
                    <a:outerShdw blurRad="38100" dist="38100" dir="2700000" algn="tl">
                      <a:srgbClr val="000000"/>
                    </a:outerShdw>
                  </a:effectLst>
                  <a:cs typeface="+mn-ea"/>
                  <a:sym typeface="+mn-lt"/>
                </a:rPr>
                <a:t>达到一定的浓度</a:t>
              </a:r>
            </a:p>
          </p:txBody>
        </p:sp>
        <p:cxnSp>
          <p:nvCxnSpPr>
            <p:cNvPr id="100" name="AutoShape 34">
              <a:extLst>
                <a:ext uri="{FF2B5EF4-FFF2-40B4-BE49-F238E27FC236}">
                  <a16:creationId xmlns:a16="http://schemas.microsoft.com/office/drawing/2014/main" id="{FD0B0C19-C234-4FAB-8721-1B9FC89BFC3E}"/>
                </a:ext>
              </a:extLst>
            </p:cNvPr>
            <p:cNvCxnSpPr>
              <a:cxnSpLocks noChangeShapeType="1"/>
              <a:stCxn id="87" idx="2"/>
              <a:endCxn id="88" idx="0"/>
            </p:cNvCxnSpPr>
            <p:nvPr/>
          </p:nvCxnSpPr>
          <p:spPr bwMode="auto">
            <a:xfrm rot="5400000">
              <a:off x="8175362" y="5944924"/>
              <a:ext cx="284163" cy="2115"/>
            </a:xfrm>
            <a:prstGeom prst="bentConnector3">
              <a:avLst>
                <a:gd name="adj1" fmla="val 50000"/>
              </a:avLst>
            </a:prstGeom>
            <a:noFill/>
            <a:ln w="9525">
              <a:solidFill>
                <a:schemeClr val="tx1"/>
              </a:solidFill>
              <a:miter lim="800000"/>
              <a:headEnd/>
              <a:tailEnd type="triangle" w="med" len="med"/>
            </a:ln>
            <a:effectLst/>
          </p:spPr>
        </p:cxnSp>
        <p:sp>
          <p:nvSpPr>
            <p:cNvPr id="101" name="AutoShape 35">
              <a:extLst>
                <a:ext uri="{FF2B5EF4-FFF2-40B4-BE49-F238E27FC236}">
                  <a16:creationId xmlns:a16="http://schemas.microsoft.com/office/drawing/2014/main" id="{0AC4C1C9-30C2-4F4D-83AA-EB37FC6437F3}"/>
                </a:ext>
              </a:extLst>
            </p:cNvPr>
            <p:cNvSpPr>
              <a:spLocks/>
            </p:cNvSpPr>
            <p:nvPr/>
          </p:nvSpPr>
          <p:spPr bwMode="auto">
            <a:xfrm>
              <a:off x="5331885" y="5924550"/>
              <a:ext cx="1892300" cy="419100"/>
            </a:xfrm>
            <a:prstGeom prst="accentCallout2">
              <a:avLst>
                <a:gd name="adj1" fmla="val 27273"/>
                <a:gd name="adj2" fmla="val 105370"/>
                <a:gd name="adj3" fmla="val 27273"/>
                <a:gd name="adj4" fmla="val 114542"/>
                <a:gd name="adj5" fmla="val 95833"/>
                <a:gd name="adj6" fmla="val 147764"/>
              </a:avLst>
            </a:prstGeom>
            <a:solidFill>
              <a:srgbClr val="FFC000"/>
            </a:solidFill>
            <a:ln w="9525">
              <a:solidFill>
                <a:schemeClr val="tx1"/>
              </a:solidFill>
              <a:miter lim="800000"/>
              <a:headEnd/>
              <a:tailEnd/>
            </a:ln>
            <a:effectLst/>
          </p:spPr>
          <p:txBody>
            <a:bodyPr/>
            <a:lstStyle/>
            <a:p>
              <a:pPr algn="ctr"/>
              <a:r>
                <a:rPr lang="zh-CN" altLang="en-US" b="1">
                  <a:solidFill>
                    <a:schemeClr val="bg1"/>
                  </a:solidFill>
                  <a:effectLst>
                    <a:outerShdw blurRad="38100" dist="38100" dir="2700000" algn="tl">
                      <a:srgbClr val="000000"/>
                    </a:outerShdw>
                  </a:effectLst>
                  <a:cs typeface="+mn-ea"/>
                  <a:sym typeface="+mn-lt"/>
                </a:rPr>
                <a:t>进入量</a:t>
              </a:r>
              <a:r>
                <a:rPr lang="en-US" altLang="zh-CN" b="1">
                  <a:solidFill>
                    <a:schemeClr val="bg1"/>
                  </a:solidFill>
                  <a:effectLst>
                    <a:outerShdw blurRad="38100" dist="38100" dir="2700000" algn="tl">
                      <a:srgbClr val="000000"/>
                    </a:outerShdw>
                  </a:effectLst>
                  <a:cs typeface="+mn-ea"/>
                  <a:sym typeface="+mn-lt"/>
                </a:rPr>
                <a:t>&gt;</a:t>
              </a:r>
              <a:r>
                <a:rPr lang="zh-CN" altLang="en-US" b="1">
                  <a:solidFill>
                    <a:schemeClr val="bg1"/>
                  </a:solidFill>
                  <a:effectLst>
                    <a:outerShdw blurRad="38100" dist="38100" dir="2700000" algn="tl">
                      <a:srgbClr val="000000"/>
                    </a:outerShdw>
                  </a:effectLst>
                  <a:cs typeface="+mn-ea"/>
                  <a:sym typeface="+mn-lt"/>
                </a:rPr>
                <a:t>排出量</a:t>
              </a:r>
            </a:p>
          </p:txBody>
        </p:sp>
        <p:sp>
          <p:nvSpPr>
            <p:cNvPr id="102" name="Text Box 36">
              <a:extLst>
                <a:ext uri="{FF2B5EF4-FFF2-40B4-BE49-F238E27FC236}">
                  <a16:creationId xmlns:a16="http://schemas.microsoft.com/office/drawing/2014/main" id="{5EE4E881-7FAB-4F2A-BC39-DEE24CDE5C00}"/>
                </a:ext>
              </a:extLst>
            </p:cNvPr>
            <p:cNvSpPr txBox="1">
              <a:spLocks noChangeArrowheads="1"/>
            </p:cNvSpPr>
            <p:nvPr/>
          </p:nvSpPr>
          <p:spPr bwMode="auto">
            <a:xfrm>
              <a:off x="9408584" y="6081713"/>
              <a:ext cx="1107996" cy="369332"/>
            </a:xfrm>
            <a:prstGeom prst="rect">
              <a:avLst/>
            </a:prstGeom>
            <a:noFill/>
            <a:ln w="9525">
              <a:noFill/>
              <a:miter lim="800000"/>
              <a:headEnd/>
              <a:tailEnd/>
            </a:ln>
            <a:effectLst/>
          </p:spPr>
          <p:txBody>
            <a:bodyPr wrap="square">
              <a:spAutoFit/>
            </a:bodyPr>
            <a:lstStyle/>
            <a:p>
              <a:r>
                <a:rPr lang="zh-CN" altLang="en-US" b="1">
                  <a:solidFill>
                    <a:schemeClr val="bg1"/>
                  </a:solidFill>
                  <a:effectLst>
                    <a:outerShdw blurRad="38100" dist="38100" dir="2700000" algn="tl">
                      <a:srgbClr val="000000"/>
                    </a:outerShdw>
                  </a:effectLst>
                  <a:cs typeface="+mn-ea"/>
                  <a:sym typeface="+mn-lt"/>
                </a:rPr>
                <a:t>慢性中毒</a:t>
              </a:r>
            </a:p>
          </p:txBody>
        </p:sp>
        <p:cxnSp>
          <p:nvCxnSpPr>
            <p:cNvPr id="103" name="AutoShape 37">
              <a:extLst>
                <a:ext uri="{FF2B5EF4-FFF2-40B4-BE49-F238E27FC236}">
                  <a16:creationId xmlns:a16="http://schemas.microsoft.com/office/drawing/2014/main" id="{A952EF53-6558-4BC1-86CF-C651586F396B}"/>
                </a:ext>
              </a:extLst>
            </p:cNvPr>
            <p:cNvCxnSpPr>
              <a:cxnSpLocks noChangeShapeType="1"/>
              <a:stCxn id="88" idx="3"/>
              <a:endCxn id="102" idx="1"/>
            </p:cNvCxnSpPr>
            <p:nvPr/>
          </p:nvCxnSpPr>
          <p:spPr bwMode="auto">
            <a:xfrm flipV="1">
              <a:off x="8639550" y="6266379"/>
              <a:ext cx="769034" cy="6350"/>
            </a:xfrm>
            <a:prstGeom prst="bentConnector3">
              <a:avLst>
                <a:gd name="adj1" fmla="val 50000"/>
              </a:avLst>
            </a:prstGeom>
            <a:noFill/>
            <a:ln w="9525">
              <a:solidFill>
                <a:schemeClr val="tx1"/>
              </a:solidFill>
              <a:miter lim="800000"/>
              <a:headEnd/>
              <a:tailEnd type="triangle" w="med" len="med"/>
            </a:ln>
            <a:effectLst/>
          </p:spPr>
        </p:cxnSp>
      </p:grpSp>
    </p:spTree>
    <p:extLst>
      <p:ext uri="{BB962C8B-B14F-4D97-AF65-F5344CB8AC3E}">
        <p14:creationId xmlns:p14="http://schemas.microsoft.com/office/powerpoint/2010/main" val="47345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166704"/>
            <a:ext cx="4057650" cy="1086574"/>
            <a:chOff x="0" y="166704"/>
            <a:chExt cx="4057650" cy="1086574"/>
          </a:xfrm>
        </p:grpSpPr>
        <p:sp>
          <p:nvSpPr>
            <p:cNvPr id="10" name="圆角矩形 2"/>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11" name="矩形 10"/>
            <p:cNvSpPr/>
            <p:nvPr/>
          </p:nvSpPr>
          <p:spPr>
            <a:xfrm>
              <a:off x="963880" y="712279"/>
              <a:ext cx="2954655"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有毒化学品事故案例</a:t>
              </a:r>
            </a:p>
          </p:txBody>
        </p:sp>
        <p:grpSp>
          <p:nvGrpSpPr>
            <p:cNvPr id="12" name="组合 9"/>
            <p:cNvGrpSpPr/>
            <p:nvPr/>
          </p:nvGrpSpPr>
          <p:grpSpPr>
            <a:xfrm>
              <a:off x="283626" y="166704"/>
              <a:ext cx="596680" cy="987302"/>
              <a:chOff x="283626" y="166704"/>
              <a:chExt cx="596680" cy="987302"/>
            </a:xfrm>
          </p:grpSpPr>
          <p:pic>
            <p:nvPicPr>
              <p:cNvPr id="13" name="图片 12"/>
              <p:cNvPicPr>
                <a:picLocks noChangeAspect="1"/>
              </p:cNvPicPr>
              <p:nvPr/>
            </p:nvPicPr>
            <p:blipFill>
              <a:blip r:embed="rId3"/>
              <a:stretch>
                <a:fillRect/>
              </a:stretch>
            </p:blipFill>
            <p:spPr>
              <a:xfrm>
                <a:off x="283626" y="166704"/>
                <a:ext cx="596680" cy="987302"/>
              </a:xfrm>
              <a:prstGeom prst="rect">
                <a:avLst/>
              </a:prstGeom>
            </p:spPr>
          </p:pic>
          <p:pic>
            <p:nvPicPr>
              <p:cNvPr id="14" name="图片 13"/>
              <p:cNvPicPr>
                <a:picLocks noChangeAspect="1"/>
              </p:cNvPicPr>
              <p:nvPr/>
            </p:nvPicPr>
            <p:blipFill>
              <a:blip r:embed="rId4"/>
              <a:stretch>
                <a:fillRect/>
              </a:stretch>
            </p:blipFill>
            <p:spPr>
              <a:xfrm>
                <a:off x="581966" y="779419"/>
                <a:ext cx="255218" cy="354794"/>
              </a:xfrm>
              <a:prstGeom prst="rect">
                <a:avLst/>
              </a:prstGeom>
            </p:spPr>
          </p:pic>
        </p:grpSp>
      </p:grpSp>
      <p:sp>
        <p:nvSpPr>
          <p:cNvPr id="28" name="圆角矩形 1">
            <a:extLst>
              <a:ext uri="{FF2B5EF4-FFF2-40B4-BE49-F238E27FC236}">
                <a16:creationId xmlns:a16="http://schemas.microsoft.com/office/drawing/2014/main" id="{4E19412B-B231-4581-8695-D39905D9FCC2}"/>
              </a:ext>
            </a:extLst>
          </p:cNvPr>
          <p:cNvSpPr/>
          <p:nvPr/>
        </p:nvSpPr>
        <p:spPr>
          <a:xfrm>
            <a:off x="6314540" y="1952973"/>
            <a:ext cx="4747933" cy="4157840"/>
          </a:xfrm>
          <a:prstGeom prst="roundRect">
            <a:avLst>
              <a:gd name="adj" fmla="val 6617"/>
            </a:avLst>
          </a:prstGeom>
          <a:solidFill>
            <a:srgbClr val="3DA4C3"/>
          </a:solidFill>
          <a:ln w="25400">
            <a:gradFill flip="none" rotWithShape="1">
              <a:gsLst>
                <a:gs pos="0">
                  <a:schemeClr val="bg1">
                    <a:lumMod val="85000"/>
                  </a:schemeClr>
                </a:gs>
                <a:gs pos="100000">
                  <a:schemeClr val="bg1"/>
                </a:gs>
              </a:gsLst>
              <a:lin ang="2700000" scaled="1"/>
              <a:tileRect/>
            </a:gradFill>
          </a:ln>
          <a:effectLst>
            <a:innerShdw blurRad="2032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29" name="组合 28">
            <a:extLst>
              <a:ext uri="{FF2B5EF4-FFF2-40B4-BE49-F238E27FC236}">
                <a16:creationId xmlns:a16="http://schemas.microsoft.com/office/drawing/2014/main" id="{A97A272D-DCAD-40EF-B615-DEF1B0B0D7D4}"/>
              </a:ext>
            </a:extLst>
          </p:cNvPr>
          <p:cNvGrpSpPr/>
          <p:nvPr/>
        </p:nvGrpSpPr>
        <p:grpSpPr>
          <a:xfrm>
            <a:off x="6074266" y="2207789"/>
            <a:ext cx="5100664" cy="461665"/>
            <a:chOff x="1686849" y="1983744"/>
            <a:chExt cx="4697262" cy="461665"/>
          </a:xfrm>
        </p:grpSpPr>
        <p:sp>
          <p:nvSpPr>
            <p:cNvPr id="30" name="圆角矩形 14">
              <a:extLst>
                <a:ext uri="{FF2B5EF4-FFF2-40B4-BE49-F238E27FC236}">
                  <a16:creationId xmlns:a16="http://schemas.microsoft.com/office/drawing/2014/main" id="{E91E8196-9BBA-44A3-B69E-835E9BC3DB4D}"/>
                </a:ext>
              </a:extLst>
            </p:cNvPr>
            <p:cNvSpPr/>
            <p:nvPr/>
          </p:nvSpPr>
          <p:spPr>
            <a:xfrm>
              <a:off x="1686849" y="2005383"/>
              <a:ext cx="4697262"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矩形 30">
              <a:extLst>
                <a:ext uri="{FF2B5EF4-FFF2-40B4-BE49-F238E27FC236}">
                  <a16:creationId xmlns:a16="http://schemas.microsoft.com/office/drawing/2014/main" id="{00712D74-14F6-4F75-BBF0-6BD80080737F}"/>
                </a:ext>
              </a:extLst>
            </p:cNvPr>
            <p:cNvSpPr/>
            <p:nvPr/>
          </p:nvSpPr>
          <p:spPr>
            <a:xfrm>
              <a:off x="3017280" y="1983744"/>
              <a:ext cx="2154107" cy="461665"/>
            </a:xfrm>
            <a:prstGeom prst="rect">
              <a:avLst/>
            </a:prstGeom>
          </p:spPr>
          <p:txBody>
            <a:bodyPr wrap="none">
              <a:spAutoFit/>
            </a:bodyPr>
            <a:lstStyle/>
            <a:p>
              <a:r>
                <a:rPr lang="zh-CN" altLang="en-US" sz="2400" b="1" dirty="0">
                  <a:solidFill>
                    <a:srgbClr val="3DA4C3"/>
                  </a:solidFill>
                  <a:cs typeface="+mn-ea"/>
                  <a:sym typeface="+mn-lt"/>
                </a:rPr>
                <a:t>印度博帕尔事故</a:t>
              </a:r>
            </a:p>
          </p:txBody>
        </p:sp>
      </p:grpSp>
      <p:sp>
        <p:nvSpPr>
          <p:cNvPr id="32" name="矩形 31">
            <a:extLst>
              <a:ext uri="{FF2B5EF4-FFF2-40B4-BE49-F238E27FC236}">
                <a16:creationId xmlns:a16="http://schemas.microsoft.com/office/drawing/2014/main" id="{70DAA53A-147A-4D09-AED2-91409F028F77}"/>
              </a:ext>
            </a:extLst>
          </p:cNvPr>
          <p:cNvSpPr/>
          <p:nvPr/>
        </p:nvSpPr>
        <p:spPr>
          <a:xfrm>
            <a:off x="6572980" y="2703792"/>
            <a:ext cx="4340409" cy="3416320"/>
          </a:xfrm>
          <a:prstGeom prst="rect">
            <a:avLst/>
          </a:prstGeom>
        </p:spPr>
        <p:txBody>
          <a:bodyPr wrap="square">
            <a:spAutoFit/>
          </a:bodyPr>
          <a:lstStyle/>
          <a:p>
            <a:pPr algn="ctr">
              <a:lnSpc>
                <a:spcPct val="15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bg1"/>
                </a:solidFill>
                <a:effectLst>
                  <a:outerShdw blurRad="38100" dist="38100" dir="2700000" algn="tl">
                    <a:srgbClr val="000000">
                      <a:alpha val="43137"/>
                    </a:srgbClr>
                  </a:outerShdw>
                </a:effectLst>
                <a:cs typeface="+mn-ea"/>
                <a:sym typeface="+mn-lt"/>
              </a:rPr>
              <a:t> </a:t>
            </a:r>
            <a:r>
              <a:rPr lang="en-US" altLang="zh-CN" sz="2400" dirty="0">
                <a:solidFill>
                  <a:schemeClr val="bg1"/>
                </a:solidFill>
                <a:effectLst>
                  <a:outerShdw blurRad="38100" dist="38100" dir="2700000" algn="tl">
                    <a:srgbClr val="000000">
                      <a:alpha val="43137"/>
                    </a:srgbClr>
                  </a:outerShdw>
                </a:effectLst>
                <a:cs typeface="+mn-ea"/>
                <a:sym typeface="+mn-lt"/>
              </a:rPr>
              <a:t>1984</a:t>
            </a:r>
            <a:r>
              <a:rPr lang="zh-CN" altLang="en-US" sz="2400" dirty="0">
                <a:solidFill>
                  <a:schemeClr val="bg1"/>
                </a:solidFill>
                <a:effectLst>
                  <a:outerShdw blurRad="38100" dist="38100" dir="2700000" algn="tl">
                    <a:srgbClr val="000000">
                      <a:alpha val="43137"/>
                    </a:srgbClr>
                  </a:outerShdw>
                </a:effectLst>
                <a:cs typeface="+mn-ea"/>
                <a:sym typeface="+mn-lt"/>
              </a:rPr>
              <a:t>年</a:t>
            </a:r>
            <a:r>
              <a:rPr lang="en-US" altLang="zh-CN" sz="2400" dirty="0">
                <a:solidFill>
                  <a:schemeClr val="bg1"/>
                </a:solidFill>
                <a:effectLst>
                  <a:outerShdw blurRad="38100" dist="38100" dir="2700000" algn="tl">
                    <a:srgbClr val="000000">
                      <a:alpha val="43137"/>
                    </a:srgbClr>
                  </a:outerShdw>
                </a:effectLst>
                <a:cs typeface="+mn-ea"/>
                <a:sym typeface="+mn-lt"/>
              </a:rPr>
              <a:t>12</a:t>
            </a:r>
            <a:r>
              <a:rPr lang="zh-CN" altLang="en-US" sz="2400" dirty="0">
                <a:solidFill>
                  <a:schemeClr val="bg1"/>
                </a:solidFill>
                <a:effectLst>
                  <a:outerShdw blurRad="38100" dist="38100" dir="2700000" algn="tl">
                    <a:srgbClr val="000000">
                      <a:alpha val="43137"/>
                    </a:srgbClr>
                  </a:outerShdw>
                </a:effectLst>
                <a:cs typeface="+mn-ea"/>
                <a:sym typeface="+mn-lt"/>
              </a:rPr>
              <a:t>月</a:t>
            </a:r>
            <a:r>
              <a:rPr lang="en-US" altLang="zh-CN" sz="2400" dirty="0">
                <a:solidFill>
                  <a:schemeClr val="bg1"/>
                </a:solidFill>
                <a:effectLst>
                  <a:outerShdw blurRad="38100" dist="38100" dir="2700000" algn="tl">
                    <a:srgbClr val="000000">
                      <a:alpha val="43137"/>
                    </a:srgbClr>
                  </a:outerShdw>
                </a:effectLst>
                <a:cs typeface="+mn-ea"/>
                <a:sym typeface="+mn-lt"/>
              </a:rPr>
              <a:t>3</a:t>
            </a:r>
            <a:r>
              <a:rPr lang="zh-CN" altLang="en-US" sz="2400" dirty="0">
                <a:solidFill>
                  <a:schemeClr val="bg1"/>
                </a:solidFill>
                <a:effectLst>
                  <a:outerShdw blurRad="38100" dist="38100" dir="2700000" algn="tl">
                    <a:srgbClr val="000000">
                      <a:alpha val="43137"/>
                    </a:srgbClr>
                  </a:outerShdw>
                </a:effectLst>
                <a:cs typeface="+mn-ea"/>
                <a:sym typeface="+mn-lt"/>
              </a:rPr>
              <a:t>日凌晨，印度博帕尔市</a:t>
            </a:r>
            <a:r>
              <a:rPr lang="en-US" altLang="zh-CN" sz="2400" dirty="0">
                <a:solidFill>
                  <a:schemeClr val="bg1"/>
                </a:solidFill>
                <a:effectLst>
                  <a:outerShdw blurRad="38100" dist="38100" dir="2700000" algn="tl">
                    <a:srgbClr val="000000">
                      <a:alpha val="43137"/>
                    </a:srgbClr>
                  </a:outerShdw>
                </a:effectLst>
                <a:cs typeface="+mn-ea"/>
                <a:sym typeface="+mn-lt"/>
              </a:rPr>
              <a:t>,</a:t>
            </a:r>
            <a:r>
              <a:rPr lang="zh-CN" altLang="en-US" sz="2400" dirty="0">
                <a:solidFill>
                  <a:schemeClr val="bg1"/>
                </a:solidFill>
                <a:effectLst>
                  <a:outerShdw blurRad="38100" dist="38100" dir="2700000" algn="tl">
                    <a:srgbClr val="000000">
                      <a:alpha val="43137"/>
                    </a:srgbClr>
                  </a:outerShdw>
                </a:effectLst>
                <a:cs typeface="+mn-ea"/>
                <a:sym typeface="+mn-lt"/>
              </a:rPr>
              <a:t>美国联合碳化物公司印度合资的农药厂发生有毒气体泄漏。事故造成</a:t>
            </a:r>
            <a:r>
              <a:rPr lang="en-US" altLang="zh-CN" sz="2400" dirty="0">
                <a:solidFill>
                  <a:schemeClr val="accent4"/>
                </a:solidFill>
                <a:effectLst>
                  <a:outerShdw blurRad="38100" dist="38100" dir="2700000" algn="tl">
                    <a:srgbClr val="000000">
                      <a:alpha val="43137"/>
                    </a:srgbClr>
                  </a:outerShdw>
                </a:effectLst>
                <a:cs typeface="+mn-ea"/>
                <a:sym typeface="+mn-lt"/>
              </a:rPr>
              <a:t>6495</a:t>
            </a:r>
            <a:r>
              <a:rPr lang="zh-CN" altLang="en-US" sz="2400" dirty="0">
                <a:solidFill>
                  <a:schemeClr val="accent4"/>
                </a:solidFill>
                <a:effectLst>
                  <a:outerShdw blurRad="38100" dist="38100" dir="2700000" algn="tl">
                    <a:srgbClr val="000000">
                      <a:alpha val="43137"/>
                    </a:srgbClr>
                  </a:outerShdw>
                </a:effectLst>
                <a:cs typeface="+mn-ea"/>
                <a:sym typeface="+mn-lt"/>
              </a:rPr>
              <a:t>人死亡，</a:t>
            </a:r>
            <a:r>
              <a:rPr lang="en-US" altLang="zh-CN" sz="2400" dirty="0">
                <a:solidFill>
                  <a:schemeClr val="accent4"/>
                </a:solidFill>
                <a:effectLst>
                  <a:outerShdw blurRad="38100" dist="38100" dir="2700000" algn="tl">
                    <a:srgbClr val="000000">
                      <a:alpha val="43137"/>
                    </a:srgbClr>
                  </a:outerShdw>
                </a:effectLst>
                <a:cs typeface="+mn-ea"/>
                <a:sym typeface="+mn-lt"/>
              </a:rPr>
              <a:t>12.5</a:t>
            </a:r>
            <a:r>
              <a:rPr lang="zh-CN" altLang="en-US" sz="2400" dirty="0">
                <a:solidFill>
                  <a:schemeClr val="accent4"/>
                </a:solidFill>
                <a:effectLst>
                  <a:outerShdw blurRad="38100" dist="38100" dir="2700000" algn="tl">
                    <a:srgbClr val="000000">
                      <a:alpha val="43137"/>
                    </a:srgbClr>
                  </a:outerShdw>
                </a:effectLst>
                <a:cs typeface="+mn-ea"/>
                <a:sym typeface="+mn-lt"/>
              </a:rPr>
              <a:t>万人中毒，接受治疗的达</a:t>
            </a:r>
            <a:r>
              <a:rPr lang="en-US" altLang="zh-CN" sz="2400" dirty="0">
                <a:solidFill>
                  <a:schemeClr val="accent4"/>
                </a:solidFill>
                <a:effectLst>
                  <a:outerShdw blurRad="38100" dist="38100" dir="2700000" algn="tl">
                    <a:srgbClr val="000000">
                      <a:alpha val="43137"/>
                    </a:srgbClr>
                  </a:outerShdw>
                </a:effectLst>
                <a:cs typeface="+mn-ea"/>
                <a:sym typeface="+mn-lt"/>
              </a:rPr>
              <a:t>20</a:t>
            </a:r>
            <a:r>
              <a:rPr lang="zh-CN" altLang="en-US" sz="2400" dirty="0">
                <a:solidFill>
                  <a:schemeClr val="accent4"/>
                </a:solidFill>
                <a:effectLst>
                  <a:outerShdw blurRad="38100" dist="38100" dir="2700000" algn="tl">
                    <a:srgbClr val="000000">
                      <a:alpha val="43137"/>
                    </a:srgbClr>
                  </a:outerShdw>
                </a:effectLst>
                <a:cs typeface="+mn-ea"/>
                <a:sym typeface="+mn-lt"/>
              </a:rPr>
              <a:t>万人，其中</a:t>
            </a:r>
            <a:r>
              <a:rPr lang="en-US" altLang="zh-CN" sz="2400" dirty="0">
                <a:solidFill>
                  <a:schemeClr val="accent4"/>
                </a:solidFill>
                <a:effectLst>
                  <a:outerShdw blurRad="38100" dist="38100" dir="2700000" algn="tl">
                    <a:srgbClr val="000000">
                      <a:alpha val="43137"/>
                    </a:srgbClr>
                  </a:outerShdw>
                </a:effectLst>
                <a:cs typeface="+mn-ea"/>
                <a:sym typeface="+mn-lt"/>
              </a:rPr>
              <a:t>5</a:t>
            </a:r>
            <a:r>
              <a:rPr lang="zh-CN" altLang="en-US" sz="2400" dirty="0">
                <a:solidFill>
                  <a:schemeClr val="accent4"/>
                </a:solidFill>
                <a:effectLst>
                  <a:outerShdw blurRad="38100" dist="38100" dir="2700000" algn="tl">
                    <a:srgbClr val="000000">
                      <a:alpha val="43137"/>
                    </a:srgbClr>
                  </a:outerShdw>
                </a:effectLst>
                <a:cs typeface="+mn-ea"/>
                <a:sym typeface="+mn-lt"/>
              </a:rPr>
              <a:t>万人终身受害！ </a:t>
            </a:r>
            <a:endParaRPr lang="en-US" altLang="zh-CN" sz="2400" dirty="0">
              <a:solidFill>
                <a:schemeClr val="accent4"/>
              </a:solidFill>
              <a:effectLst>
                <a:outerShdw blurRad="38100" dist="38100" dir="2700000" algn="tl">
                  <a:srgbClr val="000000">
                    <a:alpha val="43137"/>
                  </a:srgbClr>
                </a:outerShdw>
              </a:effectLst>
              <a:cs typeface="+mn-ea"/>
              <a:sym typeface="+mn-lt"/>
            </a:endParaRPr>
          </a:p>
        </p:txBody>
      </p:sp>
      <p:pic>
        <p:nvPicPr>
          <p:cNvPr id="17" name="Picture 4" descr="00191386">
            <a:extLst>
              <a:ext uri="{FF2B5EF4-FFF2-40B4-BE49-F238E27FC236}">
                <a16:creationId xmlns:a16="http://schemas.microsoft.com/office/drawing/2014/main" id="{E842601A-95C0-4B4A-BBF8-E5DA4566931B}"/>
              </a:ext>
            </a:extLst>
          </p:cNvPr>
          <p:cNvPicPr>
            <a:picLocks noChangeAspect="1" noChangeArrowheads="1"/>
          </p:cNvPicPr>
          <p:nvPr/>
        </p:nvPicPr>
        <p:blipFill>
          <a:blip r:embed="rId5" cstate="print"/>
          <a:srcRect/>
          <a:stretch>
            <a:fillRect/>
          </a:stretch>
        </p:blipFill>
        <p:spPr bwMode="auto">
          <a:xfrm>
            <a:off x="1129527" y="1966643"/>
            <a:ext cx="4272254" cy="3671791"/>
          </a:xfrm>
          <a:prstGeom prst="rect">
            <a:avLst/>
          </a:prstGeom>
          <a:noFill/>
          <a:ln w="9525">
            <a:noFill/>
            <a:miter lim="800000"/>
            <a:headEnd/>
            <a:tailEnd/>
          </a:ln>
        </p:spPr>
      </p:pic>
      <p:grpSp>
        <p:nvGrpSpPr>
          <p:cNvPr id="18" name="组合 17">
            <a:extLst>
              <a:ext uri="{FF2B5EF4-FFF2-40B4-BE49-F238E27FC236}">
                <a16:creationId xmlns:a16="http://schemas.microsoft.com/office/drawing/2014/main" id="{36EB505E-6CC0-49E3-89C7-0E12C66646F4}"/>
              </a:ext>
            </a:extLst>
          </p:cNvPr>
          <p:cNvGrpSpPr/>
          <p:nvPr/>
        </p:nvGrpSpPr>
        <p:grpSpPr>
          <a:xfrm>
            <a:off x="757497" y="5684056"/>
            <a:ext cx="5100664" cy="461665"/>
            <a:chOff x="1686849" y="1983744"/>
            <a:chExt cx="4697262" cy="461665"/>
          </a:xfrm>
        </p:grpSpPr>
        <p:sp>
          <p:nvSpPr>
            <p:cNvPr id="19" name="圆角矩形 14">
              <a:extLst>
                <a:ext uri="{FF2B5EF4-FFF2-40B4-BE49-F238E27FC236}">
                  <a16:creationId xmlns:a16="http://schemas.microsoft.com/office/drawing/2014/main" id="{1AD43038-2A44-4FB2-8C2A-25B688AC4ECF}"/>
                </a:ext>
              </a:extLst>
            </p:cNvPr>
            <p:cNvSpPr/>
            <p:nvPr/>
          </p:nvSpPr>
          <p:spPr>
            <a:xfrm>
              <a:off x="1686849" y="2005383"/>
              <a:ext cx="4697262" cy="418389"/>
            </a:xfrm>
            <a:prstGeom prst="roundRect">
              <a:avLst>
                <a:gd name="adj" fmla="val 11735"/>
              </a:avLst>
            </a:pr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id="{F3EE0AE4-6BBA-4FB0-A4A8-68A4060A21F0}"/>
                </a:ext>
              </a:extLst>
            </p:cNvPr>
            <p:cNvSpPr/>
            <p:nvPr/>
          </p:nvSpPr>
          <p:spPr>
            <a:xfrm>
              <a:off x="1979750" y="1983744"/>
              <a:ext cx="3854717" cy="461665"/>
            </a:xfrm>
            <a:prstGeom prst="rect">
              <a:avLst/>
            </a:prstGeom>
          </p:spPr>
          <p:txBody>
            <a:bodyPr wrap="none">
              <a:spAutoFit/>
            </a:bodyPr>
            <a:lstStyle/>
            <a:p>
              <a:r>
                <a:rPr lang="zh-CN" altLang="en-US" sz="2400" b="1" dirty="0">
                  <a:solidFill>
                    <a:srgbClr val="3DA4C3"/>
                  </a:solidFill>
                  <a:cs typeface="+mn-ea"/>
                  <a:sym typeface="+mn-lt"/>
                </a:rPr>
                <a:t>印度“</a:t>
              </a:r>
              <a:r>
                <a:rPr lang="en-US" altLang="zh-CN" sz="2400" b="1" dirty="0">
                  <a:solidFill>
                    <a:srgbClr val="3DA4C3"/>
                  </a:solidFill>
                  <a:cs typeface="+mn-ea"/>
                  <a:sym typeface="+mn-lt"/>
                </a:rPr>
                <a:t>1984.12.03”</a:t>
              </a:r>
              <a:r>
                <a:rPr lang="zh-CN" altLang="en-US" sz="2400" b="1" dirty="0">
                  <a:solidFill>
                    <a:srgbClr val="3DA4C3"/>
                  </a:solidFill>
                  <a:cs typeface="+mn-ea"/>
                  <a:sym typeface="+mn-lt"/>
                </a:rPr>
                <a:t>博帕尔事故</a:t>
              </a:r>
            </a:p>
          </p:txBody>
        </p:sp>
      </p:grpSp>
      <mc:AlternateContent xmlns:mc="http://schemas.openxmlformats.org/markup-compatibility/2006">
        <mc:Choice xmlns:p14="http://schemas.microsoft.com/office/powerpoint/2010/main" Requires="p14">
          <p:contentPart p14:bwMode="auto" r:id="rId6">
            <p14:nvContentPartPr>
              <p14:cNvPr id="2" name="墨迹 1"/>
              <p14:cNvContentPartPr/>
              <p14:nvPr/>
            </p14:nvContentPartPr>
            <p14:xfrm>
              <a:off x="8908920" y="4870440"/>
              <a:ext cx="1022760" cy="51120"/>
            </p14:xfrm>
          </p:contentPart>
        </mc:Choice>
        <mc:Fallback>
          <p:pic>
            <p:nvPicPr>
              <p:cNvPr id="2" name="墨迹 1"/>
              <p:cNvPicPr/>
              <p:nvPr/>
            </p:nvPicPr>
            <p:blipFill>
              <a:blip r:embed="rId7"/>
              <a:stretch>
                <a:fillRect/>
              </a:stretch>
            </p:blipFill>
            <p:spPr>
              <a:xfrm>
                <a:off x="8899560" y="4861080"/>
                <a:ext cx="1041480" cy="6984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16" presetClass="entr" presetSubtype="37"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outVertical)">
                                      <p:cBhvr>
                                        <p:cTn id="17" dur="500"/>
                                        <p:tgtEl>
                                          <p:spTgt spid="18"/>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barn(outVertical)">
                                      <p:cBhvr>
                                        <p:cTn id="21" dur="500"/>
                                        <p:tgtEl>
                                          <p:spTgt spid="28"/>
                                        </p:tgtEl>
                                      </p:cBhvr>
                                    </p:animEffect>
                                  </p:childTnLst>
                                </p:cTn>
                              </p:par>
                            </p:childTnLst>
                          </p:cTn>
                        </p:par>
                        <p:par>
                          <p:cTn id="22" fill="hold">
                            <p:stCondLst>
                              <p:cond delay="1500"/>
                            </p:stCondLst>
                            <p:childTnLst>
                              <p:par>
                                <p:cTn id="23" presetID="16" presetClass="entr" presetSubtype="37"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barn(outVertical)">
                                      <p:cBhvr>
                                        <p:cTn id="25" dur="500"/>
                                        <p:tgtEl>
                                          <p:spTgt spid="29"/>
                                        </p:tgtEl>
                                      </p:cBhvr>
                                    </p:animEffect>
                                  </p:childTnLst>
                                </p:cTn>
                              </p:par>
                            </p:childTnLst>
                          </p:cTn>
                        </p:par>
                        <p:par>
                          <p:cTn id="26" fill="hold">
                            <p:stCondLst>
                              <p:cond delay="2000"/>
                            </p:stCondLst>
                            <p:childTnLst>
                              <p:par>
                                <p:cTn id="27" presetID="23" presetClass="entr" presetSubtype="288"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strVal val="4/3*#ppt_w"/>
                                          </p:val>
                                        </p:tav>
                                        <p:tav tm="100000">
                                          <p:val>
                                            <p:strVal val="#ppt_w"/>
                                          </p:val>
                                        </p:tav>
                                      </p:tavLst>
                                    </p:anim>
                                    <p:anim calcmode="lin" valueType="num">
                                      <p:cBhvr>
                                        <p:cTn id="30" dur="500" fill="hold"/>
                                        <p:tgtEl>
                                          <p:spTgt spid="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Picture 3">
            <a:extLst>
              <a:ext uri="{FF2B5EF4-FFF2-40B4-BE49-F238E27FC236}">
                <a16:creationId xmlns:a16="http://schemas.microsoft.com/office/drawing/2014/main" id="{0B0DA608-18DF-4685-BE1E-4F9564B68A53}"/>
              </a:ext>
            </a:extLst>
          </p:cNvPr>
          <p:cNvPicPr>
            <a:picLocks noChangeAspect="1" noChangeArrowheads="1"/>
          </p:cNvPicPr>
          <p:nvPr/>
        </p:nvPicPr>
        <p:blipFill>
          <a:blip r:embed="rId2" cstate="print"/>
          <a:srcRect/>
          <a:stretch>
            <a:fillRect/>
          </a:stretch>
        </p:blipFill>
        <p:spPr bwMode="auto">
          <a:xfrm>
            <a:off x="623888" y="895251"/>
            <a:ext cx="10752121" cy="4300864"/>
          </a:xfrm>
          <a:prstGeom prst="rect">
            <a:avLst/>
          </a:prstGeom>
        </p:spPr>
      </p:pic>
    </p:spTree>
    <p:extLst>
      <p:ext uri="{BB962C8B-B14F-4D97-AF65-F5344CB8AC3E}">
        <p14:creationId xmlns:p14="http://schemas.microsoft.com/office/powerpoint/2010/main" val="1681608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529155" y="7785589"/>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22" name="组合 21">
            <a:extLst>
              <a:ext uri="{FF2B5EF4-FFF2-40B4-BE49-F238E27FC236}">
                <a16:creationId xmlns:a16="http://schemas.microsoft.com/office/drawing/2014/main" id="{57BF8B63-0A98-40EC-815D-69355C7019BE}"/>
              </a:ext>
            </a:extLst>
          </p:cNvPr>
          <p:cNvGrpSpPr/>
          <p:nvPr/>
        </p:nvGrpSpPr>
        <p:grpSpPr>
          <a:xfrm>
            <a:off x="890491" y="3169594"/>
            <a:ext cx="4100674" cy="3724723"/>
            <a:chOff x="1492088" y="2788312"/>
            <a:chExt cx="4100674" cy="3724723"/>
          </a:xfrm>
        </p:grpSpPr>
        <p:sp>
          <p:nvSpPr>
            <p:cNvPr id="83" name="等腰三角形 82">
              <a:extLst>
                <a:ext uri="{FF2B5EF4-FFF2-40B4-BE49-F238E27FC236}">
                  <a16:creationId xmlns:a16="http://schemas.microsoft.com/office/drawing/2014/main" id="{AA55F6B0-B6AA-4828-BA89-DDE648E98EC2}"/>
                </a:ext>
              </a:extLst>
            </p:cNvPr>
            <p:cNvSpPr/>
            <p:nvPr/>
          </p:nvSpPr>
          <p:spPr bwMode="auto">
            <a:xfrm>
              <a:off x="2860210"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0" name="TextBox 6">
              <a:extLst>
                <a:ext uri="{FF2B5EF4-FFF2-40B4-BE49-F238E27FC236}">
                  <a16:creationId xmlns:a16="http://schemas.microsoft.com/office/drawing/2014/main" id="{90B93A69-F85E-445B-80D8-51B7285C3065}"/>
                </a:ext>
              </a:extLst>
            </p:cNvPr>
            <p:cNvSpPr txBox="1"/>
            <p:nvPr/>
          </p:nvSpPr>
          <p:spPr>
            <a:xfrm>
              <a:off x="3015299" y="3801765"/>
              <a:ext cx="1443395" cy="400110"/>
            </a:xfrm>
            <a:prstGeom prst="rect">
              <a:avLst/>
            </a:prstGeom>
            <a:noFill/>
          </p:spPr>
          <p:txBody>
            <a:bodyPr wrap="square" rtlCol="0">
              <a:spAutoFit/>
            </a:bodyPr>
            <a:lstStyle/>
            <a:p>
              <a:pPr algn="ctr"/>
              <a:r>
                <a:rPr lang="en-US" altLang="zh-CN" sz="2000" dirty="0" smtClean="0">
                  <a:solidFill>
                    <a:schemeClr val="bg1"/>
                  </a:solidFill>
                  <a:effectLst>
                    <a:outerShdw blurRad="38100" dist="38100" dir="2700000" algn="tl">
                      <a:srgbClr val="000000">
                        <a:alpha val="43137"/>
                      </a:srgbClr>
                    </a:outerShdw>
                  </a:effectLst>
                  <a:cs typeface="+mn-ea"/>
                  <a:sym typeface="+mn-lt"/>
                </a:rPr>
                <a:t>1.</a:t>
              </a:r>
              <a:r>
                <a:rPr lang="zh-CN" altLang="en-US" sz="2000" dirty="0" smtClean="0">
                  <a:solidFill>
                    <a:schemeClr val="bg1"/>
                  </a:solidFill>
                  <a:effectLst>
                    <a:outerShdw blurRad="38100" dist="38100" dir="2700000" algn="tl">
                      <a:srgbClr val="000000">
                        <a:alpha val="43137"/>
                      </a:srgbClr>
                    </a:outerShdw>
                  </a:effectLst>
                  <a:cs typeface="+mn-ea"/>
                  <a:sym typeface="+mn-lt"/>
                </a:rPr>
                <a:t>替代</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12" name="组合 11">
              <a:extLst>
                <a:ext uri="{FF2B5EF4-FFF2-40B4-BE49-F238E27FC236}">
                  <a16:creationId xmlns:a16="http://schemas.microsoft.com/office/drawing/2014/main" id="{DF045D59-F8C3-40BE-B176-141C3F118132}"/>
                </a:ext>
              </a:extLst>
            </p:cNvPr>
            <p:cNvGrpSpPr/>
            <p:nvPr/>
          </p:nvGrpSpPr>
          <p:grpSpPr>
            <a:xfrm>
              <a:off x="1492088" y="4235819"/>
              <a:ext cx="4100674" cy="2277216"/>
              <a:chOff x="1540737" y="4242438"/>
              <a:chExt cx="4100674" cy="2277216"/>
            </a:xfrm>
          </p:grpSpPr>
          <p:grpSp>
            <p:nvGrpSpPr>
              <p:cNvPr id="9" name="组合 8">
                <a:extLst>
                  <a:ext uri="{FF2B5EF4-FFF2-40B4-BE49-F238E27FC236}">
                    <a16:creationId xmlns:a16="http://schemas.microsoft.com/office/drawing/2014/main" id="{FA4EF125-500B-4F6A-B96E-8A66449ACB45}"/>
                  </a:ext>
                </a:extLst>
              </p:cNvPr>
              <p:cNvGrpSpPr/>
              <p:nvPr/>
            </p:nvGrpSpPr>
            <p:grpSpPr>
              <a:xfrm>
                <a:off x="2795354" y="4242438"/>
                <a:ext cx="1053541" cy="650506"/>
                <a:chOff x="2709629" y="4235819"/>
                <a:chExt cx="1053541" cy="650506"/>
              </a:xfrm>
            </p:grpSpPr>
            <p:sp>
              <p:nvSpPr>
                <p:cNvPr id="2" name="任意多边形: 形状 1">
                  <a:extLst>
                    <a:ext uri="{FF2B5EF4-FFF2-40B4-BE49-F238E27FC236}">
                      <a16:creationId xmlns:a16="http://schemas.microsoft.com/office/drawing/2014/main" id="{50E72A50-67FB-4CA9-BAE2-C4BDEC4A8DD9}"/>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a:extLst>
                    <a:ext uri="{FF2B5EF4-FFF2-40B4-BE49-F238E27FC236}">
                      <a16:creationId xmlns:a16="http://schemas.microsoft.com/office/drawing/2014/main" id="{07A1367C-E8E0-4B34-A1E6-FD0B744955F0}"/>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36" name="Rectangle 2">
                <a:extLst>
                  <a:ext uri="{FF2B5EF4-FFF2-40B4-BE49-F238E27FC236}">
                    <a16:creationId xmlns:a16="http://schemas.microsoft.com/office/drawing/2014/main" id="{3741AE2C-DAF7-41CA-837C-D61A2B8FBD0C}"/>
                  </a:ext>
                </a:extLst>
              </p:cNvPr>
              <p:cNvSpPr txBox="1">
                <a:spLocks noChangeArrowheads="1"/>
              </p:cNvSpPr>
              <p:nvPr/>
            </p:nvSpPr>
            <p:spPr bwMode="auto">
              <a:xfrm>
                <a:off x="1540737" y="4949994"/>
                <a:ext cx="4100674" cy="1569660"/>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选用无害或危害性小的化学品替代已有的有毒有害化学品是消除化学品危害最根本的方法。</a:t>
                </a:r>
                <a:br>
                  <a:rPr lang="zh-CN" altLang="en-US" sz="2000" dirty="0">
                    <a:solidFill>
                      <a:schemeClr val="bg1"/>
                    </a:solidFill>
                    <a:effectLst>
                      <a:outerShdw blurRad="38100" dist="38100" dir="2700000" algn="tl">
                        <a:srgbClr val="000000">
                          <a:alpha val="43137"/>
                        </a:srgbClr>
                      </a:outerShdw>
                    </a:effectLst>
                    <a:cs typeface="+mn-ea"/>
                    <a:sym typeface="+mn-lt"/>
                  </a:rPr>
                </a:br>
                <a:endParaRPr lang="en-US" sz="2000" dirty="0">
                  <a:solidFill>
                    <a:schemeClr val="bg1"/>
                  </a:solidFill>
                  <a:effectLst>
                    <a:outerShdw blurRad="38100" dist="38100" dir="2700000" algn="tl">
                      <a:srgbClr val="000000">
                        <a:alpha val="43137"/>
                      </a:srgbClr>
                    </a:outerShdw>
                  </a:effectLst>
                  <a:cs typeface="+mn-ea"/>
                  <a:sym typeface="+mn-lt"/>
                </a:endParaRPr>
              </a:p>
            </p:txBody>
          </p:sp>
        </p:grpSp>
      </p:grpSp>
      <p:grpSp>
        <p:nvGrpSpPr>
          <p:cNvPr id="24" name="组合 23">
            <a:extLst>
              <a:ext uri="{FF2B5EF4-FFF2-40B4-BE49-F238E27FC236}">
                <a16:creationId xmlns:a16="http://schemas.microsoft.com/office/drawing/2014/main" id="{8CEFC7DB-DC40-4470-99F5-99FC97E3C255}"/>
              </a:ext>
            </a:extLst>
          </p:cNvPr>
          <p:cNvGrpSpPr/>
          <p:nvPr/>
        </p:nvGrpSpPr>
        <p:grpSpPr>
          <a:xfrm>
            <a:off x="2985050" y="1351297"/>
            <a:ext cx="4197020" cy="3308326"/>
            <a:chOff x="2676525" y="970015"/>
            <a:chExt cx="4197020" cy="3308326"/>
          </a:xfrm>
        </p:grpSpPr>
        <p:grpSp>
          <p:nvGrpSpPr>
            <p:cNvPr id="23" name="组合 22">
              <a:extLst>
                <a:ext uri="{FF2B5EF4-FFF2-40B4-BE49-F238E27FC236}">
                  <a16:creationId xmlns:a16="http://schemas.microsoft.com/office/drawing/2014/main" id="{B047159A-F870-49FA-AA30-B83C2F33E480}"/>
                </a:ext>
              </a:extLst>
            </p:cNvPr>
            <p:cNvGrpSpPr/>
            <p:nvPr/>
          </p:nvGrpSpPr>
          <p:grpSpPr>
            <a:xfrm>
              <a:off x="3868011" y="2167270"/>
              <a:ext cx="1875409" cy="2111071"/>
              <a:chOff x="3868011" y="2167270"/>
              <a:chExt cx="1875409" cy="2111071"/>
            </a:xfrm>
          </p:grpSpPr>
          <p:sp>
            <p:nvSpPr>
              <p:cNvPr id="85" name="等腰三角形 84">
                <a:extLst>
                  <a:ext uri="{FF2B5EF4-FFF2-40B4-BE49-F238E27FC236}">
                    <a16:creationId xmlns:a16="http://schemas.microsoft.com/office/drawing/2014/main" id="{6ADC4AF7-2DB3-477B-88A2-4DE3B2183E59}"/>
                  </a:ext>
                </a:extLst>
              </p:cNvPr>
              <p:cNvSpPr/>
              <p:nvPr/>
            </p:nvSpPr>
            <p:spPr bwMode="auto">
              <a:xfrm rot="10800000">
                <a:off x="3868011"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86" name="TextBox 6">
                <a:extLst>
                  <a:ext uri="{FF2B5EF4-FFF2-40B4-BE49-F238E27FC236}">
                    <a16:creationId xmlns:a16="http://schemas.microsoft.com/office/drawing/2014/main" id="{94F177D2-D1B1-4084-8665-76BBCB86B1B8}"/>
                  </a:ext>
                </a:extLst>
              </p:cNvPr>
              <p:cNvSpPr txBox="1"/>
              <p:nvPr/>
            </p:nvSpPr>
            <p:spPr>
              <a:xfrm>
                <a:off x="3985896" y="2871952"/>
                <a:ext cx="1540419" cy="400110"/>
              </a:xfrm>
              <a:prstGeom prst="rect">
                <a:avLst/>
              </a:prstGeom>
              <a:noFill/>
            </p:spPr>
            <p:txBody>
              <a:bodyPr wrap="square" rtlCol="0">
                <a:spAutoFit/>
              </a:bodyPr>
              <a:lstStyle/>
              <a:p>
                <a:pPr algn="ctr"/>
                <a:r>
                  <a:rPr lang="en-US" altLang="zh-CN" sz="2000" dirty="0" smtClean="0">
                    <a:solidFill>
                      <a:srgbClr val="3DA4C3"/>
                    </a:solidFill>
                    <a:cs typeface="+mn-ea"/>
                    <a:sym typeface="+mn-lt"/>
                  </a:rPr>
                  <a:t>2.</a:t>
                </a:r>
                <a:r>
                  <a:rPr lang="zh-CN" altLang="en-US" sz="2000" dirty="0" smtClean="0">
                    <a:solidFill>
                      <a:srgbClr val="3DA4C3"/>
                    </a:solidFill>
                    <a:cs typeface="+mn-ea"/>
                    <a:sym typeface="+mn-lt"/>
                  </a:rPr>
                  <a:t>变更</a:t>
                </a:r>
                <a:r>
                  <a:rPr lang="zh-CN" altLang="en-US" sz="2000" dirty="0">
                    <a:solidFill>
                      <a:srgbClr val="3DA4C3"/>
                    </a:solidFill>
                    <a:cs typeface="+mn-ea"/>
                    <a:sym typeface="+mn-lt"/>
                  </a:rPr>
                  <a:t>工艺</a:t>
                </a:r>
              </a:p>
            </p:txBody>
          </p:sp>
          <p:grpSp>
            <p:nvGrpSpPr>
              <p:cNvPr id="138" name="组合 137">
                <a:extLst>
                  <a:ext uri="{FF2B5EF4-FFF2-40B4-BE49-F238E27FC236}">
                    <a16:creationId xmlns:a16="http://schemas.microsoft.com/office/drawing/2014/main" id="{ECBA5A63-A9B7-4551-8B90-FF340E0A2BAF}"/>
                  </a:ext>
                </a:extLst>
              </p:cNvPr>
              <p:cNvGrpSpPr/>
              <p:nvPr/>
            </p:nvGrpSpPr>
            <p:grpSpPr>
              <a:xfrm rot="10800000">
                <a:off x="4689879" y="2167270"/>
                <a:ext cx="1053541" cy="650506"/>
                <a:chOff x="2709629" y="4235819"/>
                <a:chExt cx="1053541" cy="650506"/>
              </a:xfrm>
            </p:grpSpPr>
            <p:sp>
              <p:nvSpPr>
                <p:cNvPr id="140" name="任意多边形: 形状 139">
                  <a:extLst>
                    <a:ext uri="{FF2B5EF4-FFF2-40B4-BE49-F238E27FC236}">
                      <a16:creationId xmlns:a16="http://schemas.microsoft.com/office/drawing/2014/main" id="{BDCC2865-41AC-49A8-AD42-EA50E6039068}"/>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椭圆 140">
                  <a:extLst>
                    <a:ext uri="{FF2B5EF4-FFF2-40B4-BE49-F238E27FC236}">
                      <a16:creationId xmlns:a16="http://schemas.microsoft.com/office/drawing/2014/main" id="{3AA7C8B5-D261-4170-AC1E-4AD5BAE29554}"/>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139" name="Rectangle 2">
              <a:extLst>
                <a:ext uri="{FF2B5EF4-FFF2-40B4-BE49-F238E27FC236}">
                  <a16:creationId xmlns:a16="http://schemas.microsoft.com/office/drawing/2014/main" id="{D8F11616-143F-4DB0-876D-DAAF9DC536DC}"/>
                </a:ext>
              </a:extLst>
            </p:cNvPr>
            <p:cNvSpPr txBox="1">
              <a:spLocks noChangeArrowheads="1"/>
            </p:cNvSpPr>
            <p:nvPr/>
          </p:nvSpPr>
          <p:spPr bwMode="auto">
            <a:xfrm>
              <a:off x="2676525" y="970015"/>
              <a:ext cx="4197020" cy="1200329"/>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因技术和经济方面的原因，不可避免地要生产、使用危险化学品，这时可考虑变更工艺。</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1" name="组合 20">
            <a:extLst>
              <a:ext uri="{FF2B5EF4-FFF2-40B4-BE49-F238E27FC236}">
                <a16:creationId xmlns:a16="http://schemas.microsoft.com/office/drawing/2014/main" id="{CA6BFCDC-36AC-4C49-907F-757BDF168CE6}"/>
              </a:ext>
            </a:extLst>
          </p:cNvPr>
          <p:cNvGrpSpPr/>
          <p:nvPr/>
        </p:nvGrpSpPr>
        <p:grpSpPr>
          <a:xfrm>
            <a:off x="4998404" y="3169594"/>
            <a:ext cx="4265419" cy="3724723"/>
            <a:chOff x="3888857" y="2788312"/>
            <a:chExt cx="4265419" cy="3724723"/>
          </a:xfrm>
        </p:grpSpPr>
        <p:sp>
          <p:nvSpPr>
            <p:cNvPr id="87" name="等腰三角形 86">
              <a:extLst>
                <a:ext uri="{FF2B5EF4-FFF2-40B4-BE49-F238E27FC236}">
                  <a16:creationId xmlns:a16="http://schemas.microsoft.com/office/drawing/2014/main" id="{D7171E2E-4986-4CDF-8EEC-E85D7423FBCB}"/>
                </a:ext>
              </a:extLst>
            </p:cNvPr>
            <p:cNvSpPr/>
            <p:nvPr/>
          </p:nvSpPr>
          <p:spPr bwMode="auto">
            <a:xfrm>
              <a:off x="4849897"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3" name="TextBox 6">
              <a:extLst>
                <a:ext uri="{FF2B5EF4-FFF2-40B4-BE49-F238E27FC236}">
                  <a16:creationId xmlns:a16="http://schemas.microsoft.com/office/drawing/2014/main" id="{A82117E8-03B4-4413-AA93-0D9A4D67163A}"/>
                </a:ext>
              </a:extLst>
            </p:cNvPr>
            <p:cNvSpPr txBox="1"/>
            <p:nvPr/>
          </p:nvSpPr>
          <p:spPr>
            <a:xfrm>
              <a:off x="5019924" y="3778659"/>
              <a:ext cx="1400170" cy="400110"/>
            </a:xfrm>
            <a:prstGeom prst="rect">
              <a:avLst/>
            </a:prstGeom>
            <a:noFill/>
          </p:spPr>
          <p:txBody>
            <a:bodyPr wrap="square" rtlCol="0">
              <a:spAutoFit/>
            </a:bodyPr>
            <a:lstStyle/>
            <a:p>
              <a:pPr algn="ctr"/>
              <a:r>
                <a:rPr lang="en-US" altLang="zh-CN" sz="2000" dirty="0" smtClean="0">
                  <a:solidFill>
                    <a:schemeClr val="bg1"/>
                  </a:solidFill>
                  <a:effectLst>
                    <a:outerShdw blurRad="38100" dist="38100" dir="2700000" algn="tl">
                      <a:srgbClr val="000000">
                        <a:alpha val="43137"/>
                      </a:srgbClr>
                    </a:outerShdw>
                  </a:effectLst>
                  <a:cs typeface="+mn-ea"/>
                  <a:sym typeface="+mn-lt"/>
                </a:rPr>
                <a:t>3.</a:t>
              </a:r>
              <a:r>
                <a:rPr lang="zh-CN" altLang="en-US" sz="2000" dirty="0" smtClean="0">
                  <a:solidFill>
                    <a:schemeClr val="bg1"/>
                  </a:solidFill>
                  <a:effectLst>
                    <a:outerShdw blurRad="38100" dist="38100" dir="2700000" algn="tl">
                      <a:srgbClr val="000000">
                        <a:alpha val="43137"/>
                      </a:srgbClr>
                    </a:outerShdw>
                  </a:effectLst>
                  <a:cs typeface="+mn-ea"/>
                  <a:sym typeface="+mn-lt"/>
                </a:rPr>
                <a:t>隔离</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142" name="组合 141">
              <a:extLst>
                <a:ext uri="{FF2B5EF4-FFF2-40B4-BE49-F238E27FC236}">
                  <a16:creationId xmlns:a16="http://schemas.microsoft.com/office/drawing/2014/main" id="{8AD1CA39-6E11-4DCC-9277-B89C46E17D84}"/>
                </a:ext>
              </a:extLst>
            </p:cNvPr>
            <p:cNvGrpSpPr/>
            <p:nvPr/>
          </p:nvGrpSpPr>
          <p:grpSpPr>
            <a:xfrm>
              <a:off x="3888857" y="4235819"/>
              <a:ext cx="4265419" cy="2277216"/>
              <a:chOff x="1979485" y="4242438"/>
              <a:chExt cx="4265419" cy="2277216"/>
            </a:xfrm>
          </p:grpSpPr>
          <p:grpSp>
            <p:nvGrpSpPr>
              <p:cNvPr id="143" name="组合 142">
                <a:extLst>
                  <a:ext uri="{FF2B5EF4-FFF2-40B4-BE49-F238E27FC236}">
                    <a16:creationId xmlns:a16="http://schemas.microsoft.com/office/drawing/2014/main" id="{A1A2A5CE-70D6-49C1-9221-9C62268301F1}"/>
                  </a:ext>
                </a:extLst>
              </p:cNvPr>
              <p:cNvGrpSpPr/>
              <p:nvPr/>
            </p:nvGrpSpPr>
            <p:grpSpPr>
              <a:xfrm>
                <a:off x="2795354" y="4242438"/>
                <a:ext cx="1053541" cy="650506"/>
                <a:chOff x="2709629" y="4235819"/>
                <a:chExt cx="1053541" cy="650506"/>
              </a:xfrm>
            </p:grpSpPr>
            <p:sp>
              <p:nvSpPr>
                <p:cNvPr id="145" name="任意多边形: 形状 144">
                  <a:extLst>
                    <a:ext uri="{FF2B5EF4-FFF2-40B4-BE49-F238E27FC236}">
                      <a16:creationId xmlns:a16="http://schemas.microsoft.com/office/drawing/2014/main" id="{531245ED-72AC-4EA0-BFA9-073324459B91}"/>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椭圆 145">
                  <a:extLst>
                    <a:ext uri="{FF2B5EF4-FFF2-40B4-BE49-F238E27FC236}">
                      <a16:creationId xmlns:a16="http://schemas.microsoft.com/office/drawing/2014/main" id="{B9FD8C7F-4B96-43A6-AAA1-215D57A5105C}"/>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44" name="Rectangle 2">
                <a:extLst>
                  <a:ext uri="{FF2B5EF4-FFF2-40B4-BE49-F238E27FC236}">
                    <a16:creationId xmlns:a16="http://schemas.microsoft.com/office/drawing/2014/main" id="{5A39082F-7F8F-4BF2-BE86-2F817671D399}"/>
                  </a:ext>
                </a:extLst>
              </p:cNvPr>
              <p:cNvSpPr txBox="1">
                <a:spLocks noChangeArrowheads="1"/>
              </p:cNvSpPr>
              <p:nvPr/>
            </p:nvSpPr>
            <p:spPr bwMode="auto">
              <a:xfrm>
                <a:off x="1979485" y="4949994"/>
                <a:ext cx="4265419" cy="1569660"/>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隔离是指采用物理的方式将化学品暴露源与工人隔离开的方式。是控制化学危害最彻底、最有效的措施。</a:t>
                </a:r>
                <a:br>
                  <a:rPr lang="zh-CN" altLang="en-US" sz="2000" dirty="0">
                    <a:solidFill>
                      <a:schemeClr val="bg1"/>
                    </a:solidFill>
                    <a:effectLst>
                      <a:outerShdw blurRad="38100" dist="38100" dir="2700000" algn="tl">
                        <a:srgbClr val="000000">
                          <a:alpha val="43137"/>
                        </a:srgbClr>
                      </a:outerShdw>
                    </a:effectLst>
                    <a:cs typeface="+mn-ea"/>
                    <a:sym typeface="+mn-lt"/>
                  </a:rPr>
                </a:b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grpSp>
        <p:nvGrpSpPr>
          <p:cNvPr id="19" name="组合 18">
            <a:extLst>
              <a:ext uri="{FF2B5EF4-FFF2-40B4-BE49-F238E27FC236}">
                <a16:creationId xmlns:a16="http://schemas.microsoft.com/office/drawing/2014/main" id="{023C0E5B-A624-4864-B494-3CC0804BFD89}"/>
              </a:ext>
            </a:extLst>
          </p:cNvPr>
          <p:cNvGrpSpPr/>
          <p:nvPr/>
        </p:nvGrpSpPr>
        <p:grpSpPr>
          <a:xfrm>
            <a:off x="7350456" y="1317220"/>
            <a:ext cx="3466167" cy="3342403"/>
            <a:chOff x="5562676" y="935938"/>
            <a:chExt cx="3466167" cy="3342403"/>
          </a:xfrm>
        </p:grpSpPr>
        <p:sp>
          <p:nvSpPr>
            <p:cNvPr id="126" name="等腰三角形 125">
              <a:extLst>
                <a:ext uri="{FF2B5EF4-FFF2-40B4-BE49-F238E27FC236}">
                  <a16:creationId xmlns:a16="http://schemas.microsoft.com/office/drawing/2014/main" id="{475C3F30-4029-49CA-9459-6AD2E498C33F}"/>
                </a:ext>
              </a:extLst>
            </p:cNvPr>
            <p:cNvSpPr/>
            <p:nvPr/>
          </p:nvSpPr>
          <p:spPr bwMode="auto">
            <a:xfrm rot="10800000">
              <a:off x="5857698"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4" name="TextBox 6">
              <a:extLst>
                <a:ext uri="{FF2B5EF4-FFF2-40B4-BE49-F238E27FC236}">
                  <a16:creationId xmlns:a16="http://schemas.microsoft.com/office/drawing/2014/main" id="{C63812B2-8F46-44C0-A2B8-CF2B904E81E8}"/>
                </a:ext>
              </a:extLst>
            </p:cNvPr>
            <p:cNvSpPr txBox="1"/>
            <p:nvPr/>
          </p:nvSpPr>
          <p:spPr>
            <a:xfrm>
              <a:off x="6025609" y="2860298"/>
              <a:ext cx="1463033" cy="400110"/>
            </a:xfrm>
            <a:prstGeom prst="rect">
              <a:avLst/>
            </a:prstGeom>
            <a:noFill/>
          </p:spPr>
          <p:txBody>
            <a:bodyPr wrap="square" rtlCol="0">
              <a:spAutoFit/>
            </a:bodyPr>
            <a:lstStyle/>
            <a:p>
              <a:pPr algn="ctr"/>
              <a:r>
                <a:rPr lang="en-US" altLang="zh-CN" sz="2000" dirty="0" smtClean="0">
                  <a:solidFill>
                    <a:srgbClr val="3DA4C3"/>
                  </a:solidFill>
                  <a:cs typeface="+mn-ea"/>
                  <a:sym typeface="+mn-lt"/>
                </a:rPr>
                <a:t>4.</a:t>
              </a:r>
              <a:r>
                <a:rPr lang="zh-CN" altLang="en-US" sz="2000" dirty="0" smtClean="0">
                  <a:solidFill>
                    <a:srgbClr val="3DA4C3"/>
                  </a:solidFill>
                  <a:cs typeface="+mn-ea"/>
                  <a:sym typeface="+mn-lt"/>
                </a:rPr>
                <a:t>通风</a:t>
              </a:r>
              <a:endParaRPr lang="zh-CN" altLang="en-US" sz="2000" dirty="0">
                <a:solidFill>
                  <a:srgbClr val="3DA4C3"/>
                </a:solidFill>
                <a:cs typeface="+mn-ea"/>
                <a:sym typeface="+mn-lt"/>
              </a:endParaRPr>
            </a:p>
          </p:txBody>
        </p:sp>
        <p:grpSp>
          <p:nvGrpSpPr>
            <p:cNvPr id="147" name="组合 146">
              <a:extLst>
                <a:ext uri="{FF2B5EF4-FFF2-40B4-BE49-F238E27FC236}">
                  <a16:creationId xmlns:a16="http://schemas.microsoft.com/office/drawing/2014/main" id="{56DBFEF2-AAC2-45AC-9A8B-0766F948ED39}"/>
                </a:ext>
              </a:extLst>
            </p:cNvPr>
            <p:cNvGrpSpPr/>
            <p:nvPr/>
          </p:nvGrpSpPr>
          <p:grpSpPr>
            <a:xfrm rot="10800000">
              <a:off x="6701831" y="2152742"/>
              <a:ext cx="1053541" cy="650506"/>
              <a:chOff x="2709629" y="4235819"/>
              <a:chExt cx="1053541" cy="650506"/>
            </a:xfrm>
          </p:grpSpPr>
          <p:sp>
            <p:nvSpPr>
              <p:cNvPr id="148" name="任意多边形: 形状 147">
                <a:extLst>
                  <a:ext uri="{FF2B5EF4-FFF2-40B4-BE49-F238E27FC236}">
                    <a16:creationId xmlns:a16="http://schemas.microsoft.com/office/drawing/2014/main" id="{D53B3F70-A0E5-4EC1-80B1-22848C9A71AB}"/>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椭圆 148">
                <a:extLst>
                  <a:ext uri="{FF2B5EF4-FFF2-40B4-BE49-F238E27FC236}">
                    <a16:creationId xmlns:a16="http://schemas.microsoft.com/office/drawing/2014/main" id="{E1BFFB2E-391D-4389-B994-1CED19F72494}"/>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50" name="Rectangle 2">
              <a:extLst>
                <a:ext uri="{FF2B5EF4-FFF2-40B4-BE49-F238E27FC236}">
                  <a16:creationId xmlns:a16="http://schemas.microsoft.com/office/drawing/2014/main" id="{CB295DE6-76E9-4882-B2B9-867B7BD45F43}"/>
                </a:ext>
              </a:extLst>
            </p:cNvPr>
            <p:cNvSpPr txBox="1">
              <a:spLocks noChangeArrowheads="1"/>
            </p:cNvSpPr>
            <p:nvPr/>
          </p:nvSpPr>
          <p:spPr bwMode="auto">
            <a:xfrm>
              <a:off x="5562676" y="935938"/>
              <a:ext cx="3466167" cy="1200329"/>
            </a:xfrm>
            <a:prstGeom prst="rect">
              <a:avLst/>
            </a:prstGeom>
            <a:noFill/>
            <a:ln w="9525">
              <a:noFill/>
              <a:miter lim="800000"/>
              <a:headEnd/>
              <a:tailEnd/>
            </a:ln>
          </p:spPr>
          <p:txBody>
            <a:bodyPr wrap="square">
              <a:spAutoFit/>
            </a:bodyPr>
            <a:lstStyle/>
            <a:p>
              <a:pPr indent="-341305" algn="ctr">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控制作业场所中的有害气体、蒸汽气或粉尘，通风是最有效的控制措施。</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17" name="组合 16">
            <a:extLst>
              <a:ext uri="{FF2B5EF4-FFF2-40B4-BE49-F238E27FC236}">
                <a16:creationId xmlns:a16="http://schemas.microsoft.com/office/drawing/2014/main" id="{89E2013D-130B-413B-B167-D121E86EC713}"/>
              </a:ext>
            </a:extLst>
          </p:cNvPr>
          <p:cNvGrpSpPr/>
          <p:nvPr/>
        </p:nvGrpSpPr>
        <p:grpSpPr>
          <a:xfrm>
            <a:off x="9271078" y="3169594"/>
            <a:ext cx="1753574" cy="1568641"/>
            <a:chOff x="6819428" y="2788312"/>
            <a:chExt cx="1753574" cy="1568641"/>
          </a:xfrm>
        </p:grpSpPr>
        <p:sp>
          <p:nvSpPr>
            <p:cNvPr id="128" name="等腰三角形 127">
              <a:extLst>
                <a:ext uri="{FF2B5EF4-FFF2-40B4-BE49-F238E27FC236}">
                  <a16:creationId xmlns:a16="http://schemas.microsoft.com/office/drawing/2014/main" id="{1FB21461-8904-4A9A-959C-EBAB974333D0}"/>
                </a:ext>
              </a:extLst>
            </p:cNvPr>
            <p:cNvSpPr/>
            <p:nvPr/>
          </p:nvSpPr>
          <p:spPr bwMode="auto">
            <a:xfrm>
              <a:off x="6819428"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5" name="TextBox 6">
              <a:extLst>
                <a:ext uri="{FF2B5EF4-FFF2-40B4-BE49-F238E27FC236}">
                  <a16:creationId xmlns:a16="http://schemas.microsoft.com/office/drawing/2014/main" id="{BF05C04B-EBCD-466A-A2A6-AD583CADBCC8}"/>
                </a:ext>
              </a:extLst>
            </p:cNvPr>
            <p:cNvSpPr txBox="1"/>
            <p:nvPr/>
          </p:nvSpPr>
          <p:spPr>
            <a:xfrm>
              <a:off x="7091502" y="3578364"/>
              <a:ext cx="1217279" cy="707886"/>
            </a:xfrm>
            <a:prstGeom prst="rect">
              <a:avLst/>
            </a:prstGeom>
            <a:noFill/>
          </p:spPr>
          <p:txBody>
            <a:bodyPr wrap="square" rtlCol="0">
              <a:spAutoFit/>
            </a:bodyPr>
            <a:lstStyle/>
            <a:p>
              <a:pPr algn="ctr"/>
              <a:r>
                <a:rPr lang="en-US" altLang="zh-CN" sz="2000" dirty="0" smtClean="0">
                  <a:solidFill>
                    <a:schemeClr val="bg1"/>
                  </a:solidFill>
                  <a:effectLst>
                    <a:outerShdw blurRad="38100" dist="38100" dir="2700000" algn="tl">
                      <a:srgbClr val="000000">
                        <a:alpha val="43137"/>
                      </a:srgbClr>
                    </a:outerShdw>
                  </a:effectLst>
                  <a:cs typeface="+mn-ea"/>
                  <a:sym typeface="+mn-lt"/>
                </a:rPr>
                <a:t>5.</a:t>
              </a:r>
              <a:r>
                <a:rPr lang="zh-CN" altLang="en-US" sz="2000" dirty="0" smtClean="0">
                  <a:solidFill>
                    <a:schemeClr val="bg1"/>
                  </a:solidFill>
                  <a:effectLst>
                    <a:outerShdw blurRad="38100" dist="38100" dir="2700000" algn="tl">
                      <a:srgbClr val="000000">
                        <a:alpha val="43137"/>
                      </a:srgbClr>
                    </a:outerShdw>
                  </a:effectLst>
                  <a:cs typeface="+mn-ea"/>
                  <a:sym typeface="+mn-lt"/>
                </a:rPr>
                <a:t>个体</a:t>
              </a:r>
              <a:endParaRPr lang="en-US" altLang="zh-CN" sz="2000" dirty="0" smtClean="0">
                <a:solidFill>
                  <a:schemeClr val="bg1"/>
                </a:solidFill>
                <a:effectLst>
                  <a:outerShdw blurRad="38100" dist="38100" dir="2700000" algn="tl">
                    <a:srgbClr val="000000">
                      <a:alpha val="43137"/>
                    </a:srgbClr>
                  </a:outerShdw>
                </a:effectLst>
                <a:cs typeface="+mn-ea"/>
                <a:sym typeface="+mn-lt"/>
              </a:endParaRPr>
            </a:p>
            <a:p>
              <a:pPr algn="ctr"/>
              <a:r>
                <a:rPr lang="zh-CN" altLang="en-US" sz="2000" dirty="0" smtClean="0">
                  <a:solidFill>
                    <a:schemeClr val="bg1"/>
                  </a:solidFill>
                  <a:effectLst>
                    <a:outerShdw blurRad="38100" dist="38100" dir="2700000" algn="tl">
                      <a:srgbClr val="000000">
                        <a:alpha val="43137"/>
                      </a:srgbClr>
                    </a:outerShdw>
                  </a:effectLst>
                  <a:cs typeface="+mn-ea"/>
                  <a:sym typeface="+mn-lt"/>
                </a:rPr>
                <a:t>防护</a:t>
              </a:r>
              <a:r>
                <a:rPr lang="zh-CN" altLang="en-US" sz="2000" dirty="0">
                  <a:solidFill>
                    <a:schemeClr val="bg1"/>
                  </a:solidFill>
                  <a:effectLst>
                    <a:outerShdw blurRad="38100" dist="38100" dir="2700000" algn="tl">
                      <a:srgbClr val="000000">
                        <a:alpha val="43137"/>
                      </a:srgbClr>
                    </a:outerShdw>
                  </a:effectLst>
                  <a:cs typeface="+mn-ea"/>
                  <a:sym typeface="+mn-lt"/>
                </a:rPr>
                <a:t>用品</a:t>
              </a:r>
            </a:p>
          </p:txBody>
        </p:sp>
        <p:sp>
          <p:nvSpPr>
            <p:cNvPr id="155" name="椭圆 154">
              <a:extLst>
                <a:ext uri="{FF2B5EF4-FFF2-40B4-BE49-F238E27FC236}">
                  <a16:creationId xmlns:a16="http://schemas.microsoft.com/office/drawing/2014/main" id="{6ABBEEC4-BE4D-444D-AFF9-7B7B5CFDBEC0}"/>
                </a:ext>
              </a:extLst>
            </p:cNvPr>
            <p:cNvSpPr/>
            <p:nvPr/>
          </p:nvSpPr>
          <p:spPr>
            <a:xfrm>
              <a:off x="7671347" y="4238681"/>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48" name="组合 47">
            <a:extLst>
              <a:ext uri="{FF2B5EF4-FFF2-40B4-BE49-F238E27FC236}">
                <a16:creationId xmlns:a16="http://schemas.microsoft.com/office/drawing/2014/main" id="{85CD64E2-D4F7-47AA-A52C-CC6698C71DB5}"/>
              </a:ext>
            </a:extLst>
          </p:cNvPr>
          <p:cNvGrpSpPr/>
          <p:nvPr/>
        </p:nvGrpSpPr>
        <p:grpSpPr>
          <a:xfrm>
            <a:off x="0" y="166704"/>
            <a:ext cx="4057650" cy="1086574"/>
            <a:chOff x="0" y="166704"/>
            <a:chExt cx="4057650" cy="1086574"/>
          </a:xfrm>
        </p:grpSpPr>
        <p:sp>
          <p:nvSpPr>
            <p:cNvPr id="49" name="圆角矩形 2">
              <a:extLst>
                <a:ext uri="{FF2B5EF4-FFF2-40B4-BE49-F238E27FC236}">
                  <a16:creationId xmlns:a16="http://schemas.microsoft.com/office/drawing/2014/main" id="{8DE1E042-E5EE-4E26-9111-60077DE4F930}"/>
                </a:ext>
              </a:extLst>
            </p:cNvPr>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50" name="矩形 49">
              <a:extLst>
                <a:ext uri="{FF2B5EF4-FFF2-40B4-BE49-F238E27FC236}">
                  <a16:creationId xmlns:a16="http://schemas.microsoft.com/office/drawing/2014/main" id="{DB22F0D5-EFDD-44F2-A6FD-057870EE6B4F}"/>
                </a:ext>
              </a:extLst>
            </p:cNvPr>
            <p:cNvSpPr/>
            <p:nvPr/>
          </p:nvSpPr>
          <p:spPr>
            <a:xfrm>
              <a:off x="963880" y="712279"/>
              <a:ext cx="233910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有毒化学品防护</a:t>
              </a:r>
            </a:p>
          </p:txBody>
        </p:sp>
        <p:grpSp>
          <p:nvGrpSpPr>
            <p:cNvPr id="51" name="组合 50">
              <a:extLst>
                <a:ext uri="{FF2B5EF4-FFF2-40B4-BE49-F238E27FC236}">
                  <a16:creationId xmlns:a16="http://schemas.microsoft.com/office/drawing/2014/main" id="{73A287DF-3C7F-419F-B57E-10FD6D4669BE}"/>
                </a:ext>
              </a:extLst>
            </p:cNvPr>
            <p:cNvGrpSpPr/>
            <p:nvPr/>
          </p:nvGrpSpPr>
          <p:grpSpPr>
            <a:xfrm>
              <a:off x="283626" y="166704"/>
              <a:ext cx="596680" cy="987302"/>
              <a:chOff x="283626" y="166704"/>
              <a:chExt cx="596680" cy="987302"/>
            </a:xfrm>
          </p:grpSpPr>
          <p:pic>
            <p:nvPicPr>
              <p:cNvPr id="52" name="图片 51">
                <a:extLst>
                  <a:ext uri="{FF2B5EF4-FFF2-40B4-BE49-F238E27FC236}">
                    <a16:creationId xmlns:a16="http://schemas.microsoft.com/office/drawing/2014/main" id="{C9F6F046-22DE-49EB-8449-046CFF9475DB}"/>
                  </a:ext>
                </a:extLst>
              </p:cNvPr>
              <p:cNvPicPr>
                <a:picLocks noChangeAspect="1"/>
              </p:cNvPicPr>
              <p:nvPr/>
            </p:nvPicPr>
            <p:blipFill>
              <a:blip r:embed="rId2"/>
              <a:stretch>
                <a:fillRect/>
              </a:stretch>
            </p:blipFill>
            <p:spPr>
              <a:xfrm>
                <a:off x="283626" y="166704"/>
                <a:ext cx="596680" cy="987302"/>
              </a:xfrm>
              <a:prstGeom prst="rect">
                <a:avLst/>
              </a:prstGeom>
            </p:spPr>
          </p:pic>
          <p:pic>
            <p:nvPicPr>
              <p:cNvPr id="53" name="图片 52">
                <a:extLst>
                  <a:ext uri="{FF2B5EF4-FFF2-40B4-BE49-F238E27FC236}">
                    <a16:creationId xmlns:a16="http://schemas.microsoft.com/office/drawing/2014/main" id="{3BCCFE5A-F205-46A4-B46A-2581F4A38565}"/>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54" name="组合 53">
            <a:extLst>
              <a:ext uri="{FF2B5EF4-FFF2-40B4-BE49-F238E27FC236}">
                <a16:creationId xmlns:a16="http://schemas.microsoft.com/office/drawing/2014/main" id="{D4D5C27C-AAB0-4DD7-BDEE-13388A69708F}"/>
              </a:ext>
            </a:extLst>
          </p:cNvPr>
          <p:cNvGrpSpPr/>
          <p:nvPr/>
        </p:nvGrpSpPr>
        <p:grpSpPr>
          <a:xfrm>
            <a:off x="317403" y="1592916"/>
            <a:ext cx="2208213" cy="1038226"/>
            <a:chOff x="1804988" y="1619252"/>
            <a:chExt cx="2208213" cy="1038226"/>
          </a:xfrm>
          <a:effectLst>
            <a:outerShdw blurRad="50800" dist="38100" dir="2700000" algn="tl" rotWithShape="0">
              <a:prstClr val="black">
                <a:alpha val="40000"/>
              </a:prstClr>
            </a:outerShdw>
          </a:effectLst>
        </p:grpSpPr>
        <p:grpSp>
          <p:nvGrpSpPr>
            <p:cNvPr id="55" name="Group 4">
              <a:extLst>
                <a:ext uri="{FF2B5EF4-FFF2-40B4-BE49-F238E27FC236}">
                  <a16:creationId xmlns:a16="http://schemas.microsoft.com/office/drawing/2014/main" id="{3DB5E2C9-21E4-4430-A2A5-0D6FE1FCA770}"/>
                </a:ext>
              </a:extLst>
            </p:cNvPr>
            <p:cNvGrpSpPr>
              <a:grpSpLocks noChangeAspect="1"/>
            </p:cNvGrpSpPr>
            <p:nvPr/>
          </p:nvGrpSpPr>
          <p:grpSpPr bwMode="auto">
            <a:xfrm>
              <a:off x="1804988" y="1619252"/>
              <a:ext cx="2208213" cy="1038226"/>
              <a:chOff x="1137" y="1020"/>
              <a:chExt cx="1391" cy="654"/>
            </a:xfrm>
          </p:grpSpPr>
          <p:sp>
            <p:nvSpPr>
              <p:cNvPr id="57" name="AutoShape 3">
                <a:extLst>
                  <a:ext uri="{FF2B5EF4-FFF2-40B4-BE49-F238E27FC236}">
                    <a16:creationId xmlns:a16="http://schemas.microsoft.com/office/drawing/2014/main" id="{95F5F4A3-E594-4912-9339-E867420455BF}"/>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Freeform 5">
                <a:extLst>
                  <a:ext uri="{FF2B5EF4-FFF2-40B4-BE49-F238E27FC236}">
                    <a16:creationId xmlns:a16="http://schemas.microsoft.com/office/drawing/2014/main" id="{7E1F9575-5DC2-4BB5-A7C6-A2350B7DBECB}"/>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Freeform 6">
                <a:extLst>
                  <a:ext uri="{FF2B5EF4-FFF2-40B4-BE49-F238E27FC236}">
                    <a16:creationId xmlns:a16="http://schemas.microsoft.com/office/drawing/2014/main" id="{AB48A227-9EA1-4B7B-BBA1-00F0A6B638ED}"/>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Rectangle 7">
                <a:extLst>
                  <a:ext uri="{FF2B5EF4-FFF2-40B4-BE49-F238E27FC236}">
                    <a16:creationId xmlns:a16="http://schemas.microsoft.com/office/drawing/2014/main" id="{EBD95F88-40FC-41DB-8349-B6E6E2705181}"/>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Rectangle 8">
                <a:extLst>
                  <a:ext uri="{FF2B5EF4-FFF2-40B4-BE49-F238E27FC236}">
                    <a16:creationId xmlns:a16="http://schemas.microsoft.com/office/drawing/2014/main" id="{7819B830-39E8-4F8C-99E5-F34B78A844D8}"/>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Rectangle 9">
                <a:extLst>
                  <a:ext uri="{FF2B5EF4-FFF2-40B4-BE49-F238E27FC236}">
                    <a16:creationId xmlns:a16="http://schemas.microsoft.com/office/drawing/2014/main" id="{40262E28-31AB-4CA3-A1A3-DA1B9E5FCB2A}"/>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Rectangle 10">
                <a:extLst>
                  <a:ext uri="{FF2B5EF4-FFF2-40B4-BE49-F238E27FC236}">
                    <a16:creationId xmlns:a16="http://schemas.microsoft.com/office/drawing/2014/main" id="{91F7F17F-1F28-4299-9D50-CCC51D9C728E}"/>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Rectangle 11">
                <a:extLst>
                  <a:ext uri="{FF2B5EF4-FFF2-40B4-BE49-F238E27FC236}">
                    <a16:creationId xmlns:a16="http://schemas.microsoft.com/office/drawing/2014/main" id="{1AB27619-1B2E-4FBD-93EF-69AC813AE831}"/>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Oval 12">
                <a:extLst>
                  <a:ext uri="{FF2B5EF4-FFF2-40B4-BE49-F238E27FC236}">
                    <a16:creationId xmlns:a16="http://schemas.microsoft.com/office/drawing/2014/main" id="{1151F03F-A867-419C-B902-12218114DCD7}"/>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Oval 13">
                <a:extLst>
                  <a:ext uri="{FF2B5EF4-FFF2-40B4-BE49-F238E27FC236}">
                    <a16:creationId xmlns:a16="http://schemas.microsoft.com/office/drawing/2014/main" id="{360A0C0B-2886-4677-9060-8FC7A27712AE}"/>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Oval 14">
                <a:extLst>
                  <a:ext uri="{FF2B5EF4-FFF2-40B4-BE49-F238E27FC236}">
                    <a16:creationId xmlns:a16="http://schemas.microsoft.com/office/drawing/2014/main" id="{F6EEEFBF-97DF-4E21-A9E2-00EC83BCBA19}"/>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8" name="Oval 15">
                <a:extLst>
                  <a:ext uri="{FF2B5EF4-FFF2-40B4-BE49-F238E27FC236}">
                    <a16:creationId xmlns:a16="http://schemas.microsoft.com/office/drawing/2014/main" id="{84DFB2D5-5875-478A-A174-1519DB9F6A01}"/>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9" name="Oval 16">
                <a:extLst>
                  <a:ext uri="{FF2B5EF4-FFF2-40B4-BE49-F238E27FC236}">
                    <a16:creationId xmlns:a16="http://schemas.microsoft.com/office/drawing/2014/main" id="{CEF7B17C-FC4A-43A7-8FE4-701AD6373551}"/>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0" name="Oval 17">
                <a:extLst>
                  <a:ext uri="{FF2B5EF4-FFF2-40B4-BE49-F238E27FC236}">
                    <a16:creationId xmlns:a16="http://schemas.microsoft.com/office/drawing/2014/main" id="{E1D99F7A-BFD3-4F6E-A545-54AC4931329B}"/>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1" name="Freeform 18">
                <a:extLst>
                  <a:ext uri="{FF2B5EF4-FFF2-40B4-BE49-F238E27FC236}">
                    <a16:creationId xmlns:a16="http://schemas.microsoft.com/office/drawing/2014/main" id="{ECF5D933-BAC1-40A7-8278-C4BF6F25E2E0}"/>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2" name="Rectangle 19">
                <a:extLst>
                  <a:ext uri="{FF2B5EF4-FFF2-40B4-BE49-F238E27FC236}">
                    <a16:creationId xmlns:a16="http://schemas.microsoft.com/office/drawing/2014/main" id="{D97C6D60-AA20-4A59-B0DE-AE0D9C7D7A7E}"/>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 name="Freeform 20">
                <a:extLst>
                  <a:ext uri="{FF2B5EF4-FFF2-40B4-BE49-F238E27FC236}">
                    <a16:creationId xmlns:a16="http://schemas.microsoft.com/office/drawing/2014/main" id="{A12C32DA-87B6-4ACD-BE79-A096F2A0AA05}"/>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 name="Rectangle 21">
                <a:extLst>
                  <a:ext uri="{FF2B5EF4-FFF2-40B4-BE49-F238E27FC236}">
                    <a16:creationId xmlns:a16="http://schemas.microsoft.com/office/drawing/2014/main" id="{CF9E5978-6EA6-4503-B2ED-8D7D143CFE65}"/>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5" name="Freeform 22">
                <a:extLst>
                  <a:ext uri="{FF2B5EF4-FFF2-40B4-BE49-F238E27FC236}">
                    <a16:creationId xmlns:a16="http://schemas.microsoft.com/office/drawing/2014/main" id="{A431C387-0F3B-45A7-A5D6-8FAB2DEDB64D}"/>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6" name="Freeform 23">
                <a:extLst>
                  <a:ext uri="{FF2B5EF4-FFF2-40B4-BE49-F238E27FC236}">
                    <a16:creationId xmlns:a16="http://schemas.microsoft.com/office/drawing/2014/main" id="{29E03683-06BE-406C-8467-CFEAA9BD6F1F}"/>
                  </a:ext>
                </a:extLst>
              </p:cNvPr>
              <p:cNvSpPr>
                <a:spLocks/>
              </p:cNvSpPr>
              <p:nvPr/>
            </p:nvSpPr>
            <p:spPr bwMode="auto">
              <a:xfrm flipV="1">
                <a:off x="1160" y="1459"/>
                <a:ext cx="1368" cy="45"/>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7" name="Rectangle 24">
                <a:extLst>
                  <a:ext uri="{FF2B5EF4-FFF2-40B4-BE49-F238E27FC236}">
                    <a16:creationId xmlns:a16="http://schemas.microsoft.com/office/drawing/2014/main" id="{4F4B69E1-B7F8-47ED-87B4-78A6098845D3}"/>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6" name="矩形 55">
              <a:extLst>
                <a:ext uri="{FF2B5EF4-FFF2-40B4-BE49-F238E27FC236}">
                  <a16:creationId xmlns:a16="http://schemas.microsoft.com/office/drawing/2014/main" id="{FAC59D15-66B7-42DD-A0F5-F2369F4DD581}"/>
                </a:ext>
              </a:extLst>
            </p:cNvPr>
            <p:cNvSpPr/>
            <p:nvPr/>
          </p:nvSpPr>
          <p:spPr>
            <a:xfrm>
              <a:off x="2464059" y="1844360"/>
              <a:ext cx="1415772"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防护措施</a:t>
              </a:r>
            </a:p>
          </p:txBody>
        </p:sp>
      </p:grpSp>
      <mc:AlternateContent xmlns:mc="http://schemas.openxmlformats.org/markup-compatibility/2006">
        <mc:Choice xmlns:p14="http://schemas.microsoft.com/office/powerpoint/2010/main" Requires="p14">
          <p:contentPart p14:bwMode="auto" r:id="rId4">
            <p14:nvContentPartPr>
              <p14:cNvPr id="3" name="墨迹 2"/>
              <p14:cNvContentPartPr/>
              <p14:nvPr/>
            </p14:nvContentPartPr>
            <p14:xfrm>
              <a:off x="8147160" y="3625920"/>
              <a:ext cx="648000" cy="171720"/>
            </p14:xfrm>
          </p:contentPart>
        </mc:Choice>
        <mc:Fallback>
          <p:pic>
            <p:nvPicPr>
              <p:cNvPr id="3" name="墨迹 2"/>
              <p:cNvPicPr/>
              <p:nvPr/>
            </p:nvPicPr>
            <p:blipFill>
              <a:blip r:embed="rId5"/>
              <a:stretch>
                <a:fillRect/>
              </a:stretch>
            </p:blipFill>
            <p:spPr>
              <a:xfrm>
                <a:off x="8137800" y="3616560"/>
                <a:ext cx="666720" cy="190440"/>
              </a:xfrm>
              <a:prstGeom prst="rect">
                <a:avLst/>
              </a:prstGeom>
            </p:spPr>
          </p:pic>
        </mc:Fallback>
      </mc:AlternateContent>
    </p:spTree>
    <p:extLst>
      <p:ext uri="{BB962C8B-B14F-4D97-AF65-F5344CB8AC3E}">
        <p14:creationId xmlns:p14="http://schemas.microsoft.com/office/powerpoint/2010/main" val="2065934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 calcmode="lin" valueType="num">
                                      <p:cBhvr additive="base">
                                        <p:cTn id="12" dur="500" fill="hold"/>
                                        <p:tgtEl>
                                          <p:spTgt spid="54"/>
                                        </p:tgtEl>
                                        <p:attrNameLst>
                                          <p:attrName>ppt_x</p:attrName>
                                        </p:attrNameLst>
                                      </p:cBhvr>
                                      <p:tavLst>
                                        <p:tav tm="0">
                                          <p:val>
                                            <p:strVal val="0-#ppt_w/2"/>
                                          </p:val>
                                        </p:tav>
                                        <p:tav tm="100000">
                                          <p:val>
                                            <p:strVal val="#ppt_x"/>
                                          </p:val>
                                        </p:tav>
                                      </p:tavLst>
                                    </p:anim>
                                    <p:anim calcmode="lin" valueType="num">
                                      <p:cBhvr additive="base">
                                        <p:cTn id="13" dur="500" fill="hold"/>
                                        <p:tgtEl>
                                          <p:spTgt spid="5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0-#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0-#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1" name="组合 10">
            <a:extLst>
              <a:ext uri="{FF2B5EF4-FFF2-40B4-BE49-F238E27FC236}">
                <a16:creationId xmlns:a16="http://schemas.microsoft.com/office/drawing/2014/main" id="{A11837EC-54B3-40DC-B005-DE2C4B7ADDFB}"/>
              </a:ext>
            </a:extLst>
          </p:cNvPr>
          <p:cNvGrpSpPr/>
          <p:nvPr/>
        </p:nvGrpSpPr>
        <p:grpSpPr>
          <a:xfrm>
            <a:off x="0" y="166704"/>
            <a:ext cx="4057650" cy="1086574"/>
            <a:chOff x="0" y="166704"/>
            <a:chExt cx="4057650" cy="1086574"/>
          </a:xfrm>
        </p:grpSpPr>
        <p:sp>
          <p:nvSpPr>
            <p:cNvPr id="7" name="圆角矩形 2">
              <a:extLst>
                <a:ext uri="{FF2B5EF4-FFF2-40B4-BE49-F238E27FC236}">
                  <a16:creationId xmlns:a16="http://schemas.microsoft.com/office/drawing/2014/main" id="{0C063220-9C7E-4A61-8B99-B7F542700C86}"/>
                </a:ext>
              </a:extLst>
            </p:cNvPr>
            <p:cNvSpPr/>
            <p:nvPr/>
          </p:nvSpPr>
          <p:spPr>
            <a:xfrm>
              <a:off x="0" y="660355"/>
              <a:ext cx="40576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 name="矩形 2">
              <a:extLst>
                <a:ext uri="{FF2B5EF4-FFF2-40B4-BE49-F238E27FC236}">
                  <a16:creationId xmlns:a16="http://schemas.microsoft.com/office/drawing/2014/main" id="{C56DFDA1-DE4D-42F5-B48C-77958B2B2A4F}"/>
                </a:ext>
              </a:extLst>
            </p:cNvPr>
            <p:cNvSpPr/>
            <p:nvPr/>
          </p:nvSpPr>
          <p:spPr>
            <a:xfrm>
              <a:off x="963880" y="712279"/>
              <a:ext cx="233910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有毒化学品防护</a:t>
              </a:r>
            </a:p>
          </p:txBody>
        </p:sp>
        <p:grpSp>
          <p:nvGrpSpPr>
            <p:cNvPr id="10" name="组合 9">
              <a:extLst>
                <a:ext uri="{FF2B5EF4-FFF2-40B4-BE49-F238E27FC236}">
                  <a16:creationId xmlns:a16="http://schemas.microsoft.com/office/drawing/2014/main" id="{C80957F2-9B34-4858-A491-F8607E5E8B19}"/>
                </a:ext>
              </a:extLst>
            </p:cNvPr>
            <p:cNvGrpSpPr/>
            <p:nvPr/>
          </p:nvGrpSpPr>
          <p:grpSpPr>
            <a:xfrm>
              <a:off x="283626" y="166704"/>
              <a:ext cx="596680" cy="987302"/>
              <a:chOff x="283626" y="166704"/>
              <a:chExt cx="596680" cy="987302"/>
            </a:xfrm>
          </p:grpSpPr>
          <p:pic>
            <p:nvPicPr>
              <p:cNvPr id="4" name="图片 3">
                <a:extLst>
                  <a:ext uri="{FF2B5EF4-FFF2-40B4-BE49-F238E27FC236}">
                    <a16:creationId xmlns:a16="http://schemas.microsoft.com/office/drawing/2014/main" id="{D46E25BD-B00F-4321-A348-A937680C4070}"/>
                  </a:ext>
                </a:extLst>
              </p:cNvPr>
              <p:cNvPicPr>
                <a:picLocks noChangeAspect="1"/>
              </p:cNvPicPr>
              <p:nvPr/>
            </p:nvPicPr>
            <p:blipFill>
              <a:blip r:embed="rId2"/>
              <a:stretch>
                <a:fillRect/>
              </a:stretch>
            </p:blipFill>
            <p:spPr>
              <a:xfrm>
                <a:off x="283626" y="166704"/>
                <a:ext cx="596680" cy="987302"/>
              </a:xfrm>
              <a:prstGeom prst="rect">
                <a:avLst/>
              </a:prstGeom>
            </p:spPr>
          </p:pic>
          <p:pic>
            <p:nvPicPr>
              <p:cNvPr id="6" name="图片 5">
                <a:extLst>
                  <a:ext uri="{FF2B5EF4-FFF2-40B4-BE49-F238E27FC236}">
                    <a16:creationId xmlns:a16="http://schemas.microsoft.com/office/drawing/2014/main" id="{D11263D9-974C-423B-9419-06EDD36E4F55}"/>
                  </a:ext>
                </a:extLst>
              </p:cNvPr>
              <p:cNvPicPr>
                <a:picLocks noChangeAspect="1"/>
              </p:cNvPicPr>
              <p:nvPr/>
            </p:nvPicPr>
            <p:blipFill>
              <a:blip r:embed="rId3"/>
              <a:stretch>
                <a:fillRect/>
              </a:stretch>
            </p:blipFill>
            <p:spPr>
              <a:xfrm>
                <a:off x="581966" y="779419"/>
                <a:ext cx="255218" cy="354794"/>
              </a:xfrm>
              <a:prstGeom prst="rect">
                <a:avLst/>
              </a:prstGeom>
            </p:spPr>
          </p:pic>
        </p:grpSp>
      </p:grpSp>
      <p:sp>
        <p:nvSpPr>
          <p:cNvPr id="25" name="圆角矩形 2">
            <a:extLst>
              <a:ext uri="{FF2B5EF4-FFF2-40B4-BE49-F238E27FC236}">
                <a16:creationId xmlns:a16="http://schemas.microsoft.com/office/drawing/2014/main" id="{4BCAC6A9-1768-4D74-ACE2-9B0D3C41A4D5}"/>
              </a:ext>
            </a:extLst>
          </p:cNvPr>
          <p:cNvSpPr/>
          <p:nvPr/>
        </p:nvSpPr>
        <p:spPr>
          <a:xfrm>
            <a:off x="6796050" y="2584540"/>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6" name="圆角矩形 3">
            <a:extLst>
              <a:ext uri="{FF2B5EF4-FFF2-40B4-BE49-F238E27FC236}">
                <a16:creationId xmlns:a16="http://schemas.microsoft.com/office/drawing/2014/main" id="{5AF320DD-BE1C-4A3C-8E19-DF6AEC74C81C}"/>
              </a:ext>
            </a:extLst>
          </p:cNvPr>
          <p:cNvSpPr/>
          <p:nvPr/>
        </p:nvSpPr>
        <p:spPr>
          <a:xfrm>
            <a:off x="7635160" y="5165974"/>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8575">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7" name="圆角矩形 4">
            <a:extLst>
              <a:ext uri="{FF2B5EF4-FFF2-40B4-BE49-F238E27FC236}">
                <a16:creationId xmlns:a16="http://schemas.microsoft.com/office/drawing/2014/main" id="{C5E20620-5870-4061-8185-7548B9BCD543}"/>
              </a:ext>
            </a:extLst>
          </p:cNvPr>
          <p:cNvSpPr/>
          <p:nvPr/>
        </p:nvSpPr>
        <p:spPr>
          <a:xfrm>
            <a:off x="5129775" y="1438048"/>
            <a:ext cx="574531" cy="58527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9" name="圆角矩形 6">
            <a:extLst>
              <a:ext uri="{FF2B5EF4-FFF2-40B4-BE49-F238E27FC236}">
                <a16:creationId xmlns:a16="http://schemas.microsoft.com/office/drawing/2014/main" id="{85447B18-BA62-4C9F-A00B-C30FE6012CDC}"/>
              </a:ext>
            </a:extLst>
          </p:cNvPr>
          <p:cNvSpPr/>
          <p:nvPr/>
        </p:nvSpPr>
        <p:spPr>
          <a:xfrm>
            <a:off x="4826846" y="2434510"/>
            <a:ext cx="1042204" cy="1061692"/>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1" name="圆角矩形 12">
            <a:extLst>
              <a:ext uri="{FF2B5EF4-FFF2-40B4-BE49-F238E27FC236}">
                <a16:creationId xmlns:a16="http://schemas.microsoft.com/office/drawing/2014/main" id="{7EB5C4FB-0450-45F1-A484-AFB1E4128038}"/>
              </a:ext>
            </a:extLst>
          </p:cNvPr>
          <p:cNvSpPr/>
          <p:nvPr/>
        </p:nvSpPr>
        <p:spPr>
          <a:xfrm>
            <a:off x="4675144" y="2122878"/>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2" name="圆角矩形 13">
            <a:extLst>
              <a:ext uri="{FF2B5EF4-FFF2-40B4-BE49-F238E27FC236}">
                <a16:creationId xmlns:a16="http://schemas.microsoft.com/office/drawing/2014/main" id="{78FEBACD-18C6-47EE-B47C-6FF461CDF073}"/>
              </a:ext>
            </a:extLst>
          </p:cNvPr>
          <p:cNvSpPr/>
          <p:nvPr/>
        </p:nvSpPr>
        <p:spPr>
          <a:xfrm>
            <a:off x="7153893" y="1910944"/>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3" name="圆角矩形 14">
            <a:extLst>
              <a:ext uri="{FF2B5EF4-FFF2-40B4-BE49-F238E27FC236}">
                <a16:creationId xmlns:a16="http://schemas.microsoft.com/office/drawing/2014/main" id="{B6559E5B-5998-4CCE-9E3C-E961FB4F87FC}"/>
              </a:ext>
            </a:extLst>
          </p:cNvPr>
          <p:cNvSpPr/>
          <p:nvPr/>
        </p:nvSpPr>
        <p:spPr>
          <a:xfrm>
            <a:off x="5347947" y="1662304"/>
            <a:ext cx="454631" cy="486059"/>
          </a:xfrm>
          <a:prstGeom prst="roundRect">
            <a:avLst>
              <a:gd name="adj" fmla="val 7843"/>
            </a:avLst>
          </a:prstGeom>
          <a:solidFill>
            <a:schemeClr val="accent3"/>
          </a:solidFill>
          <a:ln w="25400">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4" name="圆角矩形 15">
            <a:extLst>
              <a:ext uri="{FF2B5EF4-FFF2-40B4-BE49-F238E27FC236}">
                <a16:creationId xmlns:a16="http://schemas.microsoft.com/office/drawing/2014/main" id="{D5A918C9-7573-4931-A161-C45A7AA238C3}"/>
              </a:ext>
            </a:extLst>
          </p:cNvPr>
          <p:cNvSpPr/>
          <p:nvPr/>
        </p:nvSpPr>
        <p:spPr>
          <a:xfrm>
            <a:off x="8117866" y="5515507"/>
            <a:ext cx="454631" cy="486059"/>
          </a:xfrm>
          <a:prstGeom prst="roundRect">
            <a:avLst>
              <a:gd name="adj" fmla="val 7843"/>
            </a:avLst>
          </a:prstGeom>
          <a:solidFill>
            <a:srgbClr val="3DA4C3"/>
          </a:solidFill>
          <a:ln w="28575">
            <a:gradFill flip="none" rotWithShape="1">
              <a:gsLst>
                <a:gs pos="0">
                  <a:schemeClr val="bg1"/>
                </a:gs>
                <a:gs pos="100000">
                  <a:schemeClr val="bg1">
                    <a:lumMod val="9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0" name="圆角矩形 7">
            <a:extLst>
              <a:ext uri="{FF2B5EF4-FFF2-40B4-BE49-F238E27FC236}">
                <a16:creationId xmlns:a16="http://schemas.microsoft.com/office/drawing/2014/main" id="{C5E71123-AF5F-4507-9A85-B24D087AADD2}"/>
              </a:ext>
            </a:extLst>
          </p:cNvPr>
          <p:cNvSpPr/>
          <p:nvPr/>
        </p:nvSpPr>
        <p:spPr>
          <a:xfrm>
            <a:off x="4084541" y="3330508"/>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28" name="圆角矩形 5">
            <a:extLst>
              <a:ext uri="{FF2B5EF4-FFF2-40B4-BE49-F238E27FC236}">
                <a16:creationId xmlns:a16="http://schemas.microsoft.com/office/drawing/2014/main" id="{AA2526A2-F30B-409A-A0BA-7D67857A9D0F}"/>
              </a:ext>
            </a:extLst>
          </p:cNvPr>
          <p:cNvSpPr/>
          <p:nvPr/>
        </p:nvSpPr>
        <p:spPr>
          <a:xfrm>
            <a:off x="8886276" y="4472205"/>
            <a:ext cx="910077" cy="927095"/>
          </a:xfrm>
          <a:prstGeom prst="roundRect">
            <a:avLst>
              <a:gd name="adj" fmla="val 7843"/>
            </a:avLst>
          </a:prstGeom>
          <a:gradFill>
            <a:gsLst>
              <a:gs pos="100000">
                <a:schemeClr val="bg1">
                  <a:lumMod val="95000"/>
                </a:schemeClr>
              </a:gs>
              <a:gs pos="0">
                <a:schemeClr val="bg1">
                  <a:lumMod val="85000"/>
                </a:schemeClr>
              </a:gs>
            </a:gsLst>
            <a:lin ang="2700000" scaled="1"/>
          </a:gradFill>
          <a:ln w="25400">
            <a:gradFill flip="none" rotWithShape="1">
              <a:gsLst>
                <a:gs pos="0">
                  <a:schemeClr val="bg1"/>
                </a:gs>
                <a:gs pos="100000">
                  <a:schemeClr val="bg1">
                    <a:lumMod val="85000"/>
                  </a:schemeClr>
                </a:gs>
              </a:gsLst>
              <a:lin ang="2700000" scaled="1"/>
              <a:tileRect/>
            </a:gradFill>
          </a:ln>
          <a:effectLst>
            <a:outerShdw blurRad="393700" dist="1016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grpSp>
        <p:nvGrpSpPr>
          <p:cNvPr id="43" name="组合 42">
            <a:extLst>
              <a:ext uri="{FF2B5EF4-FFF2-40B4-BE49-F238E27FC236}">
                <a16:creationId xmlns:a16="http://schemas.microsoft.com/office/drawing/2014/main" id="{77E0279C-BFBD-44F9-9667-D1A3807D0E56}"/>
              </a:ext>
            </a:extLst>
          </p:cNvPr>
          <p:cNvGrpSpPr/>
          <p:nvPr/>
        </p:nvGrpSpPr>
        <p:grpSpPr>
          <a:xfrm>
            <a:off x="317403" y="1592916"/>
            <a:ext cx="3630613" cy="1038226"/>
            <a:chOff x="1804988" y="1619252"/>
            <a:chExt cx="3630613" cy="1038226"/>
          </a:xfrm>
          <a:effectLst>
            <a:outerShdw blurRad="50800" dist="38100" dir="2700000" algn="tl" rotWithShape="0">
              <a:prstClr val="black">
                <a:alpha val="40000"/>
              </a:prstClr>
            </a:outerShdw>
          </a:effectLst>
        </p:grpSpPr>
        <p:grpSp>
          <p:nvGrpSpPr>
            <p:cNvPr id="44" name="Group 4">
              <a:extLst>
                <a:ext uri="{FF2B5EF4-FFF2-40B4-BE49-F238E27FC236}">
                  <a16:creationId xmlns:a16="http://schemas.microsoft.com/office/drawing/2014/main" id="{34744C97-4255-4469-8187-C367F4B63B36}"/>
                </a:ext>
              </a:extLst>
            </p:cNvPr>
            <p:cNvGrpSpPr>
              <a:grpSpLocks noChangeAspect="1"/>
            </p:cNvGrpSpPr>
            <p:nvPr/>
          </p:nvGrpSpPr>
          <p:grpSpPr bwMode="auto">
            <a:xfrm>
              <a:off x="1804988" y="1619252"/>
              <a:ext cx="3630613" cy="1038226"/>
              <a:chOff x="1137" y="1020"/>
              <a:chExt cx="2287" cy="654"/>
            </a:xfrm>
          </p:grpSpPr>
          <p:sp>
            <p:nvSpPr>
              <p:cNvPr id="47" name="AutoShape 3">
                <a:extLst>
                  <a:ext uri="{FF2B5EF4-FFF2-40B4-BE49-F238E27FC236}">
                    <a16:creationId xmlns:a16="http://schemas.microsoft.com/office/drawing/2014/main" id="{5FC1A363-8AEF-41C2-A9AD-4D3E277209DF}"/>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Freeform 5">
                <a:extLst>
                  <a:ext uri="{FF2B5EF4-FFF2-40B4-BE49-F238E27FC236}">
                    <a16:creationId xmlns:a16="http://schemas.microsoft.com/office/drawing/2014/main" id="{7FBE546F-A183-4629-A583-226BFA119558}"/>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Freeform 6">
                <a:extLst>
                  <a:ext uri="{FF2B5EF4-FFF2-40B4-BE49-F238E27FC236}">
                    <a16:creationId xmlns:a16="http://schemas.microsoft.com/office/drawing/2014/main" id="{668CF255-BB5D-4A59-83C6-6FE00CCE19DF}"/>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Rectangle 7">
                <a:extLst>
                  <a:ext uri="{FF2B5EF4-FFF2-40B4-BE49-F238E27FC236}">
                    <a16:creationId xmlns:a16="http://schemas.microsoft.com/office/drawing/2014/main" id="{54A22507-1E18-438D-90D1-81724EC8559B}"/>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8">
                <a:extLst>
                  <a:ext uri="{FF2B5EF4-FFF2-40B4-BE49-F238E27FC236}">
                    <a16:creationId xmlns:a16="http://schemas.microsoft.com/office/drawing/2014/main" id="{87D29778-6B12-4C1B-9885-42557CBEE76F}"/>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9">
                <a:extLst>
                  <a:ext uri="{FF2B5EF4-FFF2-40B4-BE49-F238E27FC236}">
                    <a16:creationId xmlns:a16="http://schemas.microsoft.com/office/drawing/2014/main" id="{ABC2881D-CA04-4452-9AC8-276125F8BD90}"/>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Rectangle 10">
                <a:extLst>
                  <a:ext uri="{FF2B5EF4-FFF2-40B4-BE49-F238E27FC236}">
                    <a16:creationId xmlns:a16="http://schemas.microsoft.com/office/drawing/2014/main" id="{87B8F690-E4E6-4CC8-B21F-B1A7A6FF3B86}"/>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Rectangle 11">
                <a:extLst>
                  <a:ext uri="{FF2B5EF4-FFF2-40B4-BE49-F238E27FC236}">
                    <a16:creationId xmlns:a16="http://schemas.microsoft.com/office/drawing/2014/main" id="{AC7650F2-B979-43F3-B997-7DB2EF812C6A}"/>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Oval 12">
                <a:extLst>
                  <a:ext uri="{FF2B5EF4-FFF2-40B4-BE49-F238E27FC236}">
                    <a16:creationId xmlns:a16="http://schemas.microsoft.com/office/drawing/2014/main" id="{3B82AF48-FCEE-4ACD-89A0-810C884EB6D0}"/>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Oval 13">
                <a:extLst>
                  <a:ext uri="{FF2B5EF4-FFF2-40B4-BE49-F238E27FC236}">
                    <a16:creationId xmlns:a16="http://schemas.microsoft.com/office/drawing/2014/main" id="{9BDF43D9-E258-4CD7-BD08-4829997E9176}"/>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Oval 14">
                <a:extLst>
                  <a:ext uri="{FF2B5EF4-FFF2-40B4-BE49-F238E27FC236}">
                    <a16:creationId xmlns:a16="http://schemas.microsoft.com/office/drawing/2014/main" id="{43EFFEC2-ABE8-43E5-AFD0-A097B65799FD}"/>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Oval 15">
                <a:extLst>
                  <a:ext uri="{FF2B5EF4-FFF2-40B4-BE49-F238E27FC236}">
                    <a16:creationId xmlns:a16="http://schemas.microsoft.com/office/drawing/2014/main" id="{5091D77C-4130-42E7-AB4C-564220230793}"/>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Oval 16">
                <a:extLst>
                  <a:ext uri="{FF2B5EF4-FFF2-40B4-BE49-F238E27FC236}">
                    <a16:creationId xmlns:a16="http://schemas.microsoft.com/office/drawing/2014/main" id="{B85D35C2-834B-4699-A6E1-2D6F1A71606E}"/>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Oval 17">
                <a:extLst>
                  <a:ext uri="{FF2B5EF4-FFF2-40B4-BE49-F238E27FC236}">
                    <a16:creationId xmlns:a16="http://schemas.microsoft.com/office/drawing/2014/main" id="{F636A968-ADC1-47AD-A6D9-EDC71383121A}"/>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Freeform 18">
                <a:extLst>
                  <a:ext uri="{FF2B5EF4-FFF2-40B4-BE49-F238E27FC236}">
                    <a16:creationId xmlns:a16="http://schemas.microsoft.com/office/drawing/2014/main" id="{EA3EE6F4-16B9-4231-A85C-0C8259A3BB99}"/>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Rectangle 19">
                <a:extLst>
                  <a:ext uri="{FF2B5EF4-FFF2-40B4-BE49-F238E27FC236}">
                    <a16:creationId xmlns:a16="http://schemas.microsoft.com/office/drawing/2014/main" id="{2CB9661B-84FA-4B7C-BF6C-A29A4C9F28B9}"/>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Freeform 20">
                <a:extLst>
                  <a:ext uri="{FF2B5EF4-FFF2-40B4-BE49-F238E27FC236}">
                    <a16:creationId xmlns:a16="http://schemas.microsoft.com/office/drawing/2014/main" id="{FAA484FA-7D0B-4AD6-98A6-E64C114ED5C2}"/>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21">
                <a:extLst>
                  <a:ext uri="{FF2B5EF4-FFF2-40B4-BE49-F238E27FC236}">
                    <a16:creationId xmlns:a16="http://schemas.microsoft.com/office/drawing/2014/main" id="{8AAC10FD-922F-4288-AFB9-5956F7ED2000}"/>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Freeform 22">
                <a:extLst>
                  <a:ext uri="{FF2B5EF4-FFF2-40B4-BE49-F238E27FC236}">
                    <a16:creationId xmlns:a16="http://schemas.microsoft.com/office/drawing/2014/main" id="{82E7E461-9637-4FCD-A48F-66EE93D6CA50}"/>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Freeform 23">
                <a:extLst>
                  <a:ext uri="{FF2B5EF4-FFF2-40B4-BE49-F238E27FC236}">
                    <a16:creationId xmlns:a16="http://schemas.microsoft.com/office/drawing/2014/main" id="{2C9B6A54-E70F-4140-B30B-B6ED28C99048}"/>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8" name="Rectangle 24">
                <a:extLst>
                  <a:ext uri="{FF2B5EF4-FFF2-40B4-BE49-F238E27FC236}">
                    <a16:creationId xmlns:a16="http://schemas.microsoft.com/office/drawing/2014/main" id="{69B7B10C-13C3-4247-9BBF-F4B33CEA8632}"/>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6" name="矩形 45">
              <a:extLst>
                <a:ext uri="{FF2B5EF4-FFF2-40B4-BE49-F238E27FC236}">
                  <a16:creationId xmlns:a16="http://schemas.microsoft.com/office/drawing/2014/main" id="{C7B56C2D-88B6-482D-B32F-08FAC00E72F2}"/>
                </a:ext>
              </a:extLst>
            </p:cNvPr>
            <p:cNvSpPr/>
            <p:nvPr/>
          </p:nvSpPr>
          <p:spPr>
            <a:xfrm>
              <a:off x="2696024" y="1844360"/>
              <a:ext cx="2031325"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个体防护用品</a:t>
              </a:r>
            </a:p>
          </p:txBody>
        </p:sp>
      </p:grpSp>
      <p:grpSp>
        <p:nvGrpSpPr>
          <p:cNvPr id="14" name="组合 13">
            <a:extLst>
              <a:ext uri="{FF2B5EF4-FFF2-40B4-BE49-F238E27FC236}">
                <a16:creationId xmlns:a16="http://schemas.microsoft.com/office/drawing/2014/main" id="{EAF26BCA-F912-4496-8935-0BA57A0A7871}"/>
              </a:ext>
            </a:extLst>
          </p:cNvPr>
          <p:cNvGrpSpPr/>
          <p:nvPr/>
        </p:nvGrpSpPr>
        <p:grpSpPr>
          <a:xfrm>
            <a:off x="5325107" y="2516142"/>
            <a:ext cx="1082912" cy="1354014"/>
            <a:chOff x="1369560" y="3526322"/>
            <a:chExt cx="1082912" cy="1354014"/>
          </a:xfrm>
        </p:grpSpPr>
        <p:pic>
          <p:nvPicPr>
            <p:cNvPr id="72" name="图片 71" descr="防护服">
              <a:extLst>
                <a:ext uri="{FF2B5EF4-FFF2-40B4-BE49-F238E27FC236}">
                  <a16:creationId xmlns:a16="http://schemas.microsoft.com/office/drawing/2014/main" id="{482C239C-D621-40E7-8C2A-E4AA8FBDC8C7}"/>
                </a:ext>
              </a:extLst>
            </p:cNvPr>
            <p:cNvPicPr>
              <a:picLocks noChangeAspect="1" noChangeArrowheads="1"/>
            </p:cNvPicPr>
            <p:nvPr/>
          </p:nvPicPr>
          <p:blipFill>
            <a:blip r:embed="rId4"/>
            <a:srcRect l="7769" t="2297" r="7769" b="27017"/>
            <a:stretch>
              <a:fillRect/>
            </a:stretch>
          </p:blipFill>
          <p:spPr bwMode="auto">
            <a:xfrm>
              <a:off x="1369560" y="3526322"/>
              <a:ext cx="1082912" cy="927096"/>
            </a:xfrm>
            <a:custGeom>
              <a:avLst/>
              <a:gdLst>
                <a:gd name="connsiteX0" fmla="*/ 541456 w 1082912"/>
                <a:gd name="connsiteY0" fmla="*/ 0 h 927096"/>
                <a:gd name="connsiteX1" fmla="*/ 1082912 w 1082912"/>
                <a:gd name="connsiteY1" fmla="*/ 463548 h 927096"/>
                <a:gd name="connsiteX2" fmla="*/ 541456 w 1082912"/>
                <a:gd name="connsiteY2" fmla="*/ 927096 h 927096"/>
                <a:gd name="connsiteX3" fmla="*/ 0 w 1082912"/>
                <a:gd name="connsiteY3" fmla="*/ 463548 h 927096"/>
                <a:gd name="connsiteX4" fmla="*/ 541456 w 1082912"/>
                <a:gd name="connsiteY4" fmla="*/ 0 h 927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2912" h="927096">
                  <a:moveTo>
                    <a:pt x="541456" y="0"/>
                  </a:moveTo>
                  <a:cubicBezTo>
                    <a:pt x="840494" y="0"/>
                    <a:pt x="1082912" y="207538"/>
                    <a:pt x="1082912" y="463548"/>
                  </a:cubicBezTo>
                  <a:cubicBezTo>
                    <a:pt x="1082912" y="719558"/>
                    <a:pt x="840494" y="927096"/>
                    <a:pt x="541456" y="927096"/>
                  </a:cubicBezTo>
                  <a:cubicBezTo>
                    <a:pt x="242418" y="927096"/>
                    <a:pt x="0" y="719558"/>
                    <a:pt x="0" y="463548"/>
                  </a:cubicBezTo>
                  <a:cubicBezTo>
                    <a:pt x="0" y="207538"/>
                    <a:pt x="242418" y="0"/>
                    <a:pt x="541456" y="0"/>
                  </a:cubicBezTo>
                  <a:close/>
                </a:path>
              </a:pathLst>
            </a:custGeom>
            <a:noFill/>
          </p:spPr>
        </p:pic>
        <p:sp>
          <p:nvSpPr>
            <p:cNvPr id="73" name="Rectangle 2">
              <a:extLst>
                <a:ext uri="{FF2B5EF4-FFF2-40B4-BE49-F238E27FC236}">
                  <a16:creationId xmlns:a16="http://schemas.microsoft.com/office/drawing/2014/main" id="{40C50709-206D-40D8-BD28-432AF3A4F402}"/>
                </a:ext>
              </a:extLst>
            </p:cNvPr>
            <p:cNvSpPr txBox="1">
              <a:spLocks noChangeArrowheads="1"/>
            </p:cNvSpPr>
            <p:nvPr/>
          </p:nvSpPr>
          <p:spPr bwMode="auto">
            <a:xfrm>
              <a:off x="1436632" y="4449962"/>
              <a:ext cx="948767"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防护服</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16" name="组合 15">
            <a:extLst>
              <a:ext uri="{FF2B5EF4-FFF2-40B4-BE49-F238E27FC236}">
                <a16:creationId xmlns:a16="http://schemas.microsoft.com/office/drawing/2014/main" id="{0AA9B533-807E-4D2E-BCD8-028D7371B869}"/>
              </a:ext>
            </a:extLst>
          </p:cNvPr>
          <p:cNvGrpSpPr/>
          <p:nvPr/>
        </p:nvGrpSpPr>
        <p:grpSpPr>
          <a:xfrm>
            <a:off x="3010515" y="2651773"/>
            <a:ext cx="1257139" cy="1357470"/>
            <a:chOff x="3184102" y="4657269"/>
            <a:chExt cx="1257139" cy="1357470"/>
          </a:xfrm>
        </p:grpSpPr>
        <p:sp>
          <p:nvSpPr>
            <p:cNvPr id="74" name="Rectangle 2">
              <a:extLst>
                <a:ext uri="{FF2B5EF4-FFF2-40B4-BE49-F238E27FC236}">
                  <a16:creationId xmlns:a16="http://schemas.microsoft.com/office/drawing/2014/main" id="{AC8E5645-676C-4A84-8F27-518ABC33280F}"/>
                </a:ext>
              </a:extLst>
            </p:cNvPr>
            <p:cNvSpPr txBox="1">
              <a:spLocks noChangeArrowheads="1"/>
            </p:cNvSpPr>
            <p:nvPr/>
          </p:nvSpPr>
          <p:spPr bwMode="auto">
            <a:xfrm>
              <a:off x="3184102" y="5584365"/>
              <a:ext cx="1257139"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防护面罩</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pic>
          <p:nvPicPr>
            <p:cNvPr id="75" name="图片 74" descr="防护面罩">
              <a:extLst>
                <a:ext uri="{FF2B5EF4-FFF2-40B4-BE49-F238E27FC236}">
                  <a16:creationId xmlns:a16="http://schemas.microsoft.com/office/drawing/2014/main" id="{13B81985-D18B-4D08-BA32-BCEB5EBD0957}"/>
                </a:ext>
              </a:extLst>
            </p:cNvPr>
            <p:cNvPicPr>
              <a:picLocks noChangeAspect="1" noChangeArrowheads="1"/>
            </p:cNvPicPr>
            <p:nvPr/>
          </p:nvPicPr>
          <p:blipFill>
            <a:blip r:embed="rId5"/>
            <a:srcRect l="6385" t="4365" r="6963" b="24948"/>
            <a:stretch>
              <a:fillRect/>
            </a:stretch>
          </p:blipFill>
          <p:spPr bwMode="auto">
            <a:xfrm>
              <a:off x="3268008" y="4657269"/>
              <a:ext cx="1089328" cy="927096"/>
            </a:xfrm>
            <a:custGeom>
              <a:avLst/>
              <a:gdLst>
                <a:gd name="connsiteX0" fmla="*/ 544664 w 1089328"/>
                <a:gd name="connsiteY0" fmla="*/ 0 h 927096"/>
                <a:gd name="connsiteX1" fmla="*/ 1089328 w 1089328"/>
                <a:gd name="connsiteY1" fmla="*/ 463548 h 927096"/>
                <a:gd name="connsiteX2" fmla="*/ 544664 w 1089328"/>
                <a:gd name="connsiteY2" fmla="*/ 927096 h 927096"/>
                <a:gd name="connsiteX3" fmla="*/ 0 w 1089328"/>
                <a:gd name="connsiteY3" fmla="*/ 463548 h 927096"/>
                <a:gd name="connsiteX4" fmla="*/ 544664 w 1089328"/>
                <a:gd name="connsiteY4" fmla="*/ 0 h 927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9328" h="927096">
                  <a:moveTo>
                    <a:pt x="544664" y="0"/>
                  </a:moveTo>
                  <a:cubicBezTo>
                    <a:pt x="845474" y="0"/>
                    <a:pt x="1089328" y="207538"/>
                    <a:pt x="1089328" y="463548"/>
                  </a:cubicBezTo>
                  <a:cubicBezTo>
                    <a:pt x="1089328" y="719558"/>
                    <a:pt x="845474" y="927096"/>
                    <a:pt x="544664" y="927096"/>
                  </a:cubicBezTo>
                  <a:cubicBezTo>
                    <a:pt x="243854" y="927096"/>
                    <a:pt x="0" y="719558"/>
                    <a:pt x="0" y="463548"/>
                  </a:cubicBezTo>
                  <a:cubicBezTo>
                    <a:pt x="0" y="207538"/>
                    <a:pt x="243854" y="0"/>
                    <a:pt x="544664" y="0"/>
                  </a:cubicBezTo>
                  <a:close/>
                </a:path>
              </a:pathLst>
            </a:custGeom>
            <a:noFill/>
          </p:spPr>
        </p:pic>
      </p:grpSp>
      <p:grpSp>
        <p:nvGrpSpPr>
          <p:cNvPr id="18" name="组合 17">
            <a:extLst>
              <a:ext uri="{FF2B5EF4-FFF2-40B4-BE49-F238E27FC236}">
                <a16:creationId xmlns:a16="http://schemas.microsoft.com/office/drawing/2014/main" id="{16746FD0-5C2B-4160-A6C6-8BB7DFE2A08A}"/>
              </a:ext>
            </a:extLst>
          </p:cNvPr>
          <p:cNvGrpSpPr/>
          <p:nvPr/>
        </p:nvGrpSpPr>
        <p:grpSpPr>
          <a:xfrm>
            <a:off x="6759897" y="2684253"/>
            <a:ext cx="948767" cy="1192650"/>
            <a:chOff x="9059171" y="2043766"/>
            <a:chExt cx="948767" cy="1192650"/>
          </a:xfrm>
        </p:grpSpPr>
        <p:pic>
          <p:nvPicPr>
            <p:cNvPr id="77" name="图片 76" descr="防护靴">
              <a:extLst>
                <a:ext uri="{FF2B5EF4-FFF2-40B4-BE49-F238E27FC236}">
                  <a16:creationId xmlns:a16="http://schemas.microsoft.com/office/drawing/2014/main" id="{83E0C3A3-65A1-42E4-934D-7DC09103A78C}"/>
                </a:ext>
              </a:extLst>
            </p:cNvPr>
            <p:cNvPicPr>
              <a:picLocks noChangeAspect="1" noChangeArrowheads="1"/>
            </p:cNvPicPr>
            <p:nvPr/>
          </p:nvPicPr>
          <p:blipFill>
            <a:blip r:embed="rId6"/>
            <a:srcRect l="10094" t="5069" r="13164" b="28578"/>
            <a:stretch>
              <a:fillRect/>
            </a:stretch>
          </p:blipFill>
          <p:spPr bwMode="auto">
            <a:xfrm>
              <a:off x="9143487" y="2043766"/>
              <a:ext cx="780136" cy="780136"/>
            </a:xfrm>
            <a:custGeom>
              <a:avLst/>
              <a:gdLst>
                <a:gd name="connsiteX0" fmla="*/ 390068 w 780136"/>
                <a:gd name="connsiteY0" fmla="*/ 0 h 780136"/>
                <a:gd name="connsiteX1" fmla="*/ 780136 w 780136"/>
                <a:gd name="connsiteY1" fmla="*/ 390068 h 780136"/>
                <a:gd name="connsiteX2" fmla="*/ 390068 w 780136"/>
                <a:gd name="connsiteY2" fmla="*/ 780136 h 780136"/>
                <a:gd name="connsiteX3" fmla="*/ 0 w 780136"/>
                <a:gd name="connsiteY3" fmla="*/ 390068 h 780136"/>
                <a:gd name="connsiteX4" fmla="*/ 390068 w 780136"/>
                <a:gd name="connsiteY4" fmla="*/ 0 h 780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0136" h="780136">
                  <a:moveTo>
                    <a:pt x="390068" y="0"/>
                  </a:moveTo>
                  <a:cubicBezTo>
                    <a:pt x="605497" y="0"/>
                    <a:pt x="780136" y="174639"/>
                    <a:pt x="780136" y="390068"/>
                  </a:cubicBezTo>
                  <a:cubicBezTo>
                    <a:pt x="780136" y="605497"/>
                    <a:pt x="605497" y="780136"/>
                    <a:pt x="390068" y="780136"/>
                  </a:cubicBezTo>
                  <a:cubicBezTo>
                    <a:pt x="174639" y="780136"/>
                    <a:pt x="0" y="605497"/>
                    <a:pt x="0" y="390068"/>
                  </a:cubicBezTo>
                  <a:cubicBezTo>
                    <a:pt x="0" y="174639"/>
                    <a:pt x="174639" y="0"/>
                    <a:pt x="390068" y="0"/>
                  </a:cubicBezTo>
                  <a:close/>
                </a:path>
              </a:pathLst>
            </a:custGeom>
            <a:noFill/>
          </p:spPr>
        </p:pic>
        <p:sp>
          <p:nvSpPr>
            <p:cNvPr id="76" name="Rectangle 2">
              <a:extLst>
                <a:ext uri="{FF2B5EF4-FFF2-40B4-BE49-F238E27FC236}">
                  <a16:creationId xmlns:a16="http://schemas.microsoft.com/office/drawing/2014/main" id="{B699136C-D572-4AD8-BC41-A11A2D05354B}"/>
                </a:ext>
              </a:extLst>
            </p:cNvPr>
            <p:cNvSpPr txBox="1">
              <a:spLocks noChangeArrowheads="1"/>
            </p:cNvSpPr>
            <p:nvPr/>
          </p:nvSpPr>
          <p:spPr bwMode="auto">
            <a:xfrm>
              <a:off x="9059171" y="2806042"/>
              <a:ext cx="948767"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防护靴</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0" name="组合 19">
            <a:extLst>
              <a:ext uri="{FF2B5EF4-FFF2-40B4-BE49-F238E27FC236}">
                <a16:creationId xmlns:a16="http://schemas.microsoft.com/office/drawing/2014/main" id="{EEEDD132-3477-4C86-84CD-F74FB10A3DD1}"/>
              </a:ext>
            </a:extLst>
          </p:cNvPr>
          <p:cNvGrpSpPr/>
          <p:nvPr/>
        </p:nvGrpSpPr>
        <p:grpSpPr>
          <a:xfrm>
            <a:off x="7628567" y="3836124"/>
            <a:ext cx="1257709" cy="1242970"/>
            <a:chOff x="9069327" y="2616404"/>
            <a:chExt cx="1257709" cy="1242970"/>
          </a:xfrm>
        </p:grpSpPr>
        <p:pic>
          <p:nvPicPr>
            <p:cNvPr id="79" name="图片 78" descr="防护眼镜">
              <a:extLst>
                <a:ext uri="{FF2B5EF4-FFF2-40B4-BE49-F238E27FC236}">
                  <a16:creationId xmlns:a16="http://schemas.microsoft.com/office/drawing/2014/main" id="{1F8E9F70-DCB1-4D04-95C5-CA4E08820842}"/>
                </a:ext>
              </a:extLst>
            </p:cNvPr>
            <p:cNvPicPr>
              <a:picLocks noChangeAspect="1" noChangeArrowheads="1"/>
            </p:cNvPicPr>
            <p:nvPr/>
          </p:nvPicPr>
          <p:blipFill>
            <a:blip r:embed="rId7"/>
            <a:srcRect l="9191" t="2823" r="7678" b="24263"/>
            <a:stretch>
              <a:fillRect/>
            </a:stretch>
          </p:blipFill>
          <p:spPr bwMode="auto">
            <a:xfrm>
              <a:off x="9227127" y="2616404"/>
              <a:ext cx="942110" cy="822898"/>
            </a:xfrm>
            <a:custGeom>
              <a:avLst/>
              <a:gdLst>
                <a:gd name="connsiteX0" fmla="*/ 471055 w 942110"/>
                <a:gd name="connsiteY0" fmla="*/ 0 h 822898"/>
                <a:gd name="connsiteX1" fmla="*/ 942110 w 942110"/>
                <a:gd name="connsiteY1" fmla="*/ 411449 h 822898"/>
                <a:gd name="connsiteX2" fmla="*/ 471055 w 942110"/>
                <a:gd name="connsiteY2" fmla="*/ 822898 h 822898"/>
                <a:gd name="connsiteX3" fmla="*/ 0 w 942110"/>
                <a:gd name="connsiteY3" fmla="*/ 411449 h 822898"/>
                <a:gd name="connsiteX4" fmla="*/ 471055 w 942110"/>
                <a:gd name="connsiteY4" fmla="*/ 0 h 822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2110" h="822898">
                  <a:moveTo>
                    <a:pt x="471055" y="0"/>
                  </a:moveTo>
                  <a:cubicBezTo>
                    <a:pt x="731211" y="0"/>
                    <a:pt x="942110" y="184212"/>
                    <a:pt x="942110" y="411449"/>
                  </a:cubicBezTo>
                  <a:cubicBezTo>
                    <a:pt x="942110" y="638686"/>
                    <a:pt x="731211" y="822898"/>
                    <a:pt x="471055" y="822898"/>
                  </a:cubicBezTo>
                  <a:cubicBezTo>
                    <a:pt x="210899" y="822898"/>
                    <a:pt x="0" y="638686"/>
                    <a:pt x="0" y="411449"/>
                  </a:cubicBezTo>
                  <a:cubicBezTo>
                    <a:pt x="0" y="184212"/>
                    <a:pt x="210899" y="0"/>
                    <a:pt x="471055" y="0"/>
                  </a:cubicBezTo>
                  <a:close/>
                </a:path>
              </a:pathLst>
            </a:custGeom>
            <a:noFill/>
          </p:spPr>
        </p:pic>
        <p:sp>
          <p:nvSpPr>
            <p:cNvPr id="78" name="Rectangle 2">
              <a:extLst>
                <a:ext uri="{FF2B5EF4-FFF2-40B4-BE49-F238E27FC236}">
                  <a16:creationId xmlns:a16="http://schemas.microsoft.com/office/drawing/2014/main" id="{F151000D-B5C0-4AE5-AFA8-17A553140AF1}"/>
                </a:ext>
              </a:extLst>
            </p:cNvPr>
            <p:cNvSpPr txBox="1">
              <a:spLocks noChangeArrowheads="1"/>
            </p:cNvSpPr>
            <p:nvPr/>
          </p:nvSpPr>
          <p:spPr bwMode="auto">
            <a:xfrm>
              <a:off x="9069327" y="3429000"/>
              <a:ext cx="1257709"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防护眼镜</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1" name="组合 20">
            <a:extLst>
              <a:ext uri="{FF2B5EF4-FFF2-40B4-BE49-F238E27FC236}">
                <a16:creationId xmlns:a16="http://schemas.microsoft.com/office/drawing/2014/main" id="{CC1330F5-AE56-4317-A4E5-03F2E57AC494}"/>
              </a:ext>
            </a:extLst>
          </p:cNvPr>
          <p:cNvGrpSpPr/>
          <p:nvPr/>
        </p:nvGrpSpPr>
        <p:grpSpPr>
          <a:xfrm>
            <a:off x="5747715" y="3907389"/>
            <a:ext cx="1646656" cy="2208740"/>
            <a:chOff x="9026701" y="1043993"/>
            <a:chExt cx="1646656" cy="2208740"/>
          </a:xfrm>
        </p:grpSpPr>
        <p:pic>
          <p:nvPicPr>
            <p:cNvPr id="40" name="Picture 29" descr="过滤式呼吸器">
              <a:extLst>
                <a:ext uri="{FF2B5EF4-FFF2-40B4-BE49-F238E27FC236}">
                  <a16:creationId xmlns:a16="http://schemas.microsoft.com/office/drawing/2014/main" id="{42C570B1-A0B3-47A6-9DD2-66D94F6FC1A7}"/>
                </a:ext>
              </a:extLst>
            </p:cNvPr>
            <p:cNvPicPr>
              <a:picLocks noChangeAspect="1" noChangeArrowheads="1"/>
            </p:cNvPicPr>
            <p:nvPr/>
          </p:nvPicPr>
          <p:blipFill rotWithShape="1">
            <a:blip r:embed="rId8">
              <a:clrChange>
                <a:clrFrom>
                  <a:srgbClr val="00FF84"/>
                </a:clrFrom>
                <a:clrTo>
                  <a:srgbClr val="00FF84">
                    <a:alpha val="0"/>
                  </a:srgbClr>
                </a:clrTo>
              </a:clrChange>
            </a:blip>
            <a:srcRect l="4086" t="8399" r="29732" b="11334"/>
            <a:stretch/>
          </p:blipFill>
          <p:spPr bwMode="auto">
            <a:xfrm>
              <a:off x="9026701" y="1206500"/>
              <a:ext cx="1082913" cy="1282700"/>
            </a:xfrm>
            <a:prstGeom prst="rect">
              <a:avLst/>
            </a:prstGeom>
            <a:noFill/>
          </p:spPr>
        </p:pic>
        <p:sp>
          <p:nvSpPr>
            <p:cNvPr id="80" name="Rectangle 2">
              <a:extLst>
                <a:ext uri="{FF2B5EF4-FFF2-40B4-BE49-F238E27FC236}">
                  <a16:creationId xmlns:a16="http://schemas.microsoft.com/office/drawing/2014/main" id="{AA91F52B-0190-49F2-9EDB-40C6C23FBEA6}"/>
                </a:ext>
              </a:extLst>
            </p:cNvPr>
            <p:cNvSpPr txBox="1">
              <a:spLocks noChangeArrowheads="1"/>
            </p:cNvSpPr>
            <p:nvPr/>
          </p:nvSpPr>
          <p:spPr bwMode="auto">
            <a:xfrm>
              <a:off x="10119359" y="1043993"/>
              <a:ext cx="553998" cy="2208740"/>
            </a:xfrm>
            <a:prstGeom prst="rect">
              <a:avLst/>
            </a:prstGeom>
            <a:noFill/>
            <a:ln w="9525">
              <a:noFill/>
              <a:miter lim="800000"/>
              <a:headEnd/>
              <a:tailEnd/>
            </a:ln>
          </p:spPr>
          <p:txBody>
            <a:bodyPr vert="eaVert"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过滤式呼吸器</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23" name="组合 22">
            <a:extLst>
              <a:ext uri="{FF2B5EF4-FFF2-40B4-BE49-F238E27FC236}">
                <a16:creationId xmlns:a16="http://schemas.microsoft.com/office/drawing/2014/main" id="{74273810-C8FC-4F1B-988E-F9396D27E75F}"/>
              </a:ext>
            </a:extLst>
          </p:cNvPr>
          <p:cNvGrpSpPr/>
          <p:nvPr/>
        </p:nvGrpSpPr>
        <p:grpSpPr>
          <a:xfrm>
            <a:off x="4311416" y="3775832"/>
            <a:ext cx="1257139" cy="1405411"/>
            <a:chOff x="4864954" y="4160078"/>
            <a:chExt cx="1257139" cy="1405411"/>
          </a:xfrm>
        </p:grpSpPr>
        <p:pic>
          <p:nvPicPr>
            <p:cNvPr id="82" name="图片 81" descr="防护手套">
              <a:extLst>
                <a:ext uri="{FF2B5EF4-FFF2-40B4-BE49-F238E27FC236}">
                  <a16:creationId xmlns:a16="http://schemas.microsoft.com/office/drawing/2014/main" id="{51D99E99-E16F-4708-8780-9CBBC48E8C6B}"/>
                </a:ext>
              </a:extLst>
            </p:cNvPr>
            <p:cNvPicPr>
              <a:picLocks noChangeAspect="1" noChangeArrowheads="1"/>
            </p:cNvPicPr>
            <p:nvPr/>
          </p:nvPicPr>
          <p:blipFill>
            <a:blip r:embed="rId9"/>
            <a:srcRect l="4848" t="993" r="8361" b="24013"/>
            <a:stretch>
              <a:fillRect/>
            </a:stretch>
          </p:blipFill>
          <p:spPr bwMode="auto">
            <a:xfrm>
              <a:off x="5004722" y="4160078"/>
              <a:ext cx="983596" cy="983596"/>
            </a:xfrm>
            <a:custGeom>
              <a:avLst/>
              <a:gdLst>
                <a:gd name="connsiteX0" fmla="*/ 491798 w 983596"/>
                <a:gd name="connsiteY0" fmla="*/ 0 h 983596"/>
                <a:gd name="connsiteX1" fmla="*/ 983596 w 983596"/>
                <a:gd name="connsiteY1" fmla="*/ 491798 h 983596"/>
                <a:gd name="connsiteX2" fmla="*/ 491798 w 983596"/>
                <a:gd name="connsiteY2" fmla="*/ 983596 h 983596"/>
                <a:gd name="connsiteX3" fmla="*/ 0 w 983596"/>
                <a:gd name="connsiteY3" fmla="*/ 491798 h 983596"/>
                <a:gd name="connsiteX4" fmla="*/ 491798 w 983596"/>
                <a:gd name="connsiteY4" fmla="*/ 0 h 9835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596" h="983596">
                  <a:moveTo>
                    <a:pt x="491798" y="0"/>
                  </a:moveTo>
                  <a:cubicBezTo>
                    <a:pt x="763411" y="0"/>
                    <a:pt x="983596" y="220185"/>
                    <a:pt x="983596" y="491798"/>
                  </a:cubicBezTo>
                  <a:cubicBezTo>
                    <a:pt x="983596" y="763411"/>
                    <a:pt x="763411" y="983596"/>
                    <a:pt x="491798" y="983596"/>
                  </a:cubicBezTo>
                  <a:cubicBezTo>
                    <a:pt x="220185" y="983596"/>
                    <a:pt x="0" y="763411"/>
                    <a:pt x="0" y="491798"/>
                  </a:cubicBezTo>
                  <a:cubicBezTo>
                    <a:pt x="0" y="220185"/>
                    <a:pt x="220185" y="0"/>
                    <a:pt x="491798" y="0"/>
                  </a:cubicBezTo>
                  <a:close/>
                </a:path>
              </a:pathLst>
            </a:custGeom>
            <a:noFill/>
          </p:spPr>
        </p:pic>
        <p:sp>
          <p:nvSpPr>
            <p:cNvPr id="81" name="Rectangle 2">
              <a:extLst>
                <a:ext uri="{FF2B5EF4-FFF2-40B4-BE49-F238E27FC236}">
                  <a16:creationId xmlns:a16="http://schemas.microsoft.com/office/drawing/2014/main" id="{51D4D03F-2BF9-4801-80C6-B11E8CE42191}"/>
                </a:ext>
              </a:extLst>
            </p:cNvPr>
            <p:cNvSpPr txBox="1">
              <a:spLocks noChangeArrowheads="1"/>
            </p:cNvSpPr>
            <p:nvPr/>
          </p:nvSpPr>
          <p:spPr bwMode="auto">
            <a:xfrm>
              <a:off x="4864954" y="5135115"/>
              <a:ext cx="1257139"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防护手套</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spTree>
    <p:extLst>
      <p:ext uri="{BB962C8B-B14F-4D97-AF65-F5344CB8AC3E}">
        <p14:creationId xmlns:p14="http://schemas.microsoft.com/office/powerpoint/2010/main" val="3126469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53" presetClass="entr" presetSubtype="16"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nodeType="with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500" fill="hold"/>
                                        <p:tgtEl>
                                          <p:spTgt spid="23"/>
                                        </p:tgtEl>
                                        <p:attrNameLst>
                                          <p:attrName>ppt_w</p:attrName>
                                        </p:attrNameLst>
                                      </p:cBhvr>
                                      <p:tavLst>
                                        <p:tav tm="0">
                                          <p:val>
                                            <p:fltVal val="0"/>
                                          </p:val>
                                        </p:tav>
                                        <p:tav tm="100000">
                                          <p:val>
                                            <p:strVal val="#ppt_w"/>
                                          </p:val>
                                        </p:tav>
                                      </p:tavLst>
                                    </p:anim>
                                    <p:anim calcmode="lin" valueType="num">
                                      <p:cBhvr>
                                        <p:cTn id="63" dur="500" fill="hold"/>
                                        <p:tgtEl>
                                          <p:spTgt spid="23"/>
                                        </p:tgtEl>
                                        <p:attrNameLst>
                                          <p:attrName>ppt_h</p:attrName>
                                        </p:attrNameLst>
                                      </p:cBhvr>
                                      <p:tavLst>
                                        <p:tav tm="0">
                                          <p:val>
                                            <p:fltVal val="0"/>
                                          </p:val>
                                        </p:tav>
                                        <p:tav tm="100000">
                                          <p:val>
                                            <p:strVal val="#ppt_h"/>
                                          </p:val>
                                        </p:tav>
                                      </p:tavLst>
                                    </p:anim>
                                    <p:animEffect transition="in" filter="fade">
                                      <p:cBhvr>
                                        <p:cTn id="64" dur="500"/>
                                        <p:tgtEl>
                                          <p:spTgt spid="23"/>
                                        </p:tgtEl>
                                      </p:cBhvr>
                                    </p:animEffect>
                                  </p:childTnLst>
                                </p:cTn>
                              </p:par>
                              <p:par>
                                <p:cTn id="65" presetID="53" presetClass="entr" presetSubtype="16"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p:cTn id="67" dur="500" fill="hold"/>
                                        <p:tgtEl>
                                          <p:spTgt spid="21"/>
                                        </p:tgtEl>
                                        <p:attrNameLst>
                                          <p:attrName>ppt_w</p:attrName>
                                        </p:attrNameLst>
                                      </p:cBhvr>
                                      <p:tavLst>
                                        <p:tav tm="0">
                                          <p:val>
                                            <p:fltVal val="0"/>
                                          </p:val>
                                        </p:tav>
                                        <p:tav tm="100000">
                                          <p:val>
                                            <p:strVal val="#ppt_w"/>
                                          </p:val>
                                        </p:tav>
                                      </p:tavLst>
                                    </p:anim>
                                    <p:anim calcmode="lin" valueType="num">
                                      <p:cBhvr>
                                        <p:cTn id="68" dur="500" fill="hold"/>
                                        <p:tgtEl>
                                          <p:spTgt spid="21"/>
                                        </p:tgtEl>
                                        <p:attrNameLst>
                                          <p:attrName>ppt_h</p:attrName>
                                        </p:attrNameLst>
                                      </p:cBhvr>
                                      <p:tavLst>
                                        <p:tav tm="0">
                                          <p:val>
                                            <p:fltVal val="0"/>
                                          </p:val>
                                        </p:tav>
                                        <p:tav tm="100000">
                                          <p:val>
                                            <p:strVal val="#ppt_h"/>
                                          </p:val>
                                        </p:tav>
                                      </p:tavLst>
                                    </p:anim>
                                    <p:animEffect transition="in" filter="fade">
                                      <p:cBhvr>
                                        <p:cTn id="69" dur="500"/>
                                        <p:tgtEl>
                                          <p:spTgt spid="21"/>
                                        </p:tgtEl>
                                      </p:cBhvr>
                                    </p:animEffect>
                                  </p:childTnLst>
                                </p:cTn>
                              </p:par>
                              <p:par>
                                <p:cTn id="70" presetID="53" presetClass="entr" presetSubtype="16" fill="hold"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Effect transition="in" filter="fade">
                                      <p:cBhvr>
                                        <p:cTn id="7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9" grpId="0" animBg="1"/>
      <p:bldP spid="31" grpId="0" animBg="1"/>
      <p:bldP spid="32" grpId="0" animBg="1"/>
      <p:bldP spid="33" grpId="0" animBg="1"/>
      <p:bldP spid="34" grpId="0" animBg="1"/>
      <p:bldP spid="30"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a16="http://schemas.microsoft.com/office/drawing/2014/main" id="{4EA0E496-C8F9-4C52-88C3-7C09F883A6C8}"/>
              </a:ext>
            </a:extLst>
          </p:cNvPr>
          <p:cNvGrpSpPr/>
          <p:nvPr/>
        </p:nvGrpSpPr>
        <p:grpSpPr>
          <a:xfrm>
            <a:off x="0" y="166704"/>
            <a:ext cx="5353050" cy="1086574"/>
            <a:chOff x="0" y="166704"/>
            <a:chExt cx="5353050" cy="1086574"/>
          </a:xfrm>
        </p:grpSpPr>
        <p:sp>
          <p:nvSpPr>
            <p:cNvPr id="12" name="圆角矩形 2">
              <a:extLst>
                <a:ext uri="{FF2B5EF4-FFF2-40B4-BE49-F238E27FC236}">
                  <a16:creationId xmlns:a16="http://schemas.microsoft.com/office/drawing/2014/main" id="{26692467-0993-48A8-B650-4BD71A96C4C2}"/>
                </a:ext>
              </a:extLst>
            </p:cNvPr>
            <p:cNvSpPr/>
            <p:nvPr/>
          </p:nvSpPr>
          <p:spPr>
            <a:xfrm>
              <a:off x="0" y="660355"/>
              <a:ext cx="53530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5" name="矩形 14">
              <a:extLst>
                <a:ext uri="{FF2B5EF4-FFF2-40B4-BE49-F238E27FC236}">
                  <a16:creationId xmlns:a16="http://schemas.microsoft.com/office/drawing/2014/main" id="{7F34C10C-400C-4C65-AF52-EF2E3918121D}"/>
                </a:ext>
              </a:extLst>
            </p:cNvPr>
            <p:cNvSpPr/>
            <p:nvPr/>
          </p:nvSpPr>
          <p:spPr>
            <a:xfrm>
              <a:off x="968609" y="712279"/>
              <a:ext cx="326243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窒息性气体中毒的防护</a:t>
              </a:r>
            </a:p>
          </p:txBody>
        </p:sp>
        <p:grpSp>
          <p:nvGrpSpPr>
            <p:cNvPr id="16" name="组合 15">
              <a:extLst>
                <a:ext uri="{FF2B5EF4-FFF2-40B4-BE49-F238E27FC236}">
                  <a16:creationId xmlns:a16="http://schemas.microsoft.com/office/drawing/2014/main" id="{7CEF25E5-8452-40A8-97D0-373E255E98E3}"/>
                </a:ext>
              </a:extLst>
            </p:cNvPr>
            <p:cNvGrpSpPr/>
            <p:nvPr/>
          </p:nvGrpSpPr>
          <p:grpSpPr>
            <a:xfrm>
              <a:off x="283626" y="166704"/>
              <a:ext cx="596680" cy="987302"/>
              <a:chOff x="283626" y="166704"/>
              <a:chExt cx="596680" cy="987302"/>
            </a:xfrm>
          </p:grpSpPr>
          <p:pic>
            <p:nvPicPr>
              <p:cNvPr id="17" name="图片 16">
                <a:extLst>
                  <a:ext uri="{FF2B5EF4-FFF2-40B4-BE49-F238E27FC236}">
                    <a16:creationId xmlns:a16="http://schemas.microsoft.com/office/drawing/2014/main" id="{506FA8A5-52E5-423B-A21B-8C38FD8EE06B}"/>
                  </a:ext>
                </a:extLst>
              </p:cNvPr>
              <p:cNvPicPr>
                <a:picLocks noChangeAspect="1"/>
              </p:cNvPicPr>
              <p:nvPr/>
            </p:nvPicPr>
            <p:blipFill>
              <a:blip r:embed="rId2"/>
              <a:stretch>
                <a:fillRect/>
              </a:stretch>
            </p:blipFill>
            <p:spPr>
              <a:xfrm>
                <a:off x="283626" y="166704"/>
                <a:ext cx="596680" cy="987302"/>
              </a:xfrm>
              <a:prstGeom prst="rect">
                <a:avLst/>
              </a:prstGeom>
            </p:spPr>
          </p:pic>
          <p:pic>
            <p:nvPicPr>
              <p:cNvPr id="18" name="图片 17">
                <a:extLst>
                  <a:ext uri="{FF2B5EF4-FFF2-40B4-BE49-F238E27FC236}">
                    <a16:creationId xmlns:a16="http://schemas.microsoft.com/office/drawing/2014/main" id="{F642AE71-6951-421C-B7D1-440DB2122C5A}"/>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19" name="组合 18">
            <a:extLst>
              <a:ext uri="{FF2B5EF4-FFF2-40B4-BE49-F238E27FC236}">
                <a16:creationId xmlns:a16="http://schemas.microsoft.com/office/drawing/2014/main" id="{740C0896-626A-4BCD-BAA3-C16EF1A15B1C}"/>
              </a:ext>
            </a:extLst>
          </p:cNvPr>
          <p:cNvGrpSpPr/>
          <p:nvPr/>
        </p:nvGrpSpPr>
        <p:grpSpPr>
          <a:xfrm>
            <a:off x="1382309" y="2352787"/>
            <a:ext cx="4212730" cy="3514263"/>
            <a:chOff x="1925076" y="1911960"/>
            <a:chExt cx="3856615" cy="3217191"/>
          </a:xfrm>
        </p:grpSpPr>
        <p:grpSp>
          <p:nvGrpSpPr>
            <p:cNvPr id="20" name="组合 19">
              <a:extLst>
                <a:ext uri="{FF2B5EF4-FFF2-40B4-BE49-F238E27FC236}">
                  <a16:creationId xmlns:a16="http://schemas.microsoft.com/office/drawing/2014/main" id="{379AB95F-F04E-4F87-AE39-CE2DFAC2A744}"/>
                </a:ext>
              </a:extLst>
            </p:cNvPr>
            <p:cNvGrpSpPr/>
            <p:nvPr/>
          </p:nvGrpSpPr>
          <p:grpSpPr>
            <a:xfrm>
              <a:off x="2235048" y="1911960"/>
              <a:ext cx="3546643" cy="3153345"/>
              <a:chOff x="2298548" y="1861160"/>
              <a:chExt cx="3546643" cy="3153345"/>
            </a:xfrm>
          </p:grpSpPr>
          <p:grpSp>
            <p:nvGrpSpPr>
              <p:cNvPr id="22" name="组合 21">
                <a:extLst>
                  <a:ext uri="{FF2B5EF4-FFF2-40B4-BE49-F238E27FC236}">
                    <a16:creationId xmlns:a16="http://schemas.microsoft.com/office/drawing/2014/main" id="{CA42E354-EBB7-4E1A-8148-86DC34A0AECC}"/>
                  </a:ext>
                </a:extLst>
              </p:cNvPr>
              <p:cNvGrpSpPr/>
              <p:nvPr/>
            </p:nvGrpSpPr>
            <p:grpSpPr>
              <a:xfrm>
                <a:off x="2298548" y="1861160"/>
                <a:ext cx="3546643" cy="3153345"/>
                <a:chOff x="6537666" y="1861161"/>
                <a:chExt cx="3546643" cy="3153345"/>
              </a:xfrm>
            </p:grpSpPr>
            <p:sp>
              <p:nvSpPr>
                <p:cNvPr id="24" name="圆角矩形 41">
                  <a:extLst>
                    <a:ext uri="{FF2B5EF4-FFF2-40B4-BE49-F238E27FC236}">
                      <a16:creationId xmlns:a16="http://schemas.microsoft.com/office/drawing/2014/main" id="{CEAD65CA-55D2-402D-9CA7-C88F21C89B91}"/>
                    </a:ext>
                  </a:extLst>
                </p:cNvPr>
                <p:cNvSpPr/>
                <p:nvPr/>
              </p:nvSpPr>
              <p:spPr>
                <a:xfrm>
                  <a:off x="6537666" y="1861161"/>
                  <a:ext cx="3546643" cy="3153345"/>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25" name="组合 26">
                  <a:extLst>
                    <a:ext uri="{FF2B5EF4-FFF2-40B4-BE49-F238E27FC236}">
                      <a16:creationId xmlns:a16="http://schemas.microsoft.com/office/drawing/2014/main" id="{A1013906-780E-4987-B2BF-4C0F7E04C0C5}"/>
                    </a:ext>
                  </a:extLst>
                </p:cNvPr>
                <p:cNvGrpSpPr/>
                <p:nvPr/>
              </p:nvGrpSpPr>
              <p:grpSpPr>
                <a:xfrm>
                  <a:off x="6752025" y="1975825"/>
                  <a:ext cx="3023056" cy="2957572"/>
                  <a:chOff x="4559531" y="2227811"/>
                  <a:chExt cx="2198543" cy="2150918"/>
                </a:xfrm>
              </p:grpSpPr>
              <p:grpSp>
                <p:nvGrpSpPr>
                  <p:cNvPr id="26" name="组合 29">
                    <a:extLst>
                      <a:ext uri="{FF2B5EF4-FFF2-40B4-BE49-F238E27FC236}">
                        <a16:creationId xmlns:a16="http://schemas.microsoft.com/office/drawing/2014/main" id="{088D0B2F-26FA-40B6-8A9E-E93B291F05D3}"/>
                      </a:ext>
                    </a:extLst>
                  </p:cNvPr>
                  <p:cNvGrpSpPr/>
                  <p:nvPr/>
                </p:nvGrpSpPr>
                <p:grpSpPr>
                  <a:xfrm>
                    <a:off x="4559531" y="2227811"/>
                    <a:ext cx="207818" cy="207818"/>
                    <a:chOff x="4559531" y="2227811"/>
                    <a:chExt cx="207818" cy="207818"/>
                  </a:xfrm>
                </p:grpSpPr>
                <p:sp>
                  <p:nvSpPr>
                    <p:cNvPr id="36" name="椭圆 35">
                      <a:extLst>
                        <a:ext uri="{FF2B5EF4-FFF2-40B4-BE49-F238E27FC236}">
                          <a16:creationId xmlns:a16="http://schemas.microsoft.com/office/drawing/2014/main" id="{6A9B5740-B9CD-4C50-A58C-51CDB3946C72}"/>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六边形 36">
                      <a:extLst>
                        <a:ext uri="{FF2B5EF4-FFF2-40B4-BE49-F238E27FC236}">
                          <a16:creationId xmlns:a16="http://schemas.microsoft.com/office/drawing/2014/main" id="{9C871D25-FADF-4056-A631-23E5238B1894}"/>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7" name="组合 30">
                    <a:extLst>
                      <a:ext uri="{FF2B5EF4-FFF2-40B4-BE49-F238E27FC236}">
                        <a16:creationId xmlns:a16="http://schemas.microsoft.com/office/drawing/2014/main" id="{7CFB6018-B477-4AD4-8663-961997001224}"/>
                      </a:ext>
                    </a:extLst>
                  </p:cNvPr>
                  <p:cNvGrpSpPr/>
                  <p:nvPr/>
                </p:nvGrpSpPr>
                <p:grpSpPr>
                  <a:xfrm>
                    <a:off x="6550256" y="2227811"/>
                    <a:ext cx="207818" cy="207818"/>
                    <a:chOff x="4559531" y="2227811"/>
                    <a:chExt cx="207818" cy="207818"/>
                  </a:xfrm>
                </p:grpSpPr>
                <p:sp>
                  <p:nvSpPr>
                    <p:cNvPr id="34" name="椭圆 33">
                      <a:extLst>
                        <a:ext uri="{FF2B5EF4-FFF2-40B4-BE49-F238E27FC236}">
                          <a16:creationId xmlns:a16="http://schemas.microsoft.com/office/drawing/2014/main" id="{435640A7-5D4E-4381-A6D4-272359212F32}"/>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六边形 34">
                      <a:extLst>
                        <a:ext uri="{FF2B5EF4-FFF2-40B4-BE49-F238E27FC236}">
                          <a16:creationId xmlns:a16="http://schemas.microsoft.com/office/drawing/2014/main" id="{614AE1B8-34CB-4F97-B149-6F437EBE296A}"/>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8" name="组合 31">
                    <a:extLst>
                      <a:ext uri="{FF2B5EF4-FFF2-40B4-BE49-F238E27FC236}">
                        <a16:creationId xmlns:a16="http://schemas.microsoft.com/office/drawing/2014/main" id="{1731E300-E4D8-48D9-B5AF-4AE5D6BE6571}"/>
                      </a:ext>
                    </a:extLst>
                  </p:cNvPr>
                  <p:cNvGrpSpPr/>
                  <p:nvPr/>
                </p:nvGrpSpPr>
                <p:grpSpPr>
                  <a:xfrm>
                    <a:off x="4559531" y="4170911"/>
                    <a:ext cx="207818" cy="207818"/>
                    <a:chOff x="4559531" y="2227811"/>
                    <a:chExt cx="207818" cy="207818"/>
                  </a:xfrm>
                </p:grpSpPr>
                <p:sp>
                  <p:nvSpPr>
                    <p:cNvPr id="32" name="椭圆 31">
                      <a:extLst>
                        <a:ext uri="{FF2B5EF4-FFF2-40B4-BE49-F238E27FC236}">
                          <a16:creationId xmlns:a16="http://schemas.microsoft.com/office/drawing/2014/main" id="{FC74F633-519E-40BE-92B0-A5E943E21A54}"/>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六边形 32">
                      <a:extLst>
                        <a:ext uri="{FF2B5EF4-FFF2-40B4-BE49-F238E27FC236}">
                          <a16:creationId xmlns:a16="http://schemas.microsoft.com/office/drawing/2014/main" id="{DA6FC842-823B-40F0-B5A4-2610E4704B6F}"/>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29" name="组合 32">
                    <a:extLst>
                      <a:ext uri="{FF2B5EF4-FFF2-40B4-BE49-F238E27FC236}">
                        <a16:creationId xmlns:a16="http://schemas.microsoft.com/office/drawing/2014/main" id="{AE163A10-F571-4BD4-B500-1D9FC34523E2}"/>
                      </a:ext>
                    </a:extLst>
                  </p:cNvPr>
                  <p:cNvGrpSpPr/>
                  <p:nvPr/>
                </p:nvGrpSpPr>
                <p:grpSpPr>
                  <a:xfrm>
                    <a:off x="6550256" y="4170911"/>
                    <a:ext cx="207818" cy="207818"/>
                    <a:chOff x="4559531" y="2227811"/>
                    <a:chExt cx="207818" cy="207818"/>
                  </a:xfrm>
                </p:grpSpPr>
                <p:sp>
                  <p:nvSpPr>
                    <p:cNvPr id="30" name="椭圆 29">
                      <a:extLst>
                        <a:ext uri="{FF2B5EF4-FFF2-40B4-BE49-F238E27FC236}">
                          <a16:creationId xmlns:a16="http://schemas.microsoft.com/office/drawing/2014/main" id="{42394DA7-3454-434D-9B1D-D29CB723A6D6}"/>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六边形 30">
                      <a:extLst>
                        <a:ext uri="{FF2B5EF4-FFF2-40B4-BE49-F238E27FC236}">
                          <a16:creationId xmlns:a16="http://schemas.microsoft.com/office/drawing/2014/main" id="{F33E86AA-2D07-4B1E-AD14-43C48A896257}"/>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23" name="矩形 22">
                <a:extLst>
                  <a:ext uri="{FF2B5EF4-FFF2-40B4-BE49-F238E27FC236}">
                    <a16:creationId xmlns:a16="http://schemas.microsoft.com/office/drawing/2014/main" id="{785B1049-1609-48AB-89C0-770529399AD8}"/>
                  </a:ext>
                </a:extLst>
              </p:cNvPr>
              <p:cNvSpPr/>
              <p:nvPr/>
            </p:nvSpPr>
            <p:spPr>
              <a:xfrm>
                <a:off x="2591702" y="2724882"/>
                <a:ext cx="2960335" cy="1352445"/>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单纯窒息性气体是指由于其存在使空气中氧含量降低，导致机体缺氧窒息的气体。</a:t>
                </a:r>
              </a:p>
            </p:txBody>
          </p:sp>
        </p:grpSp>
        <p:pic>
          <p:nvPicPr>
            <p:cNvPr id="21" name="图片 20">
              <a:extLst>
                <a:ext uri="{FF2B5EF4-FFF2-40B4-BE49-F238E27FC236}">
                  <a16:creationId xmlns:a16="http://schemas.microsoft.com/office/drawing/2014/main" id="{EE34AD68-E9B4-44CC-9E77-5012672BA6AC}"/>
                </a:ext>
              </a:extLst>
            </p:cNvPr>
            <p:cNvPicPr>
              <a:picLocks noChangeAspect="1"/>
            </p:cNvPicPr>
            <p:nvPr/>
          </p:nvPicPr>
          <p:blipFill>
            <a:blip r:embed="rId4"/>
            <a:stretch>
              <a:fillRect/>
            </a:stretch>
          </p:blipFill>
          <p:spPr>
            <a:xfrm>
              <a:off x="1925076" y="4267731"/>
              <a:ext cx="534861" cy="861420"/>
            </a:xfrm>
            <a:prstGeom prst="rect">
              <a:avLst/>
            </a:prstGeom>
          </p:spPr>
        </p:pic>
      </p:grpSp>
      <p:grpSp>
        <p:nvGrpSpPr>
          <p:cNvPr id="38" name="组合 37">
            <a:extLst>
              <a:ext uri="{FF2B5EF4-FFF2-40B4-BE49-F238E27FC236}">
                <a16:creationId xmlns:a16="http://schemas.microsoft.com/office/drawing/2014/main" id="{2A8F1D7D-F117-4DBD-AE6F-42E187B78099}"/>
              </a:ext>
            </a:extLst>
          </p:cNvPr>
          <p:cNvGrpSpPr/>
          <p:nvPr/>
        </p:nvGrpSpPr>
        <p:grpSpPr>
          <a:xfrm>
            <a:off x="6548007" y="2349240"/>
            <a:ext cx="4220652" cy="3517810"/>
            <a:chOff x="6275539" y="1911776"/>
            <a:chExt cx="3863868" cy="3220439"/>
          </a:xfrm>
        </p:grpSpPr>
        <p:grpSp>
          <p:nvGrpSpPr>
            <p:cNvPr id="39" name="组合 38">
              <a:extLst>
                <a:ext uri="{FF2B5EF4-FFF2-40B4-BE49-F238E27FC236}">
                  <a16:creationId xmlns:a16="http://schemas.microsoft.com/office/drawing/2014/main" id="{BD4F4432-EAEF-4625-849C-BAE8A0496825}"/>
                </a:ext>
              </a:extLst>
            </p:cNvPr>
            <p:cNvGrpSpPr/>
            <p:nvPr/>
          </p:nvGrpSpPr>
          <p:grpSpPr>
            <a:xfrm>
              <a:off x="6474166" y="1911776"/>
              <a:ext cx="3665241" cy="3153533"/>
              <a:chOff x="6537666" y="1860976"/>
              <a:chExt cx="3665241" cy="3153533"/>
            </a:xfrm>
          </p:grpSpPr>
          <p:grpSp>
            <p:nvGrpSpPr>
              <p:cNvPr id="41" name="组合 40">
                <a:extLst>
                  <a:ext uri="{FF2B5EF4-FFF2-40B4-BE49-F238E27FC236}">
                    <a16:creationId xmlns:a16="http://schemas.microsoft.com/office/drawing/2014/main" id="{6E6EC8A1-9903-4143-B68C-43AF81CB8639}"/>
                  </a:ext>
                </a:extLst>
              </p:cNvPr>
              <p:cNvGrpSpPr/>
              <p:nvPr/>
            </p:nvGrpSpPr>
            <p:grpSpPr>
              <a:xfrm>
                <a:off x="6537666" y="1860976"/>
                <a:ext cx="3665241" cy="3153533"/>
                <a:chOff x="6537666" y="1860976"/>
                <a:chExt cx="3665241" cy="3153533"/>
              </a:xfrm>
            </p:grpSpPr>
            <p:sp>
              <p:nvSpPr>
                <p:cNvPr id="43" name="圆角矩形 41">
                  <a:extLst>
                    <a:ext uri="{FF2B5EF4-FFF2-40B4-BE49-F238E27FC236}">
                      <a16:creationId xmlns:a16="http://schemas.microsoft.com/office/drawing/2014/main" id="{A460B7A0-72B1-4BA0-B9BC-F38698A55D8A}"/>
                    </a:ext>
                  </a:extLst>
                </p:cNvPr>
                <p:cNvSpPr/>
                <p:nvPr/>
              </p:nvSpPr>
              <p:spPr>
                <a:xfrm>
                  <a:off x="6537666" y="1860976"/>
                  <a:ext cx="3665241" cy="31535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44" name="组合 26">
                  <a:extLst>
                    <a:ext uri="{FF2B5EF4-FFF2-40B4-BE49-F238E27FC236}">
                      <a16:creationId xmlns:a16="http://schemas.microsoft.com/office/drawing/2014/main" id="{A2BF9964-4B12-4B4A-99CA-8DFEB84C0554}"/>
                    </a:ext>
                  </a:extLst>
                </p:cNvPr>
                <p:cNvGrpSpPr/>
                <p:nvPr/>
              </p:nvGrpSpPr>
              <p:grpSpPr>
                <a:xfrm>
                  <a:off x="6752013" y="1975825"/>
                  <a:ext cx="3269770" cy="2957572"/>
                  <a:chOff x="4559531" y="2227811"/>
                  <a:chExt cx="2377971" cy="2150918"/>
                </a:xfrm>
              </p:grpSpPr>
              <p:grpSp>
                <p:nvGrpSpPr>
                  <p:cNvPr id="45" name="组合 29">
                    <a:extLst>
                      <a:ext uri="{FF2B5EF4-FFF2-40B4-BE49-F238E27FC236}">
                        <a16:creationId xmlns:a16="http://schemas.microsoft.com/office/drawing/2014/main" id="{6048018E-60B7-40A7-8B0F-FBB7781CADA3}"/>
                      </a:ext>
                    </a:extLst>
                  </p:cNvPr>
                  <p:cNvGrpSpPr/>
                  <p:nvPr/>
                </p:nvGrpSpPr>
                <p:grpSpPr>
                  <a:xfrm>
                    <a:off x="4559531" y="2227811"/>
                    <a:ext cx="207818" cy="207818"/>
                    <a:chOff x="4559531" y="2227811"/>
                    <a:chExt cx="207818" cy="207818"/>
                  </a:xfrm>
                </p:grpSpPr>
                <p:sp>
                  <p:nvSpPr>
                    <p:cNvPr id="55" name="椭圆 54">
                      <a:extLst>
                        <a:ext uri="{FF2B5EF4-FFF2-40B4-BE49-F238E27FC236}">
                          <a16:creationId xmlns:a16="http://schemas.microsoft.com/office/drawing/2014/main" id="{79A2DD64-D64B-4EE9-9F9B-5F7588647933}"/>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六边形 55">
                      <a:extLst>
                        <a:ext uri="{FF2B5EF4-FFF2-40B4-BE49-F238E27FC236}">
                          <a16:creationId xmlns:a16="http://schemas.microsoft.com/office/drawing/2014/main" id="{1160D4D5-DB77-49D7-AFB3-220C1600DEA4}"/>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6" name="组合 30">
                    <a:extLst>
                      <a:ext uri="{FF2B5EF4-FFF2-40B4-BE49-F238E27FC236}">
                        <a16:creationId xmlns:a16="http://schemas.microsoft.com/office/drawing/2014/main" id="{876CC9B8-790A-4624-81B3-B2CFD71B477D}"/>
                      </a:ext>
                    </a:extLst>
                  </p:cNvPr>
                  <p:cNvGrpSpPr/>
                  <p:nvPr/>
                </p:nvGrpSpPr>
                <p:grpSpPr>
                  <a:xfrm>
                    <a:off x="6729682" y="2227811"/>
                    <a:ext cx="207818" cy="207818"/>
                    <a:chOff x="4738957" y="2227811"/>
                    <a:chExt cx="207818" cy="207818"/>
                  </a:xfrm>
                </p:grpSpPr>
                <p:sp>
                  <p:nvSpPr>
                    <p:cNvPr id="53" name="椭圆 52">
                      <a:extLst>
                        <a:ext uri="{FF2B5EF4-FFF2-40B4-BE49-F238E27FC236}">
                          <a16:creationId xmlns:a16="http://schemas.microsoft.com/office/drawing/2014/main" id="{546E7818-22F1-4A2D-AF8C-A697E6EDA65A}"/>
                        </a:ext>
                      </a:extLst>
                    </p:cNvPr>
                    <p:cNvSpPr/>
                    <p:nvPr/>
                  </p:nvSpPr>
                  <p:spPr>
                    <a:xfrm>
                      <a:off x="4738957"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六边形 53">
                      <a:extLst>
                        <a:ext uri="{FF2B5EF4-FFF2-40B4-BE49-F238E27FC236}">
                          <a16:creationId xmlns:a16="http://schemas.microsoft.com/office/drawing/2014/main" id="{84D79A74-FDE1-45F5-9695-D5C3D1D7D15D}"/>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7" name="组合 31">
                    <a:extLst>
                      <a:ext uri="{FF2B5EF4-FFF2-40B4-BE49-F238E27FC236}">
                        <a16:creationId xmlns:a16="http://schemas.microsoft.com/office/drawing/2014/main" id="{7900EA21-9B1E-499B-96CE-422F64E69915}"/>
                      </a:ext>
                    </a:extLst>
                  </p:cNvPr>
                  <p:cNvGrpSpPr/>
                  <p:nvPr/>
                </p:nvGrpSpPr>
                <p:grpSpPr>
                  <a:xfrm>
                    <a:off x="4559531" y="4170911"/>
                    <a:ext cx="207818" cy="207818"/>
                    <a:chOff x="4559531" y="2227811"/>
                    <a:chExt cx="207818" cy="207818"/>
                  </a:xfrm>
                </p:grpSpPr>
                <p:sp>
                  <p:nvSpPr>
                    <p:cNvPr id="51" name="椭圆 50">
                      <a:extLst>
                        <a:ext uri="{FF2B5EF4-FFF2-40B4-BE49-F238E27FC236}">
                          <a16:creationId xmlns:a16="http://schemas.microsoft.com/office/drawing/2014/main" id="{503ACA00-D728-4F88-939B-377F7BC19AAD}"/>
                        </a:ext>
                      </a:extLst>
                    </p:cNvPr>
                    <p:cNvSpPr/>
                    <p:nvPr/>
                  </p:nvSpPr>
                  <p:spPr>
                    <a:xfrm>
                      <a:off x="4559531" y="2227811"/>
                      <a:ext cx="207818"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六边形 51">
                      <a:extLst>
                        <a:ext uri="{FF2B5EF4-FFF2-40B4-BE49-F238E27FC236}">
                          <a16:creationId xmlns:a16="http://schemas.microsoft.com/office/drawing/2014/main" id="{8EDA4C3D-7B0C-4CE1-836E-061697936098}"/>
                        </a:ext>
                      </a:extLst>
                    </p:cNvPr>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nvGrpSpPr>
                  <p:cNvPr id="48" name="组合 32">
                    <a:extLst>
                      <a:ext uri="{FF2B5EF4-FFF2-40B4-BE49-F238E27FC236}">
                        <a16:creationId xmlns:a16="http://schemas.microsoft.com/office/drawing/2014/main" id="{756CDC10-E654-4FAA-AB77-35DACB830322}"/>
                      </a:ext>
                    </a:extLst>
                  </p:cNvPr>
                  <p:cNvGrpSpPr/>
                  <p:nvPr/>
                </p:nvGrpSpPr>
                <p:grpSpPr>
                  <a:xfrm>
                    <a:off x="6729683" y="4170911"/>
                    <a:ext cx="207819" cy="207818"/>
                    <a:chOff x="4738958" y="2227811"/>
                    <a:chExt cx="207819" cy="207818"/>
                  </a:xfrm>
                </p:grpSpPr>
                <p:sp>
                  <p:nvSpPr>
                    <p:cNvPr id="49" name="椭圆 48">
                      <a:extLst>
                        <a:ext uri="{FF2B5EF4-FFF2-40B4-BE49-F238E27FC236}">
                          <a16:creationId xmlns:a16="http://schemas.microsoft.com/office/drawing/2014/main" id="{D7E4CB34-69EF-4035-9868-69A742C26FF9}"/>
                        </a:ext>
                      </a:extLst>
                    </p:cNvPr>
                    <p:cNvSpPr/>
                    <p:nvPr/>
                  </p:nvSpPr>
                  <p:spPr>
                    <a:xfrm>
                      <a:off x="4738958" y="2227811"/>
                      <a:ext cx="207819" cy="207818"/>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六边形 49">
                      <a:extLst>
                        <a:ext uri="{FF2B5EF4-FFF2-40B4-BE49-F238E27FC236}">
                          <a16:creationId xmlns:a16="http://schemas.microsoft.com/office/drawing/2014/main" id="{534699F9-C671-4B29-8A8E-81C5BF67C305}"/>
                        </a:ext>
                      </a:extLst>
                    </p:cNvPr>
                    <p:cNvSpPr/>
                    <p:nvPr/>
                  </p:nvSpPr>
                  <p:spPr>
                    <a:xfrm>
                      <a:off x="4785316"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cs typeface="+mn-ea"/>
                        <a:sym typeface="+mn-lt"/>
                      </a:endParaRPr>
                    </a:p>
                  </p:txBody>
                </p:sp>
              </p:grpSp>
            </p:grpSp>
          </p:grpSp>
          <p:sp>
            <p:nvSpPr>
              <p:cNvPr id="42" name="矩形 41">
                <a:extLst>
                  <a:ext uri="{FF2B5EF4-FFF2-40B4-BE49-F238E27FC236}">
                    <a16:creationId xmlns:a16="http://schemas.microsoft.com/office/drawing/2014/main" id="{EBF448CC-2848-407E-AA83-E717A2F0459F}"/>
                  </a:ext>
                </a:extLst>
              </p:cNvPr>
              <p:cNvSpPr/>
              <p:nvPr/>
            </p:nvSpPr>
            <p:spPr>
              <a:xfrm>
                <a:off x="7058840" y="2607512"/>
                <a:ext cx="2842985" cy="1352445"/>
              </a:xfrm>
              <a:prstGeom prst="rect">
                <a:avLst/>
              </a:prstGeom>
            </p:spPr>
            <p:txBody>
              <a:bodyPr wrap="square">
                <a:spAutoFit/>
              </a:bodyPr>
              <a:lstStyle/>
              <a:p>
                <a:pPr>
                  <a:lnSpc>
                    <a:spcPct val="150000"/>
                  </a:lnSpc>
                </a:pPr>
                <a:r>
                  <a:rPr lang="zh-CN" altLang="en-US" sz="2000" dirty="0">
                    <a:solidFill>
                      <a:schemeClr val="tx1">
                        <a:lumMod val="85000"/>
                        <a:lumOff val="15000"/>
                      </a:schemeClr>
                    </a:solidFill>
                    <a:cs typeface="+mn-ea"/>
                    <a:sym typeface="+mn-lt"/>
                  </a:rPr>
                  <a:t>常见的有：</a:t>
                </a:r>
              </a:p>
              <a:p>
                <a:pPr>
                  <a:lnSpc>
                    <a:spcPct val="150000"/>
                  </a:lnSpc>
                </a:pPr>
                <a:r>
                  <a:rPr lang="zh-CN" altLang="en-US" sz="2000" dirty="0">
                    <a:solidFill>
                      <a:schemeClr val="tx1">
                        <a:lumMod val="85000"/>
                        <a:lumOff val="15000"/>
                      </a:schemeClr>
                    </a:solidFill>
                    <a:cs typeface="+mn-ea"/>
                    <a:sym typeface="+mn-lt"/>
                  </a:rPr>
                  <a:t>甲烷、二氧化碳、氮气、惰性气体、水蒸气等。</a:t>
                </a:r>
              </a:p>
            </p:txBody>
          </p:sp>
        </p:grpSp>
        <p:pic>
          <p:nvPicPr>
            <p:cNvPr id="40" name="图片 39">
              <a:extLst>
                <a:ext uri="{FF2B5EF4-FFF2-40B4-BE49-F238E27FC236}">
                  <a16:creationId xmlns:a16="http://schemas.microsoft.com/office/drawing/2014/main" id="{CFE6DA92-B4A2-4A8B-9415-9F49A2728AB7}"/>
                </a:ext>
              </a:extLst>
            </p:cNvPr>
            <p:cNvPicPr>
              <a:picLocks noChangeAspect="1"/>
            </p:cNvPicPr>
            <p:nvPr/>
          </p:nvPicPr>
          <p:blipFill>
            <a:blip r:embed="rId5"/>
            <a:stretch>
              <a:fillRect/>
            </a:stretch>
          </p:blipFill>
          <p:spPr>
            <a:xfrm>
              <a:off x="6275539" y="4264667"/>
              <a:ext cx="438014" cy="867548"/>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fill="hold"/>
                                        <p:tgtEl>
                                          <p:spTgt spid="38"/>
                                        </p:tgtEl>
                                        <p:attrNameLst>
                                          <p:attrName>ppt_x</p:attrName>
                                        </p:attrNameLst>
                                      </p:cBhvr>
                                      <p:tavLst>
                                        <p:tav tm="0">
                                          <p:val>
                                            <p:strVal val="#ppt_x"/>
                                          </p:val>
                                        </p:tav>
                                        <p:tav tm="100000">
                                          <p:val>
                                            <p:strVal val="#ppt_x"/>
                                          </p:val>
                                        </p:tav>
                                      </p:tavLst>
                                    </p:anim>
                                    <p:anim calcmode="lin" valueType="num">
                                      <p:cBhvr additive="base">
                                        <p:cTn id="18" dur="500" fill="hold"/>
                                        <p:tgtEl>
                                          <p:spTgt spid="3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a16="http://schemas.microsoft.com/office/drawing/2014/main" id="{4EA0E496-C8F9-4C52-88C3-7C09F883A6C8}"/>
              </a:ext>
            </a:extLst>
          </p:cNvPr>
          <p:cNvGrpSpPr/>
          <p:nvPr/>
        </p:nvGrpSpPr>
        <p:grpSpPr>
          <a:xfrm>
            <a:off x="0" y="166704"/>
            <a:ext cx="5353050" cy="1086574"/>
            <a:chOff x="0" y="166704"/>
            <a:chExt cx="5353050" cy="1086574"/>
          </a:xfrm>
        </p:grpSpPr>
        <p:sp>
          <p:nvSpPr>
            <p:cNvPr id="12" name="圆角矩形 2">
              <a:extLst>
                <a:ext uri="{FF2B5EF4-FFF2-40B4-BE49-F238E27FC236}">
                  <a16:creationId xmlns:a16="http://schemas.microsoft.com/office/drawing/2014/main" id="{26692467-0993-48A8-B650-4BD71A96C4C2}"/>
                </a:ext>
              </a:extLst>
            </p:cNvPr>
            <p:cNvSpPr/>
            <p:nvPr/>
          </p:nvSpPr>
          <p:spPr>
            <a:xfrm>
              <a:off x="0" y="660355"/>
              <a:ext cx="53530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5" name="矩形 14">
              <a:extLst>
                <a:ext uri="{FF2B5EF4-FFF2-40B4-BE49-F238E27FC236}">
                  <a16:creationId xmlns:a16="http://schemas.microsoft.com/office/drawing/2014/main" id="{7F34C10C-400C-4C65-AF52-EF2E3918121D}"/>
                </a:ext>
              </a:extLst>
            </p:cNvPr>
            <p:cNvSpPr/>
            <p:nvPr/>
          </p:nvSpPr>
          <p:spPr>
            <a:xfrm>
              <a:off x="968609" y="712279"/>
              <a:ext cx="326243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窒息性气体中毒的防护</a:t>
              </a:r>
            </a:p>
          </p:txBody>
        </p:sp>
        <p:grpSp>
          <p:nvGrpSpPr>
            <p:cNvPr id="16" name="组合 15">
              <a:extLst>
                <a:ext uri="{FF2B5EF4-FFF2-40B4-BE49-F238E27FC236}">
                  <a16:creationId xmlns:a16="http://schemas.microsoft.com/office/drawing/2014/main" id="{7CEF25E5-8452-40A8-97D0-373E255E98E3}"/>
                </a:ext>
              </a:extLst>
            </p:cNvPr>
            <p:cNvGrpSpPr/>
            <p:nvPr/>
          </p:nvGrpSpPr>
          <p:grpSpPr>
            <a:xfrm>
              <a:off x="283626" y="166704"/>
              <a:ext cx="596680" cy="987302"/>
              <a:chOff x="283626" y="166704"/>
              <a:chExt cx="596680" cy="987302"/>
            </a:xfrm>
          </p:grpSpPr>
          <p:pic>
            <p:nvPicPr>
              <p:cNvPr id="17" name="图片 16">
                <a:extLst>
                  <a:ext uri="{FF2B5EF4-FFF2-40B4-BE49-F238E27FC236}">
                    <a16:creationId xmlns:a16="http://schemas.microsoft.com/office/drawing/2014/main" id="{506FA8A5-52E5-423B-A21B-8C38FD8EE06B}"/>
                  </a:ext>
                </a:extLst>
              </p:cNvPr>
              <p:cNvPicPr>
                <a:picLocks noChangeAspect="1"/>
              </p:cNvPicPr>
              <p:nvPr/>
            </p:nvPicPr>
            <p:blipFill>
              <a:blip r:embed="rId2"/>
              <a:stretch>
                <a:fillRect/>
              </a:stretch>
            </p:blipFill>
            <p:spPr>
              <a:xfrm>
                <a:off x="283626" y="166704"/>
                <a:ext cx="596680" cy="987302"/>
              </a:xfrm>
              <a:prstGeom prst="rect">
                <a:avLst/>
              </a:prstGeom>
            </p:spPr>
          </p:pic>
          <p:pic>
            <p:nvPicPr>
              <p:cNvPr id="18" name="图片 17">
                <a:extLst>
                  <a:ext uri="{FF2B5EF4-FFF2-40B4-BE49-F238E27FC236}">
                    <a16:creationId xmlns:a16="http://schemas.microsoft.com/office/drawing/2014/main" id="{F642AE71-6951-421C-B7D1-440DB2122C5A}"/>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20" name="组合 19">
            <a:extLst>
              <a:ext uri="{FF2B5EF4-FFF2-40B4-BE49-F238E27FC236}">
                <a16:creationId xmlns:a16="http://schemas.microsoft.com/office/drawing/2014/main" id="{CE04F854-EC50-439D-B794-A1BF68850545}"/>
              </a:ext>
            </a:extLst>
          </p:cNvPr>
          <p:cNvGrpSpPr/>
          <p:nvPr/>
        </p:nvGrpSpPr>
        <p:grpSpPr>
          <a:xfrm>
            <a:off x="1283620" y="2403803"/>
            <a:ext cx="9193405" cy="2726997"/>
            <a:chOff x="4593289" y="2095500"/>
            <a:chExt cx="9193405" cy="2726997"/>
          </a:xfrm>
        </p:grpSpPr>
        <p:sp>
          <p:nvSpPr>
            <p:cNvPr id="22" name="矩形: 圆角 4">
              <a:extLst>
                <a:ext uri="{FF2B5EF4-FFF2-40B4-BE49-F238E27FC236}">
                  <a16:creationId xmlns:a16="http://schemas.microsoft.com/office/drawing/2014/main" id="{F4AE2A58-817B-4A81-AE18-446F4742C5DD}"/>
                </a:ext>
              </a:extLst>
            </p:cNvPr>
            <p:cNvSpPr/>
            <p:nvPr/>
          </p:nvSpPr>
          <p:spPr>
            <a:xfrm>
              <a:off x="4593289" y="2095500"/>
              <a:ext cx="9193405" cy="2726997"/>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矩形: 圆角 125">
              <a:extLst>
                <a:ext uri="{FF2B5EF4-FFF2-40B4-BE49-F238E27FC236}">
                  <a16:creationId xmlns:a16="http://schemas.microsoft.com/office/drawing/2014/main" id="{957DBDA7-69C1-49CC-B1E3-071C9468D467}"/>
                </a:ext>
              </a:extLst>
            </p:cNvPr>
            <p:cNvSpPr/>
            <p:nvPr/>
          </p:nvSpPr>
          <p:spPr>
            <a:xfrm>
              <a:off x="4698202" y="2220866"/>
              <a:ext cx="8977980" cy="2466165"/>
            </a:xfrm>
            <a:prstGeom prst="roundRect">
              <a:avLst>
                <a:gd name="adj" fmla="val 4052"/>
              </a:avLst>
            </a:prstGeom>
            <a:solidFill>
              <a:srgbClr val="3289A4"/>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4" name="Rectangle 2">
              <a:extLst>
                <a:ext uri="{FF2B5EF4-FFF2-40B4-BE49-F238E27FC236}">
                  <a16:creationId xmlns:a16="http://schemas.microsoft.com/office/drawing/2014/main" id="{A169D587-4652-4FFE-9413-1D953DDF2523}"/>
                </a:ext>
              </a:extLst>
            </p:cNvPr>
            <p:cNvSpPr txBox="1">
              <a:spLocks noChangeArrowheads="1"/>
            </p:cNvSpPr>
            <p:nvPr/>
          </p:nvSpPr>
          <p:spPr bwMode="auto">
            <a:xfrm>
              <a:off x="4655851" y="2609518"/>
              <a:ext cx="6124066" cy="1754326"/>
            </a:xfrm>
            <a:prstGeom prst="rect">
              <a:avLst/>
            </a:prstGeom>
            <a:noFill/>
            <a:ln w="9525">
              <a:noFill/>
              <a:miter lim="800000"/>
              <a:headEnd/>
              <a:tailEnd/>
            </a:ln>
          </p:spPr>
          <p:txBody>
            <a:bodyPr wrap="square">
              <a:spAutoFit/>
            </a:bodyPr>
            <a:lstStyle/>
            <a:p>
              <a:pPr marL="475060" algn="just">
                <a:lnSpc>
                  <a:spcPct val="150000"/>
                </a:lnSpc>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急性单纯窒息性气体中毒是指短时间内</a:t>
              </a:r>
              <a:r>
                <a:rPr lang="zh-CN" altLang="en-US" sz="2400" dirty="0" smtClean="0">
                  <a:solidFill>
                    <a:schemeClr val="bg1"/>
                  </a:solidFill>
                  <a:effectLst>
                    <a:outerShdw blurRad="38100" dist="38100" dir="2700000" algn="tl">
                      <a:srgbClr val="000000">
                        <a:alpha val="43137"/>
                      </a:srgbClr>
                    </a:outerShdw>
                  </a:effectLst>
                  <a:cs typeface="+mn-ea"/>
                  <a:sym typeface="+mn-lt"/>
                </a:rPr>
                <a:t>吸入较</a:t>
              </a:r>
              <a:r>
                <a:rPr lang="zh-CN" altLang="en-US" sz="2400" dirty="0">
                  <a:solidFill>
                    <a:schemeClr val="bg1"/>
                  </a:solidFill>
                  <a:effectLst>
                    <a:outerShdw blurRad="38100" dist="38100" dir="2700000" algn="tl">
                      <a:srgbClr val="000000">
                        <a:alpha val="43137"/>
                      </a:srgbClr>
                    </a:outerShdw>
                  </a:effectLst>
                  <a:cs typeface="+mn-ea"/>
                  <a:sym typeface="+mn-lt"/>
                </a:rPr>
                <a:t>大量单纯窒息性气体后，引起的以中枢神经系统损害为主的全身性疾病。</a:t>
              </a:r>
            </a:p>
          </p:txBody>
        </p:sp>
        <p:pic>
          <p:nvPicPr>
            <p:cNvPr id="25" name="图片 24">
              <a:extLst>
                <a:ext uri="{FF2B5EF4-FFF2-40B4-BE49-F238E27FC236}">
                  <a16:creationId xmlns:a16="http://schemas.microsoft.com/office/drawing/2014/main" id="{CCD310EA-8B6D-435C-92F2-D1FA957B75FA}"/>
                </a:ext>
              </a:extLst>
            </p:cNvPr>
            <p:cNvPicPr>
              <a:picLocks noChangeAspect="1"/>
            </p:cNvPicPr>
            <p:nvPr/>
          </p:nvPicPr>
          <p:blipFill>
            <a:blip r:embed="rId4"/>
            <a:stretch>
              <a:fillRect/>
            </a:stretch>
          </p:blipFill>
          <p:spPr>
            <a:xfrm>
              <a:off x="11436583" y="2541134"/>
              <a:ext cx="1640008" cy="1835488"/>
            </a:xfrm>
            <a:prstGeom prst="rect">
              <a:avLst/>
            </a:prstGeom>
          </p:spPr>
        </p:pic>
      </p:grpSp>
    </p:spTree>
    <p:extLst>
      <p:ext uri="{BB962C8B-B14F-4D97-AF65-F5344CB8AC3E}">
        <p14:creationId xmlns:p14="http://schemas.microsoft.com/office/powerpoint/2010/main" val="379574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1" name="组合 10">
            <a:extLst>
              <a:ext uri="{FF2B5EF4-FFF2-40B4-BE49-F238E27FC236}">
                <a16:creationId xmlns:a16="http://schemas.microsoft.com/office/drawing/2014/main" id="{A11837EC-54B3-40DC-B005-DE2C4B7ADDFB}"/>
              </a:ext>
            </a:extLst>
          </p:cNvPr>
          <p:cNvGrpSpPr/>
          <p:nvPr/>
        </p:nvGrpSpPr>
        <p:grpSpPr>
          <a:xfrm>
            <a:off x="0" y="166704"/>
            <a:ext cx="5353050" cy="1086574"/>
            <a:chOff x="0" y="166704"/>
            <a:chExt cx="5353050" cy="1086574"/>
          </a:xfrm>
        </p:grpSpPr>
        <p:sp>
          <p:nvSpPr>
            <p:cNvPr id="7" name="圆角矩形 2">
              <a:extLst>
                <a:ext uri="{FF2B5EF4-FFF2-40B4-BE49-F238E27FC236}">
                  <a16:creationId xmlns:a16="http://schemas.microsoft.com/office/drawing/2014/main" id="{0C063220-9C7E-4A61-8B99-B7F542700C86}"/>
                </a:ext>
              </a:extLst>
            </p:cNvPr>
            <p:cNvSpPr/>
            <p:nvPr/>
          </p:nvSpPr>
          <p:spPr>
            <a:xfrm>
              <a:off x="0" y="660355"/>
              <a:ext cx="535305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 name="矩形 2">
              <a:extLst>
                <a:ext uri="{FF2B5EF4-FFF2-40B4-BE49-F238E27FC236}">
                  <a16:creationId xmlns:a16="http://schemas.microsoft.com/office/drawing/2014/main" id="{C56DFDA1-DE4D-42F5-B48C-77958B2B2A4F}"/>
                </a:ext>
              </a:extLst>
            </p:cNvPr>
            <p:cNvSpPr/>
            <p:nvPr/>
          </p:nvSpPr>
          <p:spPr>
            <a:xfrm>
              <a:off x="968609" y="712279"/>
              <a:ext cx="326243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窒息性气体中毒的防护</a:t>
              </a:r>
            </a:p>
          </p:txBody>
        </p:sp>
        <p:grpSp>
          <p:nvGrpSpPr>
            <p:cNvPr id="10" name="组合 9">
              <a:extLst>
                <a:ext uri="{FF2B5EF4-FFF2-40B4-BE49-F238E27FC236}">
                  <a16:creationId xmlns:a16="http://schemas.microsoft.com/office/drawing/2014/main" id="{C80957F2-9B34-4858-A491-F8607E5E8B19}"/>
                </a:ext>
              </a:extLst>
            </p:cNvPr>
            <p:cNvGrpSpPr/>
            <p:nvPr/>
          </p:nvGrpSpPr>
          <p:grpSpPr>
            <a:xfrm>
              <a:off x="283626" y="166704"/>
              <a:ext cx="596680" cy="987302"/>
              <a:chOff x="283626" y="166704"/>
              <a:chExt cx="596680" cy="987302"/>
            </a:xfrm>
          </p:grpSpPr>
          <p:pic>
            <p:nvPicPr>
              <p:cNvPr id="4" name="图片 3">
                <a:extLst>
                  <a:ext uri="{FF2B5EF4-FFF2-40B4-BE49-F238E27FC236}">
                    <a16:creationId xmlns:a16="http://schemas.microsoft.com/office/drawing/2014/main" id="{D46E25BD-B00F-4321-A348-A937680C4070}"/>
                  </a:ext>
                </a:extLst>
              </p:cNvPr>
              <p:cNvPicPr>
                <a:picLocks noChangeAspect="1"/>
              </p:cNvPicPr>
              <p:nvPr/>
            </p:nvPicPr>
            <p:blipFill>
              <a:blip r:embed="rId2"/>
              <a:stretch>
                <a:fillRect/>
              </a:stretch>
            </p:blipFill>
            <p:spPr>
              <a:xfrm>
                <a:off x="283626" y="166704"/>
                <a:ext cx="596680" cy="987302"/>
              </a:xfrm>
              <a:prstGeom prst="rect">
                <a:avLst/>
              </a:prstGeom>
            </p:spPr>
          </p:pic>
          <p:pic>
            <p:nvPicPr>
              <p:cNvPr id="6" name="图片 5">
                <a:extLst>
                  <a:ext uri="{FF2B5EF4-FFF2-40B4-BE49-F238E27FC236}">
                    <a16:creationId xmlns:a16="http://schemas.microsoft.com/office/drawing/2014/main" id="{D11263D9-974C-423B-9419-06EDD36E4F55}"/>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9" name="组合 8">
            <a:extLst>
              <a:ext uri="{FF2B5EF4-FFF2-40B4-BE49-F238E27FC236}">
                <a16:creationId xmlns:a16="http://schemas.microsoft.com/office/drawing/2014/main" id="{83CF1D9F-692C-4EDB-99B3-B94DA6BFF51D}"/>
              </a:ext>
            </a:extLst>
          </p:cNvPr>
          <p:cNvGrpSpPr/>
          <p:nvPr/>
        </p:nvGrpSpPr>
        <p:grpSpPr>
          <a:xfrm>
            <a:off x="3220630" y="2640263"/>
            <a:ext cx="6025782" cy="3095625"/>
            <a:chOff x="4019550" y="2095500"/>
            <a:chExt cx="6025782" cy="3095625"/>
          </a:xfrm>
        </p:grpSpPr>
        <p:sp>
          <p:nvSpPr>
            <p:cNvPr id="5" name="矩形: 圆角 4">
              <a:extLst>
                <a:ext uri="{FF2B5EF4-FFF2-40B4-BE49-F238E27FC236}">
                  <a16:creationId xmlns:a16="http://schemas.microsoft.com/office/drawing/2014/main" id="{733F0C0C-64D6-405B-A542-D1332475A369}"/>
                </a:ext>
              </a:extLst>
            </p:cNvPr>
            <p:cNvSpPr/>
            <p:nvPr/>
          </p:nvSpPr>
          <p:spPr>
            <a:xfrm>
              <a:off x="4019550" y="2095500"/>
              <a:ext cx="6025782" cy="3095625"/>
            </a:xfrm>
            <a:prstGeom prst="roundRect">
              <a:avLst>
                <a:gd name="adj" fmla="val 4052"/>
              </a:avLst>
            </a:prstGeom>
            <a:solidFill>
              <a:schemeClr val="bg1">
                <a:lumMod val="95000"/>
              </a:schemeClr>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矩形: 圆角 125">
              <a:extLst>
                <a:ext uri="{FF2B5EF4-FFF2-40B4-BE49-F238E27FC236}">
                  <a16:creationId xmlns:a16="http://schemas.microsoft.com/office/drawing/2014/main" id="{DA6D21DD-DE7A-43EC-9E73-F9309932F129}"/>
                </a:ext>
              </a:extLst>
            </p:cNvPr>
            <p:cNvSpPr/>
            <p:nvPr/>
          </p:nvSpPr>
          <p:spPr>
            <a:xfrm>
              <a:off x="4142472" y="2220867"/>
              <a:ext cx="5763528" cy="2840083"/>
            </a:xfrm>
            <a:prstGeom prst="roundRect">
              <a:avLst>
                <a:gd name="adj" fmla="val 4052"/>
              </a:avLst>
            </a:prstGeom>
            <a:solidFill>
              <a:srgbClr val="3DA4C3"/>
            </a:solidFill>
            <a:ln>
              <a:solidFill>
                <a:srgbClr val="3DA4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Rectangle 2">
              <a:extLst>
                <a:ext uri="{FF2B5EF4-FFF2-40B4-BE49-F238E27FC236}">
                  <a16:creationId xmlns:a16="http://schemas.microsoft.com/office/drawing/2014/main" id="{AFF4A33D-DCB8-4CC1-89C1-D0085EBDD152}"/>
                </a:ext>
              </a:extLst>
            </p:cNvPr>
            <p:cNvSpPr txBox="1">
              <a:spLocks noChangeArrowheads="1"/>
            </p:cNvSpPr>
            <p:nvPr/>
          </p:nvSpPr>
          <p:spPr bwMode="auto">
            <a:xfrm>
              <a:off x="4102784" y="2236777"/>
              <a:ext cx="3740962" cy="2862322"/>
            </a:xfrm>
            <a:prstGeom prst="rect">
              <a:avLst/>
            </a:prstGeom>
            <a:noFill/>
            <a:ln w="9525">
              <a:noFill/>
              <a:miter lim="800000"/>
              <a:headEnd/>
              <a:tailEnd/>
            </a:ln>
          </p:spPr>
          <p:txBody>
            <a:bodyPr wrap="square">
              <a:spAutoFit/>
            </a:bodyPr>
            <a:lstStyle/>
            <a:p>
              <a:pPr marL="475060" indent="-475060">
                <a:lnSpc>
                  <a:spcPct val="150000"/>
                </a:lnSpc>
                <a:spcBef>
                  <a:spcPct val="20000"/>
                </a:spcBef>
                <a:buClr>
                  <a:srgbClr val="FF0000"/>
                </a:buClr>
                <a:tabLst>
                  <a:tab pos="683419" algn="l"/>
                  <a:tab pos="1369219" algn="l"/>
                  <a:tab pos="2055019" algn="l"/>
                  <a:tab pos="2740819" algn="l"/>
                  <a:tab pos="3426619" algn="l"/>
                  <a:tab pos="4112419" algn="l"/>
                  <a:tab pos="4798219" algn="l"/>
                  <a:tab pos="5484019" algn="l"/>
                  <a:tab pos="6169819" algn="l"/>
                  <a:tab pos="6855619" algn="l"/>
                  <a:tab pos="7541419" algn="l"/>
                </a:tabLst>
              </a:pPr>
              <a:r>
                <a:rPr lang="zh-CN" altLang="en-US" sz="2400" dirty="0">
                  <a:solidFill>
                    <a:schemeClr val="bg1"/>
                  </a:solidFill>
                  <a:effectLst>
                    <a:outerShdw blurRad="38100" dist="38100" dir="2700000" algn="tl">
                      <a:srgbClr val="000000">
                        <a:alpha val="43137"/>
                      </a:srgbClr>
                    </a:outerShdw>
                  </a:effectLst>
                  <a:cs typeface="+mn-ea"/>
                  <a:sym typeface="+mn-lt"/>
                </a:rPr>
                <a:t>      单纯窒息性气体的急性毒性作用多是由于短时间内空气中单纯窒息性气体增多，导致空气中氧含量下降而引起。</a:t>
              </a:r>
            </a:p>
          </p:txBody>
        </p:sp>
        <p:pic>
          <p:nvPicPr>
            <p:cNvPr id="2" name="图片 1">
              <a:extLst>
                <a:ext uri="{FF2B5EF4-FFF2-40B4-BE49-F238E27FC236}">
                  <a16:creationId xmlns:a16="http://schemas.microsoft.com/office/drawing/2014/main" id="{D41A65A8-FF4D-43CB-859B-FF22D0027FB9}"/>
                </a:ext>
              </a:extLst>
            </p:cNvPr>
            <p:cNvPicPr>
              <a:picLocks noChangeAspect="1"/>
            </p:cNvPicPr>
            <p:nvPr/>
          </p:nvPicPr>
          <p:blipFill>
            <a:blip r:embed="rId4"/>
            <a:stretch>
              <a:fillRect/>
            </a:stretch>
          </p:blipFill>
          <p:spPr>
            <a:xfrm>
              <a:off x="8300560" y="3605524"/>
              <a:ext cx="1225021" cy="1371037"/>
            </a:xfrm>
            <a:prstGeom prst="rect">
              <a:avLst/>
            </a:prstGeom>
          </p:spPr>
        </p:pic>
      </p:grpSp>
      <p:grpSp>
        <p:nvGrpSpPr>
          <p:cNvPr id="14" name="组合 13">
            <a:extLst>
              <a:ext uri="{FF2B5EF4-FFF2-40B4-BE49-F238E27FC236}">
                <a16:creationId xmlns:a16="http://schemas.microsoft.com/office/drawing/2014/main" id="{E4FE7377-3670-4FE5-BB53-56A4CB515FF1}"/>
              </a:ext>
            </a:extLst>
          </p:cNvPr>
          <p:cNvGrpSpPr/>
          <p:nvPr/>
        </p:nvGrpSpPr>
        <p:grpSpPr>
          <a:xfrm>
            <a:off x="317403" y="1592916"/>
            <a:ext cx="3630613" cy="1038226"/>
            <a:chOff x="1804988" y="1619252"/>
            <a:chExt cx="3630613" cy="1038226"/>
          </a:xfrm>
          <a:effectLst>
            <a:outerShdw blurRad="50800" dist="38100" dir="2700000" algn="tl" rotWithShape="0">
              <a:prstClr val="black">
                <a:alpha val="40000"/>
              </a:prstClr>
            </a:outerShdw>
          </a:effectLst>
        </p:grpSpPr>
        <p:grpSp>
          <p:nvGrpSpPr>
            <p:cNvPr id="15" name="Group 4">
              <a:extLst>
                <a:ext uri="{FF2B5EF4-FFF2-40B4-BE49-F238E27FC236}">
                  <a16:creationId xmlns:a16="http://schemas.microsoft.com/office/drawing/2014/main" id="{A293797B-A77B-4033-A0B7-4C8B56B93EDF}"/>
                </a:ext>
              </a:extLst>
            </p:cNvPr>
            <p:cNvGrpSpPr>
              <a:grpSpLocks noChangeAspect="1"/>
            </p:cNvGrpSpPr>
            <p:nvPr/>
          </p:nvGrpSpPr>
          <p:grpSpPr bwMode="auto">
            <a:xfrm>
              <a:off x="1804988" y="1619252"/>
              <a:ext cx="3630613" cy="1038226"/>
              <a:chOff x="1137" y="1020"/>
              <a:chExt cx="2287" cy="654"/>
            </a:xfrm>
          </p:grpSpPr>
          <p:sp>
            <p:nvSpPr>
              <p:cNvPr id="17" name="AutoShape 3">
                <a:extLst>
                  <a:ext uri="{FF2B5EF4-FFF2-40B4-BE49-F238E27FC236}">
                    <a16:creationId xmlns:a16="http://schemas.microsoft.com/office/drawing/2014/main" id="{D9FB715F-6CAB-4BC2-9DFC-34EF822CE95C}"/>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 name="Freeform 5">
                <a:extLst>
                  <a:ext uri="{FF2B5EF4-FFF2-40B4-BE49-F238E27FC236}">
                    <a16:creationId xmlns:a16="http://schemas.microsoft.com/office/drawing/2014/main" id="{E5513314-1E97-470B-80E0-261B483D3F53}"/>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 name="Freeform 6">
                <a:extLst>
                  <a:ext uri="{FF2B5EF4-FFF2-40B4-BE49-F238E27FC236}">
                    <a16:creationId xmlns:a16="http://schemas.microsoft.com/office/drawing/2014/main" id="{B29712E5-C644-4AE7-9804-DC97FC36DF3B}"/>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 name="Rectangle 7">
                <a:extLst>
                  <a:ext uri="{FF2B5EF4-FFF2-40B4-BE49-F238E27FC236}">
                    <a16:creationId xmlns:a16="http://schemas.microsoft.com/office/drawing/2014/main" id="{F08AC673-D6D0-4B90-91FD-6317EEF2F35C}"/>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 name="Rectangle 8">
                <a:extLst>
                  <a:ext uri="{FF2B5EF4-FFF2-40B4-BE49-F238E27FC236}">
                    <a16:creationId xmlns:a16="http://schemas.microsoft.com/office/drawing/2014/main" id="{5BC4C2A3-B9CA-47BC-994B-3409F59EFB2A}"/>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Rectangle 9">
                <a:extLst>
                  <a:ext uri="{FF2B5EF4-FFF2-40B4-BE49-F238E27FC236}">
                    <a16:creationId xmlns:a16="http://schemas.microsoft.com/office/drawing/2014/main" id="{6937CD1D-4191-43EF-87F8-83BF8608878D}"/>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Rectangle 10">
                <a:extLst>
                  <a:ext uri="{FF2B5EF4-FFF2-40B4-BE49-F238E27FC236}">
                    <a16:creationId xmlns:a16="http://schemas.microsoft.com/office/drawing/2014/main" id="{55D76571-6A1B-499E-BCF5-D4A7A0E73862}"/>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Rectangle 11">
                <a:extLst>
                  <a:ext uri="{FF2B5EF4-FFF2-40B4-BE49-F238E27FC236}">
                    <a16:creationId xmlns:a16="http://schemas.microsoft.com/office/drawing/2014/main" id="{62272BB0-B0C5-4CE5-980E-CC7CA9A376FA}"/>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Oval 12">
                <a:extLst>
                  <a:ext uri="{FF2B5EF4-FFF2-40B4-BE49-F238E27FC236}">
                    <a16:creationId xmlns:a16="http://schemas.microsoft.com/office/drawing/2014/main" id="{C36428E5-F1B5-440E-AE38-E5E96C42924F}"/>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Oval 13">
                <a:extLst>
                  <a:ext uri="{FF2B5EF4-FFF2-40B4-BE49-F238E27FC236}">
                    <a16:creationId xmlns:a16="http://schemas.microsoft.com/office/drawing/2014/main" id="{DF491806-EF90-4107-844B-F6D43130456E}"/>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Oval 14">
                <a:extLst>
                  <a:ext uri="{FF2B5EF4-FFF2-40B4-BE49-F238E27FC236}">
                    <a16:creationId xmlns:a16="http://schemas.microsoft.com/office/drawing/2014/main" id="{3EC2EF52-31A7-4667-9696-72D5E0644C88}"/>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Oval 15">
                <a:extLst>
                  <a:ext uri="{FF2B5EF4-FFF2-40B4-BE49-F238E27FC236}">
                    <a16:creationId xmlns:a16="http://schemas.microsoft.com/office/drawing/2014/main" id="{B2276D80-FAB3-4114-8B0D-BD1F1F592C57}"/>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Oval 16">
                <a:extLst>
                  <a:ext uri="{FF2B5EF4-FFF2-40B4-BE49-F238E27FC236}">
                    <a16:creationId xmlns:a16="http://schemas.microsoft.com/office/drawing/2014/main" id="{8550B7B4-8347-4700-9189-E0C59278A6BE}"/>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Oval 17">
                <a:extLst>
                  <a:ext uri="{FF2B5EF4-FFF2-40B4-BE49-F238E27FC236}">
                    <a16:creationId xmlns:a16="http://schemas.microsoft.com/office/drawing/2014/main" id="{DE6CB48A-94FF-4E12-914A-62BAAC3AEB66}"/>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Freeform 18">
                <a:extLst>
                  <a:ext uri="{FF2B5EF4-FFF2-40B4-BE49-F238E27FC236}">
                    <a16:creationId xmlns:a16="http://schemas.microsoft.com/office/drawing/2014/main" id="{101162E3-EA42-452D-A656-B08A8B97A0A4}"/>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19">
                <a:extLst>
                  <a:ext uri="{FF2B5EF4-FFF2-40B4-BE49-F238E27FC236}">
                    <a16:creationId xmlns:a16="http://schemas.microsoft.com/office/drawing/2014/main" id="{7572384F-6447-4F9A-8670-C5F8F3F25511}"/>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Freeform 20">
                <a:extLst>
                  <a:ext uri="{FF2B5EF4-FFF2-40B4-BE49-F238E27FC236}">
                    <a16:creationId xmlns:a16="http://schemas.microsoft.com/office/drawing/2014/main" id="{44708488-9ED9-45A7-90C9-8546CCE08834}"/>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Rectangle 21">
                <a:extLst>
                  <a:ext uri="{FF2B5EF4-FFF2-40B4-BE49-F238E27FC236}">
                    <a16:creationId xmlns:a16="http://schemas.microsoft.com/office/drawing/2014/main" id="{12349D0F-A1ED-4844-9464-BE3BAFFE4666}"/>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Freeform 22">
                <a:extLst>
                  <a:ext uri="{FF2B5EF4-FFF2-40B4-BE49-F238E27FC236}">
                    <a16:creationId xmlns:a16="http://schemas.microsoft.com/office/drawing/2014/main" id="{0797FC5A-7354-4C7E-9622-E1C896B87A41}"/>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Freeform 23">
                <a:extLst>
                  <a:ext uri="{FF2B5EF4-FFF2-40B4-BE49-F238E27FC236}">
                    <a16:creationId xmlns:a16="http://schemas.microsoft.com/office/drawing/2014/main" id="{B8F9D639-02D1-4C21-8846-63F73F13D216}"/>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Rectangle 24">
                <a:extLst>
                  <a:ext uri="{FF2B5EF4-FFF2-40B4-BE49-F238E27FC236}">
                    <a16:creationId xmlns:a16="http://schemas.microsoft.com/office/drawing/2014/main" id="{9E7D57D2-C181-46A9-A937-674DFEE45AB8}"/>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6" name="矩形 15">
              <a:extLst>
                <a:ext uri="{FF2B5EF4-FFF2-40B4-BE49-F238E27FC236}">
                  <a16:creationId xmlns:a16="http://schemas.microsoft.com/office/drawing/2014/main" id="{6E37A233-C74E-4509-9BC0-F7F0904BC8A3}"/>
                </a:ext>
              </a:extLst>
            </p:cNvPr>
            <p:cNvSpPr/>
            <p:nvPr/>
          </p:nvSpPr>
          <p:spPr>
            <a:xfrm>
              <a:off x="2696024" y="1844360"/>
              <a:ext cx="2646878"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急性毒性作用原理</a:t>
              </a:r>
            </a:p>
          </p:txBody>
        </p:sp>
      </p:grpSp>
    </p:spTree>
    <p:extLst>
      <p:ext uri="{BB962C8B-B14F-4D97-AF65-F5344CB8AC3E}">
        <p14:creationId xmlns:p14="http://schemas.microsoft.com/office/powerpoint/2010/main" val="403171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0-#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a:extLst>
              <a:ext uri="{FF2B5EF4-FFF2-40B4-BE49-F238E27FC236}">
                <a16:creationId xmlns:a16="http://schemas.microsoft.com/office/drawing/2014/main" id="{A425D884-4695-481E-B56E-CA3AE246B9E8}"/>
              </a:ext>
            </a:extLst>
          </p:cNvPr>
          <p:cNvGrpSpPr/>
          <p:nvPr/>
        </p:nvGrpSpPr>
        <p:grpSpPr>
          <a:xfrm>
            <a:off x="317403" y="1592916"/>
            <a:ext cx="3630613" cy="1038226"/>
            <a:chOff x="1804988" y="1619252"/>
            <a:chExt cx="3630613" cy="1038226"/>
          </a:xfrm>
          <a:effectLst>
            <a:outerShdw blurRad="50800" dist="38100" dir="2700000" algn="tl" rotWithShape="0">
              <a:prstClr val="black">
                <a:alpha val="40000"/>
              </a:prstClr>
            </a:outerShdw>
          </a:effectLst>
        </p:grpSpPr>
        <p:grpSp>
          <p:nvGrpSpPr>
            <p:cNvPr id="56" name="Group 4">
              <a:extLst>
                <a:ext uri="{FF2B5EF4-FFF2-40B4-BE49-F238E27FC236}">
                  <a16:creationId xmlns:a16="http://schemas.microsoft.com/office/drawing/2014/main" id="{8E8031C8-B531-43C3-BE6C-A6236706DF31}"/>
                </a:ext>
              </a:extLst>
            </p:cNvPr>
            <p:cNvGrpSpPr>
              <a:grpSpLocks noChangeAspect="1"/>
            </p:cNvGrpSpPr>
            <p:nvPr/>
          </p:nvGrpSpPr>
          <p:grpSpPr bwMode="auto">
            <a:xfrm>
              <a:off x="1804988" y="1619252"/>
              <a:ext cx="3630613" cy="1038226"/>
              <a:chOff x="1137" y="1020"/>
              <a:chExt cx="2287" cy="654"/>
            </a:xfrm>
          </p:grpSpPr>
          <p:sp>
            <p:nvSpPr>
              <p:cNvPr id="58" name="AutoShape 3">
                <a:extLst>
                  <a:ext uri="{FF2B5EF4-FFF2-40B4-BE49-F238E27FC236}">
                    <a16:creationId xmlns:a16="http://schemas.microsoft.com/office/drawing/2014/main" id="{51BFDB1B-575B-49B9-9C6C-4AF1108067B3}"/>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Freeform 5">
                <a:extLst>
                  <a:ext uri="{FF2B5EF4-FFF2-40B4-BE49-F238E27FC236}">
                    <a16:creationId xmlns:a16="http://schemas.microsoft.com/office/drawing/2014/main" id="{0C628268-7476-4E47-BBB0-D24FBF0D4C84}"/>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6">
                <a:extLst>
                  <a:ext uri="{FF2B5EF4-FFF2-40B4-BE49-F238E27FC236}">
                    <a16:creationId xmlns:a16="http://schemas.microsoft.com/office/drawing/2014/main" id="{8EDC0A06-17D9-4092-BA5A-8FD0FBCD2947}"/>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Rectangle 7">
                <a:extLst>
                  <a:ext uri="{FF2B5EF4-FFF2-40B4-BE49-F238E27FC236}">
                    <a16:creationId xmlns:a16="http://schemas.microsoft.com/office/drawing/2014/main" id="{793CDF46-8536-4DAA-B7EF-EAB5F3C760B1}"/>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Rectangle 8">
                <a:extLst>
                  <a:ext uri="{FF2B5EF4-FFF2-40B4-BE49-F238E27FC236}">
                    <a16:creationId xmlns:a16="http://schemas.microsoft.com/office/drawing/2014/main" id="{2C1E611E-3728-4C50-89B1-6C949D32E55D}"/>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 name="Rectangle 9">
                <a:extLst>
                  <a:ext uri="{FF2B5EF4-FFF2-40B4-BE49-F238E27FC236}">
                    <a16:creationId xmlns:a16="http://schemas.microsoft.com/office/drawing/2014/main" id="{798BD0B1-FD2E-4817-9698-8E0E60E84510}"/>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Rectangle 10">
                <a:extLst>
                  <a:ext uri="{FF2B5EF4-FFF2-40B4-BE49-F238E27FC236}">
                    <a16:creationId xmlns:a16="http://schemas.microsoft.com/office/drawing/2014/main" id="{DD9C9F0A-F9E3-4099-BC95-F3D765D25939}"/>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 name="Rectangle 11">
                <a:extLst>
                  <a:ext uri="{FF2B5EF4-FFF2-40B4-BE49-F238E27FC236}">
                    <a16:creationId xmlns:a16="http://schemas.microsoft.com/office/drawing/2014/main" id="{67150C5C-5A89-4C98-AFB4-7A66F98AAA1F}"/>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 name="Oval 12">
                <a:extLst>
                  <a:ext uri="{FF2B5EF4-FFF2-40B4-BE49-F238E27FC236}">
                    <a16:creationId xmlns:a16="http://schemas.microsoft.com/office/drawing/2014/main" id="{075AB44A-51F1-49E1-AAC9-71EE5F8FDD26}"/>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 name="Oval 13">
                <a:extLst>
                  <a:ext uri="{FF2B5EF4-FFF2-40B4-BE49-F238E27FC236}">
                    <a16:creationId xmlns:a16="http://schemas.microsoft.com/office/drawing/2014/main" id="{4DCAFD10-042A-44A0-BDA3-1EFB451F7213}"/>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8" name="Oval 14">
                <a:extLst>
                  <a:ext uri="{FF2B5EF4-FFF2-40B4-BE49-F238E27FC236}">
                    <a16:creationId xmlns:a16="http://schemas.microsoft.com/office/drawing/2014/main" id="{39F0417A-9181-4093-8FEE-B873D3BD1BCB}"/>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9" name="Oval 15">
                <a:extLst>
                  <a:ext uri="{FF2B5EF4-FFF2-40B4-BE49-F238E27FC236}">
                    <a16:creationId xmlns:a16="http://schemas.microsoft.com/office/drawing/2014/main" id="{B97A488C-61AA-430A-9C09-A5C0D4809B91}"/>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0" name="Oval 16">
                <a:extLst>
                  <a:ext uri="{FF2B5EF4-FFF2-40B4-BE49-F238E27FC236}">
                    <a16:creationId xmlns:a16="http://schemas.microsoft.com/office/drawing/2014/main" id="{B33367F2-F3E0-445F-81A9-43FB6901AAA2}"/>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1" name="Oval 17">
                <a:extLst>
                  <a:ext uri="{FF2B5EF4-FFF2-40B4-BE49-F238E27FC236}">
                    <a16:creationId xmlns:a16="http://schemas.microsoft.com/office/drawing/2014/main" id="{DE089C43-104B-4775-B62C-0AFEC0B6A067}"/>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2" name="Freeform 18">
                <a:extLst>
                  <a:ext uri="{FF2B5EF4-FFF2-40B4-BE49-F238E27FC236}">
                    <a16:creationId xmlns:a16="http://schemas.microsoft.com/office/drawing/2014/main" id="{BDF27083-AB0A-44FC-BD8C-3C3047416138}"/>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 name="Rectangle 19">
                <a:extLst>
                  <a:ext uri="{FF2B5EF4-FFF2-40B4-BE49-F238E27FC236}">
                    <a16:creationId xmlns:a16="http://schemas.microsoft.com/office/drawing/2014/main" id="{81809B70-FCED-4616-8158-201F1F943A94}"/>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 name="Freeform 20">
                <a:extLst>
                  <a:ext uri="{FF2B5EF4-FFF2-40B4-BE49-F238E27FC236}">
                    <a16:creationId xmlns:a16="http://schemas.microsoft.com/office/drawing/2014/main" id="{7A84A4D0-E957-4ABB-B5B2-640B60DCFCDA}"/>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5" name="Rectangle 21">
                <a:extLst>
                  <a:ext uri="{FF2B5EF4-FFF2-40B4-BE49-F238E27FC236}">
                    <a16:creationId xmlns:a16="http://schemas.microsoft.com/office/drawing/2014/main" id="{B70EC9BB-4B65-44E0-8FC9-4447BFC46CD0}"/>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6" name="Freeform 22">
                <a:extLst>
                  <a:ext uri="{FF2B5EF4-FFF2-40B4-BE49-F238E27FC236}">
                    <a16:creationId xmlns:a16="http://schemas.microsoft.com/office/drawing/2014/main" id="{5C6CE032-580C-4A19-9E10-5295716505E2}"/>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7" name="Freeform 23">
                <a:extLst>
                  <a:ext uri="{FF2B5EF4-FFF2-40B4-BE49-F238E27FC236}">
                    <a16:creationId xmlns:a16="http://schemas.microsoft.com/office/drawing/2014/main" id="{C3FCDE5B-459F-413A-9D1E-548AD0D0E4E1}"/>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Rectangle 24">
                <a:extLst>
                  <a:ext uri="{FF2B5EF4-FFF2-40B4-BE49-F238E27FC236}">
                    <a16:creationId xmlns:a16="http://schemas.microsoft.com/office/drawing/2014/main" id="{0FECAD3D-9F3F-44DF-98FE-7A2A606A2CA1}"/>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7" name="矩形 56">
              <a:extLst>
                <a:ext uri="{FF2B5EF4-FFF2-40B4-BE49-F238E27FC236}">
                  <a16:creationId xmlns:a16="http://schemas.microsoft.com/office/drawing/2014/main" id="{CE9959F0-5F38-4CA5-B6D5-60D87CB0868C}"/>
                </a:ext>
              </a:extLst>
            </p:cNvPr>
            <p:cNvSpPr/>
            <p:nvPr/>
          </p:nvSpPr>
          <p:spPr>
            <a:xfrm>
              <a:off x="2696024" y="1844360"/>
              <a:ext cx="2646878"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急性毒性作用原理</a:t>
              </a:r>
            </a:p>
          </p:txBody>
        </p:sp>
      </p:grpSp>
      <p:grpSp>
        <p:nvGrpSpPr>
          <p:cNvPr id="16" name="组合 15">
            <a:extLst>
              <a:ext uri="{FF2B5EF4-FFF2-40B4-BE49-F238E27FC236}">
                <a16:creationId xmlns:a16="http://schemas.microsoft.com/office/drawing/2014/main" id="{DA84CE7E-0064-4318-860C-B4A57E500714}"/>
              </a:ext>
            </a:extLst>
          </p:cNvPr>
          <p:cNvGrpSpPr/>
          <p:nvPr/>
        </p:nvGrpSpPr>
        <p:grpSpPr>
          <a:xfrm>
            <a:off x="2727220" y="3650730"/>
            <a:ext cx="6507062" cy="1240734"/>
            <a:chOff x="2727220" y="3195279"/>
            <a:chExt cx="6507062" cy="1240734"/>
          </a:xfrm>
        </p:grpSpPr>
        <p:sp>
          <p:nvSpPr>
            <p:cNvPr id="84" name="任意多边形 1">
              <a:extLst>
                <a:ext uri="{FF2B5EF4-FFF2-40B4-BE49-F238E27FC236}">
                  <a16:creationId xmlns:a16="http://schemas.microsoft.com/office/drawing/2014/main" id="{F91C56E9-1FAF-408E-9B95-9EDDA881E704}"/>
                </a:ext>
              </a:extLst>
            </p:cNvPr>
            <p:cNvSpPr/>
            <p:nvPr/>
          </p:nvSpPr>
          <p:spPr>
            <a:xfrm>
              <a:off x="2727220" y="3195279"/>
              <a:ext cx="6507062" cy="1240734"/>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cs typeface="+mn-ea"/>
                <a:sym typeface="+mn-lt"/>
              </a:endParaRPr>
            </a:p>
          </p:txBody>
        </p:sp>
        <p:sp>
          <p:nvSpPr>
            <p:cNvPr id="86" name="圆角矩形 4">
              <a:extLst>
                <a:ext uri="{FF2B5EF4-FFF2-40B4-BE49-F238E27FC236}">
                  <a16:creationId xmlns:a16="http://schemas.microsoft.com/office/drawing/2014/main" id="{640BE410-1F19-4D1F-A3EE-0B874C060986}"/>
                </a:ext>
              </a:extLst>
            </p:cNvPr>
            <p:cNvSpPr/>
            <p:nvPr/>
          </p:nvSpPr>
          <p:spPr>
            <a:xfrm>
              <a:off x="2839130" y="3308136"/>
              <a:ext cx="1039580" cy="1039203"/>
            </a:xfrm>
            <a:prstGeom prst="roundRect">
              <a:avLst>
                <a:gd name="adj" fmla="val 50000"/>
              </a:avLst>
            </a:prstGeom>
            <a:solidFill>
              <a:schemeClr val="accent4"/>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4" name="圆角矩形 8">
              <a:extLst>
                <a:ext uri="{FF2B5EF4-FFF2-40B4-BE49-F238E27FC236}">
                  <a16:creationId xmlns:a16="http://schemas.microsoft.com/office/drawing/2014/main" id="{3706FECE-928C-402C-8E96-2444E7A345DB}"/>
                </a:ext>
              </a:extLst>
            </p:cNvPr>
            <p:cNvSpPr/>
            <p:nvPr/>
          </p:nvSpPr>
          <p:spPr>
            <a:xfrm>
              <a:off x="6360594" y="3286678"/>
              <a:ext cx="1039580" cy="1039203"/>
            </a:xfrm>
            <a:prstGeom prst="roundRect">
              <a:avLst>
                <a:gd name="adj" fmla="val 50000"/>
              </a:avLst>
            </a:prstGeom>
            <a:solidFill>
              <a:schemeClr val="accent3"/>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4" name="圆角矩形 5">
              <a:extLst>
                <a:ext uri="{FF2B5EF4-FFF2-40B4-BE49-F238E27FC236}">
                  <a16:creationId xmlns:a16="http://schemas.microsoft.com/office/drawing/2014/main" id="{E082A533-C938-483D-86D0-5B1D30642D04}"/>
                </a:ext>
              </a:extLst>
            </p:cNvPr>
            <p:cNvSpPr/>
            <p:nvPr/>
          </p:nvSpPr>
          <p:spPr>
            <a:xfrm>
              <a:off x="4579110" y="3299985"/>
              <a:ext cx="1039580" cy="1039203"/>
            </a:xfrm>
            <a:prstGeom prst="roundRect">
              <a:avLst>
                <a:gd name="adj" fmla="val 50000"/>
              </a:avLst>
            </a:prstGeom>
            <a:solidFill>
              <a:srgbClr val="3DA4C3"/>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0" name="圆角矩形 9">
              <a:extLst>
                <a:ext uri="{FF2B5EF4-FFF2-40B4-BE49-F238E27FC236}">
                  <a16:creationId xmlns:a16="http://schemas.microsoft.com/office/drawing/2014/main" id="{E69AD18D-460F-4D6F-9599-DDA860355771}"/>
                </a:ext>
              </a:extLst>
            </p:cNvPr>
            <p:cNvSpPr/>
            <p:nvPr/>
          </p:nvSpPr>
          <p:spPr>
            <a:xfrm>
              <a:off x="8105225" y="3296044"/>
              <a:ext cx="1039580" cy="1039203"/>
            </a:xfrm>
            <a:prstGeom prst="roundRect">
              <a:avLst>
                <a:gd name="adj" fmla="val 50000"/>
              </a:avLst>
            </a:prstGeom>
            <a:solidFill>
              <a:schemeClr val="accent4"/>
            </a:soli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8" name="Rectangle 3"/>
          <p:cNvSpPr>
            <a:spLocks noChangeArrowheads="1"/>
          </p:cNvSpPr>
          <p:nvPr/>
        </p:nvSpPr>
        <p:spPr bwMode="auto">
          <a:xfrm>
            <a:off x="3220630" y="7976274"/>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20" name="组合 19">
            <a:extLst>
              <a:ext uri="{FF2B5EF4-FFF2-40B4-BE49-F238E27FC236}">
                <a16:creationId xmlns:a16="http://schemas.microsoft.com/office/drawing/2014/main" id="{61903CE8-E68D-491C-9A72-CC9CBBB51574}"/>
              </a:ext>
            </a:extLst>
          </p:cNvPr>
          <p:cNvGrpSpPr/>
          <p:nvPr/>
        </p:nvGrpSpPr>
        <p:grpSpPr>
          <a:xfrm>
            <a:off x="6549481" y="2658441"/>
            <a:ext cx="5248915" cy="1051075"/>
            <a:chOff x="6549481" y="1883152"/>
            <a:chExt cx="5248915" cy="1370914"/>
          </a:xfrm>
        </p:grpSpPr>
        <p:sp>
          <p:nvSpPr>
            <p:cNvPr id="210" name="文本框 113">
              <a:extLst>
                <a:ext uri="{FF2B5EF4-FFF2-40B4-BE49-F238E27FC236}">
                  <a16:creationId xmlns:a16="http://schemas.microsoft.com/office/drawing/2014/main" id="{16AAF020-11AB-4E7C-ADD9-B5BD60E4E5C6}"/>
                </a:ext>
              </a:extLst>
            </p:cNvPr>
            <p:cNvSpPr txBox="1"/>
            <p:nvPr/>
          </p:nvSpPr>
          <p:spPr>
            <a:xfrm>
              <a:off x="7574541" y="2218668"/>
              <a:ext cx="4223855" cy="561336"/>
            </a:xfrm>
            <a:prstGeom prst="rect">
              <a:avLst/>
            </a:prstGeom>
            <a:noFill/>
          </p:spPr>
          <p:txBody>
            <a:bodyPr wrap="square" rtlCol="0">
              <a:spAutoFit/>
            </a:bodyPr>
            <a:lstStyle/>
            <a:p>
              <a:pPr>
                <a:lnSpc>
                  <a:spcPct val="120000"/>
                </a:lnSpc>
              </a:pPr>
              <a:r>
                <a:rPr lang="zh-CN" altLang="en-US" sz="2000" dirty="0">
                  <a:solidFill>
                    <a:schemeClr val="bg1"/>
                  </a:solidFill>
                  <a:effectLst>
                    <a:outerShdw blurRad="38100" dist="38100" dir="2700000" algn="tl">
                      <a:srgbClr val="000000">
                        <a:alpha val="43137"/>
                      </a:srgbClr>
                    </a:outerShdw>
                  </a:effectLst>
                  <a:cs typeface="+mn-ea"/>
                  <a:sym typeface="+mn-lt"/>
                </a:rPr>
                <a:t>氧含量降至 </a:t>
              </a:r>
              <a:r>
                <a:rPr lang="en-US" altLang="zh-CN" sz="2000" dirty="0">
                  <a:solidFill>
                    <a:schemeClr val="bg1"/>
                  </a:solidFill>
                  <a:effectLst>
                    <a:outerShdw blurRad="38100" dist="38100" dir="2700000" algn="tl">
                      <a:srgbClr val="000000">
                        <a:alpha val="43137"/>
                      </a:srgbClr>
                    </a:outerShdw>
                  </a:effectLst>
                  <a:cs typeface="+mn-ea"/>
                  <a:sym typeface="+mn-lt"/>
                </a:rPr>
                <a:t>6%</a:t>
              </a:r>
              <a:r>
                <a:rPr lang="zh-CN" altLang="en-US" sz="2000" dirty="0">
                  <a:solidFill>
                    <a:schemeClr val="bg1"/>
                  </a:solidFill>
                  <a:effectLst>
                    <a:outerShdw blurRad="38100" dist="38100" dir="2700000" algn="tl">
                      <a:srgbClr val="000000">
                        <a:alpha val="43137"/>
                      </a:srgbClr>
                    </a:outerShdw>
                  </a:effectLst>
                  <a:cs typeface="+mn-ea"/>
                  <a:sym typeface="+mn-lt"/>
                </a:rPr>
                <a:t>以下，可发生</a:t>
              </a:r>
              <a:r>
                <a:rPr lang="zh-CN" altLang="en-US" sz="2000" dirty="0" smtClean="0">
                  <a:solidFill>
                    <a:schemeClr val="bg1"/>
                  </a:solidFill>
                  <a:effectLst>
                    <a:outerShdw blurRad="38100" dist="38100" dir="2700000" algn="tl">
                      <a:srgbClr val="000000">
                        <a:alpha val="43137"/>
                      </a:srgbClr>
                    </a:outerShdw>
                  </a:effectLst>
                  <a:cs typeface="+mn-ea"/>
                  <a:sym typeface="+mn-lt"/>
                </a:rPr>
                <a:t>猝死；</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211" name="组合 72">
              <a:extLst>
                <a:ext uri="{FF2B5EF4-FFF2-40B4-BE49-F238E27FC236}">
                  <a16:creationId xmlns:a16="http://schemas.microsoft.com/office/drawing/2014/main" id="{6384749F-AF90-4CBE-B649-CAC1B22D2E75}"/>
                </a:ext>
              </a:extLst>
            </p:cNvPr>
            <p:cNvGrpSpPr/>
            <p:nvPr/>
          </p:nvGrpSpPr>
          <p:grpSpPr>
            <a:xfrm flipV="1">
              <a:off x="6549481" y="1883152"/>
              <a:ext cx="3402941" cy="1370914"/>
              <a:chOff x="3802814" y="4271737"/>
              <a:chExt cx="3205990" cy="1256347"/>
            </a:xfrm>
            <a:effectLst>
              <a:outerShdw blurRad="50800" dist="38100" dir="2700000" algn="tl" rotWithShape="0">
                <a:prstClr val="black">
                  <a:alpha val="40000"/>
                </a:prstClr>
              </a:outerShdw>
            </a:effectLst>
          </p:grpSpPr>
          <p:sp>
            <p:nvSpPr>
              <p:cNvPr id="213" name="任意多边形 74">
                <a:extLst>
                  <a:ext uri="{FF2B5EF4-FFF2-40B4-BE49-F238E27FC236}">
                    <a16:creationId xmlns:a16="http://schemas.microsoft.com/office/drawing/2014/main" id="{0BE663F4-A32F-4108-80DE-0E2030F63AC2}"/>
                  </a:ext>
                </a:extLst>
              </p:cNvPr>
              <p:cNvSpPr/>
              <p:nvPr/>
            </p:nvSpPr>
            <p:spPr>
              <a:xfrm>
                <a:off x="3855778" y="4326230"/>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2" name="椭圆 211">
                <a:extLst>
                  <a:ext uri="{FF2B5EF4-FFF2-40B4-BE49-F238E27FC236}">
                    <a16:creationId xmlns:a16="http://schemas.microsoft.com/office/drawing/2014/main" id="{5E83C0D8-BDB4-446C-B253-1314C191F1E2}"/>
                  </a:ext>
                </a:extLst>
              </p:cNvPr>
              <p:cNvSpPr/>
              <p:nvPr/>
            </p:nvSpPr>
            <p:spPr>
              <a:xfrm>
                <a:off x="3802814" y="4271737"/>
                <a:ext cx="103110" cy="103111"/>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grpSp>
        <p:nvGrpSpPr>
          <p:cNvPr id="18" name="组合 17">
            <a:extLst>
              <a:ext uri="{FF2B5EF4-FFF2-40B4-BE49-F238E27FC236}">
                <a16:creationId xmlns:a16="http://schemas.microsoft.com/office/drawing/2014/main" id="{7B9F3809-BA24-4B6E-A1DA-B831070C76E5}"/>
              </a:ext>
            </a:extLst>
          </p:cNvPr>
          <p:cNvGrpSpPr/>
          <p:nvPr/>
        </p:nvGrpSpPr>
        <p:grpSpPr>
          <a:xfrm>
            <a:off x="623888" y="2658442"/>
            <a:ext cx="4481212" cy="1051492"/>
            <a:chOff x="623888" y="1913312"/>
            <a:chExt cx="4481212" cy="1350638"/>
          </a:xfrm>
        </p:grpSpPr>
        <p:grpSp>
          <p:nvGrpSpPr>
            <p:cNvPr id="189" name="组合 46">
              <a:extLst>
                <a:ext uri="{FF2B5EF4-FFF2-40B4-BE49-F238E27FC236}">
                  <a16:creationId xmlns:a16="http://schemas.microsoft.com/office/drawing/2014/main" id="{1D2966A9-8A11-494B-9753-40AFD0B9EA6B}"/>
                </a:ext>
              </a:extLst>
            </p:cNvPr>
            <p:cNvGrpSpPr/>
            <p:nvPr/>
          </p:nvGrpSpPr>
          <p:grpSpPr>
            <a:xfrm flipH="1" flipV="1">
              <a:off x="1365427" y="1913312"/>
              <a:ext cx="3739673" cy="1307899"/>
              <a:chOff x="4017098" y="4330016"/>
              <a:chExt cx="3430225" cy="1394644"/>
            </a:xfrm>
            <a:effectLst>
              <a:outerShdw blurRad="50800" dist="38100" dir="2700000" algn="tl" rotWithShape="0">
                <a:prstClr val="black">
                  <a:alpha val="40000"/>
                </a:prstClr>
              </a:outerShdw>
            </a:effectLst>
          </p:grpSpPr>
          <p:sp>
            <p:nvSpPr>
              <p:cNvPr id="191" name="任意多边形 48">
                <a:extLst>
                  <a:ext uri="{FF2B5EF4-FFF2-40B4-BE49-F238E27FC236}">
                    <a16:creationId xmlns:a16="http://schemas.microsoft.com/office/drawing/2014/main" id="{554A2BDF-C30C-4F12-93D0-EE37818360BD}"/>
                  </a:ext>
                </a:extLst>
              </p:cNvPr>
              <p:cNvSpPr/>
              <p:nvPr/>
            </p:nvSpPr>
            <p:spPr>
              <a:xfrm>
                <a:off x="4065597" y="4394703"/>
                <a:ext cx="3381726" cy="1329957"/>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0" name="椭圆 189">
                <a:extLst>
                  <a:ext uri="{FF2B5EF4-FFF2-40B4-BE49-F238E27FC236}">
                    <a16:creationId xmlns:a16="http://schemas.microsoft.com/office/drawing/2014/main" id="{3DFB1B7D-4B94-4622-8C0C-8C54E7DCDEF1}"/>
                  </a:ext>
                </a:extLst>
              </p:cNvPr>
              <p:cNvSpPr/>
              <p:nvPr/>
            </p:nvSpPr>
            <p:spPr>
              <a:xfrm>
                <a:off x="4017098" y="4330016"/>
                <a:ext cx="111975" cy="128818"/>
              </a:xfrm>
              <a:prstGeom prst="ellipse">
                <a:avLst/>
              </a:prstGeom>
              <a:solidFill>
                <a:srgbClr val="3DA4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02" name="文本框 113">
              <a:extLst>
                <a:ext uri="{FF2B5EF4-FFF2-40B4-BE49-F238E27FC236}">
                  <a16:creationId xmlns:a16="http://schemas.microsoft.com/office/drawing/2014/main" id="{36A5BF77-CF14-4438-A029-BFF1F130FC73}"/>
                </a:ext>
              </a:extLst>
            </p:cNvPr>
            <p:cNvSpPr txBox="1"/>
            <p:nvPr/>
          </p:nvSpPr>
          <p:spPr>
            <a:xfrm>
              <a:off x="623888" y="2196537"/>
              <a:ext cx="3594100" cy="1067413"/>
            </a:xfrm>
            <a:prstGeom prst="rect">
              <a:avLst/>
            </a:prstGeom>
            <a:noFill/>
          </p:spPr>
          <p:txBody>
            <a:bodyPr wrap="square" rtlCol="0">
              <a:spAutoFit/>
            </a:bodyPr>
            <a:lstStyle/>
            <a:p>
              <a:pPr>
                <a:lnSpc>
                  <a:spcPct val="120000"/>
                </a:lnSpc>
              </a:pPr>
              <a:r>
                <a:rPr lang="zh-CN" altLang="en-US" sz="2000" dirty="0">
                  <a:solidFill>
                    <a:schemeClr val="bg1"/>
                  </a:solidFill>
                  <a:effectLst>
                    <a:outerShdw blurRad="38100" dist="38100" dir="2700000" algn="tl">
                      <a:srgbClr val="000000">
                        <a:alpha val="43137"/>
                      </a:srgbClr>
                    </a:outerShdw>
                  </a:effectLst>
                  <a:cs typeface="+mn-ea"/>
                  <a:sym typeface="+mn-lt"/>
                </a:rPr>
                <a:t>氧含量降至 </a:t>
              </a:r>
              <a:r>
                <a:rPr lang="en-US" altLang="zh-CN" sz="2000" dirty="0">
                  <a:solidFill>
                    <a:schemeClr val="bg1"/>
                  </a:solidFill>
                  <a:effectLst>
                    <a:outerShdw blurRad="38100" dist="38100" dir="2700000" algn="tl">
                      <a:srgbClr val="000000">
                        <a:alpha val="43137"/>
                      </a:srgbClr>
                    </a:outerShdw>
                  </a:effectLst>
                  <a:cs typeface="+mn-ea"/>
                  <a:sym typeface="+mn-lt"/>
                </a:rPr>
                <a:t>10%</a:t>
              </a:r>
              <a:r>
                <a:rPr lang="zh-CN" altLang="en-US" sz="2000" dirty="0">
                  <a:solidFill>
                    <a:schemeClr val="bg1"/>
                  </a:solidFill>
                  <a:effectLst>
                    <a:outerShdw blurRad="38100" dist="38100" dir="2700000" algn="tl">
                      <a:srgbClr val="000000">
                        <a:alpha val="43137"/>
                      </a:srgbClr>
                    </a:outerShdw>
                  </a:effectLst>
                  <a:cs typeface="+mn-ea"/>
                  <a:sym typeface="+mn-lt"/>
                </a:rPr>
                <a:t>以下，可出现不同程度意识障碍，甚至死亡；</a:t>
              </a:r>
            </a:p>
          </p:txBody>
        </p:sp>
      </p:grpSp>
      <p:grpSp>
        <p:nvGrpSpPr>
          <p:cNvPr id="17" name="组合 16">
            <a:extLst>
              <a:ext uri="{FF2B5EF4-FFF2-40B4-BE49-F238E27FC236}">
                <a16:creationId xmlns:a16="http://schemas.microsoft.com/office/drawing/2014/main" id="{FB362E07-594F-45D7-9D8F-4F1849994A66}"/>
              </a:ext>
            </a:extLst>
          </p:cNvPr>
          <p:cNvGrpSpPr/>
          <p:nvPr/>
        </p:nvGrpSpPr>
        <p:grpSpPr>
          <a:xfrm>
            <a:off x="2571745" y="4814063"/>
            <a:ext cx="3142936" cy="1651204"/>
            <a:chOff x="2571745" y="4358612"/>
            <a:chExt cx="3142936" cy="1651204"/>
          </a:xfrm>
        </p:grpSpPr>
        <p:sp>
          <p:nvSpPr>
            <p:cNvPr id="198" name="文本框 113">
              <a:extLst>
                <a:ext uri="{FF2B5EF4-FFF2-40B4-BE49-F238E27FC236}">
                  <a16:creationId xmlns:a16="http://schemas.microsoft.com/office/drawing/2014/main" id="{C35F1F7F-ECDE-4FF7-833C-5F34CBFBBAB8}"/>
                </a:ext>
              </a:extLst>
            </p:cNvPr>
            <p:cNvSpPr txBox="1"/>
            <p:nvPr/>
          </p:nvSpPr>
          <p:spPr>
            <a:xfrm>
              <a:off x="2571745" y="5178819"/>
              <a:ext cx="3142936" cy="830997"/>
            </a:xfrm>
            <a:prstGeom prst="rect">
              <a:avLst/>
            </a:prstGeom>
            <a:noFill/>
          </p:spPr>
          <p:txBody>
            <a:bodyPr wrap="square" rtlCol="0">
              <a:spAutoFit/>
            </a:bodyPr>
            <a:lstStyle/>
            <a:p>
              <a:pPr>
                <a:lnSpc>
                  <a:spcPct val="120000"/>
                </a:lnSpc>
              </a:pPr>
              <a:r>
                <a:rPr lang="zh-CN" altLang="en-US" sz="2000" dirty="0">
                  <a:solidFill>
                    <a:schemeClr val="bg1"/>
                  </a:solidFill>
                  <a:effectLst>
                    <a:outerShdw blurRad="38100" dist="38100" dir="2700000" algn="tl">
                      <a:srgbClr val="000000">
                        <a:alpha val="43137"/>
                      </a:srgbClr>
                    </a:outerShdw>
                  </a:effectLst>
                  <a:cs typeface="+mn-ea"/>
                  <a:sym typeface="+mn-lt"/>
                </a:rPr>
                <a:t>空气中氧含量降到 </a:t>
              </a:r>
              <a:r>
                <a:rPr lang="en-US" altLang="zh-CN" sz="2000" dirty="0">
                  <a:solidFill>
                    <a:schemeClr val="bg1"/>
                  </a:solidFill>
                  <a:effectLst>
                    <a:outerShdw blurRad="38100" dist="38100" dir="2700000" algn="tl">
                      <a:srgbClr val="000000">
                        <a:alpha val="43137"/>
                      </a:srgbClr>
                    </a:outerShdw>
                  </a:effectLst>
                  <a:cs typeface="+mn-ea"/>
                  <a:sym typeface="+mn-lt"/>
                </a:rPr>
                <a:t>16%</a:t>
              </a:r>
              <a:r>
                <a:rPr lang="zh-CN" altLang="en-US" sz="2000" dirty="0">
                  <a:solidFill>
                    <a:schemeClr val="bg1"/>
                  </a:solidFill>
                  <a:effectLst>
                    <a:outerShdw blurRad="38100" dist="38100" dir="2700000" algn="tl">
                      <a:srgbClr val="000000">
                        <a:alpha val="43137"/>
                      </a:srgbClr>
                    </a:outerShdw>
                  </a:effectLst>
                  <a:cs typeface="+mn-ea"/>
                  <a:sym typeface="+mn-lt"/>
                </a:rPr>
                <a:t>以下，人即可产生缺氧症状；</a:t>
              </a:r>
            </a:p>
          </p:txBody>
        </p:sp>
        <p:grpSp>
          <p:nvGrpSpPr>
            <p:cNvPr id="192" name="组合 56">
              <a:extLst>
                <a:ext uri="{FF2B5EF4-FFF2-40B4-BE49-F238E27FC236}">
                  <a16:creationId xmlns:a16="http://schemas.microsoft.com/office/drawing/2014/main" id="{1AC8011A-0174-46DB-926A-07945270601B}"/>
                </a:ext>
              </a:extLst>
            </p:cNvPr>
            <p:cNvGrpSpPr/>
            <p:nvPr/>
          </p:nvGrpSpPr>
          <p:grpSpPr>
            <a:xfrm>
              <a:off x="3208826" y="4358612"/>
              <a:ext cx="2287831" cy="686917"/>
              <a:chOff x="5246304" y="4593021"/>
              <a:chExt cx="2438687" cy="732476"/>
            </a:xfrm>
          </p:grpSpPr>
          <p:sp>
            <p:nvSpPr>
              <p:cNvPr id="194" name="任意多边形 58">
                <a:extLst>
                  <a:ext uri="{FF2B5EF4-FFF2-40B4-BE49-F238E27FC236}">
                    <a16:creationId xmlns:a16="http://schemas.microsoft.com/office/drawing/2014/main" id="{43E9C0A6-2D2E-4B5A-8ADB-5B67AE6CA576}"/>
                  </a:ext>
                </a:extLst>
              </p:cNvPr>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3" name="椭圆 192">
                <a:extLst>
                  <a:ext uri="{FF2B5EF4-FFF2-40B4-BE49-F238E27FC236}">
                    <a16:creationId xmlns:a16="http://schemas.microsoft.com/office/drawing/2014/main" id="{EA045E39-D260-4994-812E-4FA36884E1DB}"/>
                  </a:ext>
                </a:extLst>
              </p:cNvPr>
              <p:cNvSpPr/>
              <p:nvPr/>
            </p:nvSpPr>
            <p:spPr>
              <a:xfrm>
                <a:off x="5246304" y="4593021"/>
                <a:ext cx="118623" cy="118623"/>
              </a:xfrm>
              <a:prstGeom prst="ellipse">
                <a:avLst/>
              </a:prstGeom>
              <a:solidFill>
                <a:srgbClr val="3DA4C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grpSp>
        <p:nvGrpSpPr>
          <p:cNvPr id="19" name="组合 18">
            <a:extLst>
              <a:ext uri="{FF2B5EF4-FFF2-40B4-BE49-F238E27FC236}">
                <a16:creationId xmlns:a16="http://schemas.microsoft.com/office/drawing/2014/main" id="{6F6B4327-13D0-4DFD-869C-E6582EC2055E}"/>
              </a:ext>
            </a:extLst>
          </p:cNvPr>
          <p:cNvGrpSpPr/>
          <p:nvPr/>
        </p:nvGrpSpPr>
        <p:grpSpPr>
          <a:xfrm>
            <a:off x="6404552" y="4825978"/>
            <a:ext cx="3783974" cy="1659978"/>
            <a:chOff x="6404552" y="4370527"/>
            <a:chExt cx="3783974" cy="1659978"/>
          </a:xfrm>
        </p:grpSpPr>
        <p:grpSp>
          <p:nvGrpSpPr>
            <p:cNvPr id="214" name="组合 75">
              <a:extLst>
                <a:ext uri="{FF2B5EF4-FFF2-40B4-BE49-F238E27FC236}">
                  <a16:creationId xmlns:a16="http://schemas.microsoft.com/office/drawing/2014/main" id="{52AA13A8-87BC-4AC1-AC4B-6C91979A779A}"/>
                </a:ext>
              </a:extLst>
            </p:cNvPr>
            <p:cNvGrpSpPr/>
            <p:nvPr/>
          </p:nvGrpSpPr>
          <p:grpSpPr>
            <a:xfrm flipH="1">
              <a:off x="6515459" y="4370527"/>
              <a:ext cx="2198512" cy="686919"/>
              <a:chOff x="5246304" y="4488972"/>
              <a:chExt cx="2438689" cy="732478"/>
            </a:xfrm>
          </p:grpSpPr>
          <p:sp>
            <p:nvSpPr>
              <p:cNvPr id="215" name="椭圆 214">
                <a:extLst>
                  <a:ext uri="{FF2B5EF4-FFF2-40B4-BE49-F238E27FC236}">
                    <a16:creationId xmlns:a16="http://schemas.microsoft.com/office/drawing/2014/main" id="{0CA6091C-0346-4818-BAFC-4675E60DD666}"/>
                  </a:ext>
                </a:extLst>
              </p:cNvPr>
              <p:cNvSpPr/>
              <p:nvPr/>
            </p:nvSpPr>
            <p:spPr>
              <a:xfrm>
                <a:off x="5246304" y="4488972"/>
                <a:ext cx="118623" cy="118623"/>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6" name="任意多边形 77">
                <a:extLst>
                  <a:ext uri="{FF2B5EF4-FFF2-40B4-BE49-F238E27FC236}">
                    <a16:creationId xmlns:a16="http://schemas.microsoft.com/office/drawing/2014/main" id="{CC14FDE0-1AD5-478E-AE2D-D7B1B220ADDE}"/>
                  </a:ext>
                </a:extLst>
              </p:cNvPr>
              <p:cNvSpPr/>
              <p:nvPr/>
            </p:nvSpPr>
            <p:spPr>
              <a:xfrm>
                <a:off x="5335431" y="4582822"/>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227" name="文本框 113">
              <a:extLst>
                <a:ext uri="{FF2B5EF4-FFF2-40B4-BE49-F238E27FC236}">
                  <a16:creationId xmlns:a16="http://schemas.microsoft.com/office/drawing/2014/main" id="{0CD1A51F-CC84-4C50-B588-08CB951AB297}"/>
                </a:ext>
              </a:extLst>
            </p:cNvPr>
            <p:cNvSpPr txBox="1"/>
            <p:nvPr/>
          </p:nvSpPr>
          <p:spPr>
            <a:xfrm>
              <a:off x="6404552" y="5199508"/>
              <a:ext cx="3783974" cy="830997"/>
            </a:xfrm>
            <a:prstGeom prst="rect">
              <a:avLst/>
            </a:prstGeom>
            <a:noFill/>
          </p:spPr>
          <p:txBody>
            <a:bodyPr wrap="square" rtlCol="0">
              <a:spAutoFit/>
            </a:bodyPr>
            <a:lstStyle/>
            <a:p>
              <a:pPr>
                <a:lnSpc>
                  <a:spcPct val="120000"/>
                </a:lnSpc>
              </a:pPr>
              <a:r>
                <a:rPr lang="zh-CN" altLang="en-US" sz="2000" dirty="0">
                  <a:solidFill>
                    <a:schemeClr val="bg1"/>
                  </a:solidFill>
                  <a:effectLst>
                    <a:outerShdw blurRad="38100" dist="38100" dir="2700000" algn="tl">
                      <a:srgbClr val="000000">
                        <a:alpha val="43137"/>
                      </a:srgbClr>
                    </a:outerShdw>
                  </a:effectLst>
                  <a:cs typeface="+mn-ea"/>
                  <a:sym typeface="+mn-lt"/>
                </a:rPr>
                <a:t>人吸入浓度约 </a:t>
              </a:r>
              <a:r>
                <a:rPr lang="en-US" altLang="zh-CN" sz="2000" dirty="0">
                  <a:solidFill>
                    <a:schemeClr val="bg1"/>
                  </a:solidFill>
                  <a:effectLst>
                    <a:outerShdw blurRad="38100" dist="38100" dir="2700000" algn="tl">
                      <a:srgbClr val="000000">
                        <a:alpha val="43137"/>
                      </a:srgbClr>
                    </a:outerShdw>
                  </a:effectLst>
                  <a:cs typeface="+mn-ea"/>
                  <a:sym typeface="+mn-lt"/>
                </a:rPr>
                <a:t>8%~10%</a:t>
              </a:r>
              <a:r>
                <a:rPr lang="zh-CN" altLang="en-US" sz="2000" dirty="0">
                  <a:solidFill>
                    <a:schemeClr val="bg1"/>
                  </a:solidFill>
                  <a:effectLst>
                    <a:outerShdw blurRad="38100" dist="38100" dir="2700000" algn="tl">
                      <a:srgbClr val="000000">
                        <a:alpha val="43137"/>
                      </a:srgbClr>
                    </a:outerShdw>
                  </a:effectLst>
                  <a:cs typeface="+mn-ea"/>
                  <a:sym typeface="+mn-lt"/>
                </a:rPr>
                <a:t>二氧化碳后，即可出现明显的中毒症状。</a:t>
              </a:r>
            </a:p>
          </p:txBody>
        </p:sp>
      </p:grpSp>
      <p:grpSp>
        <p:nvGrpSpPr>
          <p:cNvPr id="49" name="组合 48">
            <a:extLst>
              <a:ext uri="{FF2B5EF4-FFF2-40B4-BE49-F238E27FC236}">
                <a16:creationId xmlns:a16="http://schemas.microsoft.com/office/drawing/2014/main" id="{896AF31E-A160-4BEF-AFD1-3F650910CE97}"/>
              </a:ext>
            </a:extLst>
          </p:cNvPr>
          <p:cNvGrpSpPr/>
          <p:nvPr/>
        </p:nvGrpSpPr>
        <p:grpSpPr>
          <a:xfrm>
            <a:off x="0" y="166704"/>
            <a:ext cx="4414010" cy="1086574"/>
            <a:chOff x="0" y="166704"/>
            <a:chExt cx="4414010" cy="1086574"/>
          </a:xfrm>
        </p:grpSpPr>
        <p:sp>
          <p:nvSpPr>
            <p:cNvPr id="50" name="圆角矩形 2">
              <a:extLst>
                <a:ext uri="{FF2B5EF4-FFF2-40B4-BE49-F238E27FC236}">
                  <a16:creationId xmlns:a16="http://schemas.microsoft.com/office/drawing/2014/main" id="{BBB14E3A-A9C5-47B7-AFF8-2FE8B5ADAEFC}"/>
                </a:ext>
              </a:extLst>
            </p:cNvPr>
            <p:cNvSpPr/>
            <p:nvPr/>
          </p:nvSpPr>
          <p:spPr>
            <a:xfrm>
              <a:off x="0" y="660355"/>
              <a:ext cx="4414010"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51" name="矩形 50">
              <a:extLst>
                <a:ext uri="{FF2B5EF4-FFF2-40B4-BE49-F238E27FC236}">
                  <a16:creationId xmlns:a16="http://schemas.microsoft.com/office/drawing/2014/main" id="{917D6D0D-C47E-4E86-879A-925D9534C013}"/>
                </a:ext>
              </a:extLst>
            </p:cNvPr>
            <p:cNvSpPr/>
            <p:nvPr/>
          </p:nvSpPr>
          <p:spPr>
            <a:xfrm>
              <a:off x="968609" y="712279"/>
              <a:ext cx="326243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窒息性气体中毒的防护</a:t>
              </a:r>
            </a:p>
          </p:txBody>
        </p:sp>
        <p:grpSp>
          <p:nvGrpSpPr>
            <p:cNvPr id="52" name="组合 51">
              <a:extLst>
                <a:ext uri="{FF2B5EF4-FFF2-40B4-BE49-F238E27FC236}">
                  <a16:creationId xmlns:a16="http://schemas.microsoft.com/office/drawing/2014/main" id="{3BCB62E2-A93E-4C38-BE96-656F9B0F9B18}"/>
                </a:ext>
              </a:extLst>
            </p:cNvPr>
            <p:cNvGrpSpPr/>
            <p:nvPr/>
          </p:nvGrpSpPr>
          <p:grpSpPr>
            <a:xfrm>
              <a:off x="283626" y="166704"/>
              <a:ext cx="596680" cy="987302"/>
              <a:chOff x="283626" y="166704"/>
              <a:chExt cx="596680" cy="987302"/>
            </a:xfrm>
          </p:grpSpPr>
          <p:pic>
            <p:nvPicPr>
              <p:cNvPr id="53" name="图片 52">
                <a:extLst>
                  <a:ext uri="{FF2B5EF4-FFF2-40B4-BE49-F238E27FC236}">
                    <a16:creationId xmlns:a16="http://schemas.microsoft.com/office/drawing/2014/main" id="{3F7AF136-76E4-408C-AEC1-7AE0BD9FAEE5}"/>
                  </a:ext>
                </a:extLst>
              </p:cNvPr>
              <p:cNvPicPr>
                <a:picLocks noChangeAspect="1"/>
              </p:cNvPicPr>
              <p:nvPr/>
            </p:nvPicPr>
            <p:blipFill>
              <a:blip r:embed="rId2"/>
              <a:stretch>
                <a:fillRect/>
              </a:stretch>
            </p:blipFill>
            <p:spPr>
              <a:xfrm>
                <a:off x="283626" y="166704"/>
                <a:ext cx="596680" cy="987302"/>
              </a:xfrm>
              <a:prstGeom prst="rect">
                <a:avLst/>
              </a:prstGeom>
            </p:spPr>
          </p:pic>
          <p:pic>
            <p:nvPicPr>
              <p:cNvPr id="54" name="图片 53">
                <a:extLst>
                  <a:ext uri="{FF2B5EF4-FFF2-40B4-BE49-F238E27FC236}">
                    <a16:creationId xmlns:a16="http://schemas.microsoft.com/office/drawing/2014/main" id="{2730FD55-C73E-42A4-A6C9-22C8BE651E78}"/>
                  </a:ext>
                </a:extLst>
              </p:cNvPr>
              <p:cNvPicPr>
                <a:picLocks noChangeAspect="1"/>
              </p:cNvPicPr>
              <p:nvPr/>
            </p:nvPicPr>
            <p:blipFill>
              <a:blip r:embed="rId3"/>
              <a:stretch>
                <a:fillRect/>
              </a:stretch>
            </p:blipFill>
            <p:spPr>
              <a:xfrm>
                <a:off x="581966" y="779419"/>
                <a:ext cx="255218" cy="354794"/>
              </a:xfrm>
              <a:prstGeom prst="rect">
                <a:avLst/>
              </a:prstGeom>
            </p:spPr>
          </p:pic>
        </p:grpSp>
      </p:grpSp>
      <mc:AlternateContent xmlns:mc="http://schemas.openxmlformats.org/markup-compatibility/2006">
        <mc:Choice xmlns:p14="http://schemas.microsoft.com/office/powerpoint/2010/main" Requires="p14">
          <p:contentPart p14:bwMode="auto" r:id="rId4">
            <p14:nvContentPartPr>
              <p14:cNvPr id="2" name="墨迹 1"/>
              <p14:cNvContentPartPr/>
              <p14:nvPr/>
            </p14:nvContentPartPr>
            <p14:xfrm>
              <a:off x="1816200" y="3225960"/>
              <a:ext cx="7937640" cy="2794320"/>
            </p14:xfrm>
          </p:contentPart>
        </mc:Choice>
        <mc:Fallback>
          <p:pic>
            <p:nvPicPr>
              <p:cNvPr id="2" name="墨迹 1"/>
              <p:cNvPicPr/>
              <p:nvPr/>
            </p:nvPicPr>
            <p:blipFill>
              <a:blip r:embed="rId5"/>
              <a:stretch>
                <a:fillRect/>
              </a:stretch>
            </p:blipFill>
            <p:spPr>
              <a:xfrm>
                <a:off x="1806840" y="3216600"/>
                <a:ext cx="7956360" cy="2813040"/>
              </a:xfrm>
              <a:prstGeom prst="rect">
                <a:avLst/>
              </a:prstGeom>
            </p:spPr>
          </p:pic>
        </mc:Fallback>
      </mc:AlternateContent>
    </p:spTree>
    <p:extLst>
      <p:ext uri="{BB962C8B-B14F-4D97-AF65-F5344CB8AC3E}">
        <p14:creationId xmlns:p14="http://schemas.microsoft.com/office/powerpoint/2010/main" val="1093692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fill="hold"/>
                                        <p:tgtEl>
                                          <p:spTgt spid="49"/>
                                        </p:tgtEl>
                                        <p:attrNameLst>
                                          <p:attrName>ppt_x</p:attrName>
                                        </p:attrNameLst>
                                      </p:cBhvr>
                                      <p:tavLst>
                                        <p:tav tm="0">
                                          <p:val>
                                            <p:strVal val="0-#ppt_w/2"/>
                                          </p:val>
                                        </p:tav>
                                        <p:tav tm="100000">
                                          <p:val>
                                            <p:strVal val="#ppt_x"/>
                                          </p:val>
                                        </p:tav>
                                      </p:tavLst>
                                    </p:anim>
                                    <p:anim calcmode="lin" valueType="num">
                                      <p:cBhvr additive="base">
                                        <p:cTn id="8" dur="500" fill="hold"/>
                                        <p:tgtEl>
                                          <p:spTgt spid="4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fill="hold"/>
                                        <p:tgtEl>
                                          <p:spTgt spid="55"/>
                                        </p:tgtEl>
                                        <p:attrNameLst>
                                          <p:attrName>ppt_x</p:attrName>
                                        </p:attrNameLst>
                                      </p:cBhvr>
                                      <p:tavLst>
                                        <p:tav tm="0">
                                          <p:val>
                                            <p:strVal val="0-#ppt_w/2"/>
                                          </p:val>
                                        </p:tav>
                                        <p:tav tm="100000">
                                          <p:val>
                                            <p:strVal val="#ppt_x"/>
                                          </p:val>
                                        </p:tav>
                                      </p:tavLst>
                                    </p:anim>
                                    <p:anim calcmode="lin" valueType="num">
                                      <p:cBhvr additive="base">
                                        <p:cTn id="13" dur="500" fill="hold"/>
                                        <p:tgtEl>
                                          <p:spTgt spid="5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par>
                                <p:cTn id="23" presetID="22" presetClass="entr" presetSubtype="4"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down)">
                                      <p:cBhvr>
                                        <p:cTn id="25" dur="500"/>
                                        <p:tgtEl>
                                          <p:spTgt spid="18"/>
                                        </p:tgtEl>
                                      </p:cBhvr>
                                    </p:animEffect>
                                  </p:childTnLst>
                                </p:cTn>
                              </p:par>
                              <p:par>
                                <p:cTn id="26" presetID="22" presetClass="entr" presetSubtype="4"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down)">
                                      <p:cBhvr>
                                        <p:cTn id="28" dur="500"/>
                                        <p:tgtEl>
                                          <p:spTgt spid="20"/>
                                        </p:tgtEl>
                                      </p:cBhvr>
                                    </p:animEffect>
                                  </p:childTnLst>
                                </p:cTn>
                              </p:par>
                              <p:par>
                                <p:cTn id="29" presetID="22" presetClass="entr" presetSubtype="1"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7" name="组合 6">
            <a:extLst>
              <a:ext uri="{FF2B5EF4-FFF2-40B4-BE49-F238E27FC236}">
                <a16:creationId xmlns:a16="http://schemas.microsoft.com/office/drawing/2014/main" id="{1FE3DA81-239B-48B8-BE49-28E423CE73C1}"/>
              </a:ext>
            </a:extLst>
          </p:cNvPr>
          <p:cNvGrpSpPr/>
          <p:nvPr/>
        </p:nvGrpSpPr>
        <p:grpSpPr>
          <a:xfrm>
            <a:off x="1098551" y="2817636"/>
            <a:ext cx="9945864" cy="3238033"/>
            <a:chOff x="1288193" y="2657942"/>
            <a:chExt cx="9945864" cy="3238033"/>
          </a:xfrm>
        </p:grpSpPr>
        <p:sp>
          <p:nvSpPr>
            <p:cNvPr id="8" name="圆角矩形 41">
              <a:extLst>
                <a:ext uri="{FF2B5EF4-FFF2-40B4-BE49-F238E27FC236}">
                  <a16:creationId xmlns:a16="http://schemas.microsoft.com/office/drawing/2014/main" id="{A72AB504-920D-43AC-8E4A-96F09C8511D5}"/>
                </a:ext>
              </a:extLst>
            </p:cNvPr>
            <p:cNvSpPr/>
            <p:nvPr/>
          </p:nvSpPr>
          <p:spPr>
            <a:xfrm>
              <a:off x="1288193" y="2657942"/>
              <a:ext cx="9945864" cy="3238033"/>
            </a:xfrm>
            <a:prstGeom prst="roundRect">
              <a:avLst>
                <a:gd name="adj" fmla="val 6094"/>
              </a:avLst>
            </a:prstGeom>
            <a:gradFill>
              <a:gsLst>
                <a:gs pos="100000">
                  <a:schemeClr val="bg1"/>
                </a:gs>
                <a:gs pos="0">
                  <a:schemeClr val="bg1">
                    <a:lumMod val="85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9" name="矩形 8">
              <a:extLst>
                <a:ext uri="{FF2B5EF4-FFF2-40B4-BE49-F238E27FC236}">
                  <a16:creationId xmlns:a16="http://schemas.microsoft.com/office/drawing/2014/main" id="{B3B597BC-3F06-42CA-9760-6C964C322B8E}"/>
                </a:ext>
              </a:extLst>
            </p:cNvPr>
            <p:cNvSpPr/>
            <p:nvPr/>
          </p:nvSpPr>
          <p:spPr>
            <a:xfrm>
              <a:off x="1746199" y="3155433"/>
              <a:ext cx="9078886" cy="2308324"/>
            </a:xfrm>
            <a:prstGeom prst="rect">
              <a:avLst/>
            </a:prstGeom>
          </p:spPr>
          <p:txBody>
            <a:bodyPr wrap="square">
              <a:spAutoFit/>
            </a:bodyPr>
            <a:lstStyle/>
            <a:p>
              <a:pPr marL="342900" indent="-342900">
                <a:lnSpc>
                  <a:spcPct val="150000"/>
                </a:lnSpc>
                <a:buClr>
                  <a:schemeClr val="tx1">
                    <a:lumMod val="75000"/>
                    <a:lumOff val="2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 首要措施</a:t>
              </a:r>
              <a:r>
                <a:rPr lang="en-US" altLang="zh-CN" sz="2400" dirty="0">
                  <a:solidFill>
                    <a:schemeClr val="tx1">
                      <a:lumMod val="85000"/>
                      <a:lumOff val="15000"/>
                    </a:schemeClr>
                  </a:solidFill>
                  <a:cs typeface="+mn-ea"/>
                  <a:sym typeface="+mn-lt"/>
                </a:rPr>
                <a:t>:</a:t>
              </a:r>
              <a:r>
                <a:rPr lang="zh-CN" altLang="en-US" sz="2400" dirty="0">
                  <a:solidFill>
                    <a:schemeClr val="tx1">
                      <a:lumMod val="85000"/>
                      <a:lumOff val="15000"/>
                    </a:schemeClr>
                  </a:solidFill>
                  <a:cs typeface="+mn-ea"/>
                  <a:sym typeface="+mn-lt"/>
                </a:rPr>
                <a:t>迅速将病人移离中毒现场至空气新鲜处，脱去被污染衣服，松开衣领，保持呼吸道通畅，并注意保暖。 </a:t>
              </a:r>
            </a:p>
            <a:p>
              <a:pPr marL="342900" indent="-342900">
                <a:lnSpc>
                  <a:spcPct val="150000"/>
                </a:lnSpc>
                <a:buClr>
                  <a:schemeClr val="tx1">
                    <a:lumMod val="75000"/>
                    <a:lumOff val="25000"/>
                  </a:schemeClr>
                </a:buClr>
                <a:buFont typeface="Wingdings" panose="05000000000000000000" pitchFamily="2" charset="2"/>
                <a:buChar char="n"/>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dirty="0">
                  <a:solidFill>
                    <a:schemeClr val="tx1">
                      <a:lumMod val="85000"/>
                      <a:lumOff val="15000"/>
                    </a:schemeClr>
                  </a:solidFill>
                  <a:cs typeface="+mn-ea"/>
                  <a:sym typeface="+mn-lt"/>
                </a:rPr>
                <a:t> 中毒病人经现场急救处理后，尽快转送至当地综合医院或中毒救治中心。</a:t>
              </a:r>
            </a:p>
          </p:txBody>
        </p:sp>
      </p:grpSp>
      <p:grpSp>
        <p:nvGrpSpPr>
          <p:cNvPr id="34" name="组合 33">
            <a:extLst>
              <a:ext uri="{FF2B5EF4-FFF2-40B4-BE49-F238E27FC236}">
                <a16:creationId xmlns:a16="http://schemas.microsoft.com/office/drawing/2014/main" id="{48CA8DD7-AD69-40C0-9D05-7B9EE41045A6}"/>
              </a:ext>
            </a:extLst>
          </p:cNvPr>
          <p:cNvGrpSpPr/>
          <p:nvPr/>
        </p:nvGrpSpPr>
        <p:grpSpPr>
          <a:xfrm>
            <a:off x="-1" y="166704"/>
            <a:ext cx="4476751" cy="1086574"/>
            <a:chOff x="-1" y="166704"/>
            <a:chExt cx="4476751" cy="1086574"/>
          </a:xfrm>
        </p:grpSpPr>
        <p:sp>
          <p:nvSpPr>
            <p:cNvPr id="35" name="圆角矩形 2">
              <a:extLst>
                <a:ext uri="{FF2B5EF4-FFF2-40B4-BE49-F238E27FC236}">
                  <a16:creationId xmlns:a16="http://schemas.microsoft.com/office/drawing/2014/main" id="{6A89C4CB-A554-40CA-A65F-98D69D5EE69B}"/>
                </a:ext>
              </a:extLst>
            </p:cNvPr>
            <p:cNvSpPr/>
            <p:nvPr/>
          </p:nvSpPr>
          <p:spPr>
            <a:xfrm>
              <a:off x="-1" y="660355"/>
              <a:ext cx="4476751"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prstClr val="white"/>
                </a:solidFill>
                <a:cs typeface="+mn-ea"/>
                <a:sym typeface="+mn-lt"/>
              </a:endParaRPr>
            </a:p>
          </p:txBody>
        </p:sp>
        <p:sp>
          <p:nvSpPr>
            <p:cNvPr id="36" name="矩形 35">
              <a:extLst>
                <a:ext uri="{FF2B5EF4-FFF2-40B4-BE49-F238E27FC236}">
                  <a16:creationId xmlns:a16="http://schemas.microsoft.com/office/drawing/2014/main" id="{3AED564B-A5E6-4CB1-8F81-B7D3B422B58F}"/>
                </a:ext>
              </a:extLst>
            </p:cNvPr>
            <p:cNvSpPr/>
            <p:nvPr/>
          </p:nvSpPr>
          <p:spPr>
            <a:xfrm>
              <a:off x="963880" y="712279"/>
              <a:ext cx="3262432" cy="461665"/>
            </a:xfrm>
            <a:prstGeom prst="rect">
              <a:avLst/>
            </a:prstGeom>
          </p:spPr>
          <p:txBody>
            <a:bodyPr wrap="none">
              <a:spAutoFit/>
            </a:bodyPr>
            <a:lstStyle/>
            <a:p>
              <a:pPr>
                <a:spcBef>
                  <a:spcPct val="20000"/>
                </a:spcBef>
              </a:pPr>
              <a:r>
                <a:rPr kumimoji="1" lang="zh-CN" altLang="en-US" sz="2400" b="1" dirty="0">
                  <a:solidFill>
                    <a:srgbClr val="3DA4C3"/>
                  </a:solidFill>
                  <a:cs typeface="+mn-ea"/>
                  <a:sym typeface="+mn-lt"/>
                </a:rPr>
                <a:t>窒息性气体中毒的防护</a:t>
              </a:r>
            </a:p>
          </p:txBody>
        </p:sp>
        <p:pic>
          <p:nvPicPr>
            <p:cNvPr id="37" name="图片 36">
              <a:extLst>
                <a:ext uri="{FF2B5EF4-FFF2-40B4-BE49-F238E27FC236}">
                  <a16:creationId xmlns:a16="http://schemas.microsoft.com/office/drawing/2014/main" id="{CD3A8CB3-E6B4-4D0B-B99E-B028E1923318}"/>
                </a:ext>
              </a:extLst>
            </p:cNvPr>
            <p:cNvPicPr>
              <a:picLocks noChangeAspect="1"/>
            </p:cNvPicPr>
            <p:nvPr/>
          </p:nvPicPr>
          <p:blipFill>
            <a:blip r:embed="rId2"/>
            <a:stretch>
              <a:fillRect/>
            </a:stretch>
          </p:blipFill>
          <p:spPr>
            <a:xfrm>
              <a:off x="283626" y="166704"/>
              <a:ext cx="596680" cy="987302"/>
            </a:xfrm>
            <a:prstGeom prst="rect">
              <a:avLst/>
            </a:prstGeom>
          </p:spPr>
        </p:pic>
        <p:pic>
          <p:nvPicPr>
            <p:cNvPr id="38" name="图片 37">
              <a:extLst>
                <a:ext uri="{FF2B5EF4-FFF2-40B4-BE49-F238E27FC236}">
                  <a16:creationId xmlns:a16="http://schemas.microsoft.com/office/drawing/2014/main" id="{078B01EF-F522-494A-B875-81B69DE8E54B}"/>
                </a:ext>
              </a:extLst>
            </p:cNvPr>
            <p:cNvPicPr>
              <a:picLocks noChangeAspect="1"/>
            </p:cNvPicPr>
            <p:nvPr/>
          </p:nvPicPr>
          <p:blipFill>
            <a:blip r:embed="rId3"/>
            <a:stretch>
              <a:fillRect/>
            </a:stretch>
          </p:blipFill>
          <p:spPr>
            <a:xfrm>
              <a:off x="581966" y="779419"/>
              <a:ext cx="255218" cy="354794"/>
            </a:xfrm>
            <a:prstGeom prst="rect">
              <a:avLst/>
            </a:prstGeom>
          </p:spPr>
        </p:pic>
      </p:grpSp>
      <p:grpSp>
        <p:nvGrpSpPr>
          <p:cNvPr id="39" name="组合 38">
            <a:extLst>
              <a:ext uri="{FF2B5EF4-FFF2-40B4-BE49-F238E27FC236}">
                <a16:creationId xmlns:a16="http://schemas.microsoft.com/office/drawing/2014/main" id="{12F0DE0E-E2FB-418A-BBB6-37D3FE3EFAC1}"/>
              </a:ext>
            </a:extLst>
          </p:cNvPr>
          <p:cNvGrpSpPr/>
          <p:nvPr/>
        </p:nvGrpSpPr>
        <p:grpSpPr>
          <a:xfrm>
            <a:off x="317403" y="1592916"/>
            <a:ext cx="3630613" cy="1038226"/>
            <a:chOff x="1804988" y="1619252"/>
            <a:chExt cx="3630613" cy="1038226"/>
          </a:xfrm>
          <a:effectLst>
            <a:outerShdw blurRad="50800" dist="38100" dir="2700000" algn="tl" rotWithShape="0">
              <a:prstClr val="black">
                <a:alpha val="40000"/>
              </a:prstClr>
            </a:outerShdw>
          </a:effectLst>
        </p:grpSpPr>
        <p:grpSp>
          <p:nvGrpSpPr>
            <p:cNvPr id="40" name="Group 4">
              <a:extLst>
                <a:ext uri="{FF2B5EF4-FFF2-40B4-BE49-F238E27FC236}">
                  <a16:creationId xmlns:a16="http://schemas.microsoft.com/office/drawing/2014/main" id="{A6337EEE-AFB8-4F80-BC56-C3D704EE4AD1}"/>
                </a:ext>
              </a:extLst>
            </p:cNvPr>
            <p:cNvGrpSpPr>
              <a:grpSpLocks noChangeAspect="1"/>
            </p:cNvGrpSpPr>
            <p:nvPr/>
          </p:nvGrpSpPr>
          <p:grpSpPr bwMode="auto">
            <a:xfrm>
              <a:off x="1804988" y="1619252"/>
              <a:ext cx="3630613" cy="1038226"/>
              <a:chOff x="1137" y="1020"/>
              <a:chExt cx="2287" cy="654"/>
            </a:xfrm>
          </p:grpSpPr>
          <p:sp>
            <p:nvSpPr>
              <p:cNvPr id="42" name="AutoShape 3">
                <a:extLst>
                  <a:ext uri="{FF2B5EF4-FFF2-40B4-BE49-F238E27FC236}">
                    <a16:creationId xmlns:a16="http://schemas.microsoft.com/office/drawing/2014/main" id="{778696DE-167A-4613-AC24-A5321177569D}"/>
                  </a:ext>
                </a:extLst>
              </p:cNvPr>
              <p:cNvSpPr>
                <a:spLocks noChangeAspect="1" noChangeArrowheads="1" noTextEdit="1"/>
              </p:cNvSpPr>
              <p:nvPr/>
            </p:nvSpPr>
            <p:spPr bwMode="auto">
              <a:xfrm>
                <a:off x="1138" y="1021"/>
                <a:ext cx="380" cy="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Freeform 5">
                <a:extLst>
                  <a:ext uri="{FF2B5EF4-FFF2-40B4-BE49-F238E27FC236}">
                    <a16:creationId xmlns:a16="http://schemas.microsoft.com/office/drawing/2014/main" id="{43E8A11A-B2B8-4F14-BD55-DCE69FB847A5}"/>
                  </a:ext>
                </a:extLst>
              </p:cNvPr>
              <p:cNvSpPr>
                <a:spLocks/>
              </p:cNvSpPr>
              <p:nvPr/>
            </p:nvSpPr>
            <p:spPr bwMode="auto">
              <a:xfrm>
                <a:off x="1279" y="1037"/>
                <a:ext cx="180" cy="191"/>
              </a:xfrm>
              <a:custGeom>
                <a:avLst/>
                <a:gdLst>
                  <a:gd name="T0" fmla="*/ 180 w 180"/>
                  <a:gd name="T1" fmla="*/ 191 h 191"/>
                  <a:gd name="T2" fmla="*/ 0 w 180"/>
                  <a:gd name="T3" fmla="*/ 191 h 191"/>
                  <a:gd name="T4" fmla="*/ 47 w 180"/>
                  <a:gd name="T5" fmla="*/ 134 h 191"/>
                  <a:gd name="T6" fmla="*/ 47 w 180"/>
                  <a:gd name="T7" fmla="*/ 0 h 191"/>
                  <a:gd name="T8" fmla="*/ 133 w 180"/>
                  <a:gd name="T9" fmla="*/ 0 h 191"/>
                  <a:gd name="T10" fmla="*/ 133 w 180"/>
                  <a:gd name="T11" fmla="*/ 134 h 191"/>
                  <a:gd name="T12" fmla="*/ 180 w 180"/>
                  <a:gd name="T13" fmla="*/ 191 h 191"/>
                </a:gdLst>
                <a:ahLst/>
                <a:cxnLst>
                  <a:cxn ang="0">
                    <a:pos x="T0" y="T1"/>
                  </a:cxn>
                  <a:cxn ang="0">
                    <a:pos x="T2" y="T3"/>
                  </a:cxn>
                  <a:cxn ang="0">
                    <a:pos x="T4" y="T5"/>
                  </a:cxn>
                  <a:cxn ang="0">
                    <a:pos x="T6" y="T7"/>
                  </a:cxn>
                  <a:cxn ang="0">
                    <a:pos x="T8" y="T9"/>
                  </a:cxn>
                  <a:cxn ang="0">
                    <a:pos x="T10" y="T11"/>
                  </a:cxn>
                  <a:cxn ang="0">
                    <a:pos x="T12" y="T13"/>
                  </a:cxn>
                </a:cxnLst>
                <a:rect l="0" t="0" r="r" b="b"/>
                <a:pathLst>
                  <a:path w="180" h="191">
                    <a:moveTo>
                      <a:pt x="180" y="191"/>
                    </a:moveTo>
                    <a:lnTo>
                      <a:pt x="0" y="191"/>
                    </a:lnTo>
                    <a:lnTo>
                      <a:pt x="47" y="134"/>
                    </a:lnTo>
                    <a:lnTo>
                      <a:pt x="47" y="0"/>
                    </a:lnTo>
                    <a:lnTo>
                      <a:pt x="133" y="0"/>
                    </a:lnTo>
                    <a:lnTo>
                      <a:pt x="133" y="134"/>
                    </a:lnTo>
                    <a:lnTo>
                      <a:pt x="180" y="191"/>
                    </a:lnTo>
                    <a:close/>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Freeform 6">
                <a:extLst>
                  <a:ext uri="{FF2B5EF4-FFF2-40B4-BE49-F238E27FC236}">
                    <a16:creationId xmlns:a16="http://schemas.microsoft.com/office/drawing/2014/main" id="{E8B81F58-D031-464E-BCF6-48AB5B7898C7}"/>
                  </a:ext>
                </a:extLst>
              </p:cNvPr>
              <p:cNvSpPr>
                <a:spLocks/>
              </p:cNvSpPr>
              <p:nvPr/>
            </p:nvSpPr>
            <p:spPr bwMode="auto">
              <a:xfrm>
                <a:off x="1218" y="1228"/>
                <a:ext cx="303" cy="117"/>
              </a:xfrm>
              <a:custGeom>
                <a:avLst/>
                <a:gdLst>
                  <a:gd name="T0" fmla="*/ 214 w 232"/>
                  <a:gd name="T1" fmla="*/ 36 h 90"/>
                  <a:gd name="T2" fmla="*/ 185 w 232"/>
                  <a:gd name="T3" fmla="*/ 0 h 90"/>
                  <a:gd name="T4" fmla="*/ 47 w 232"/>
                  <a:gd name="T5" fmla="*/ 0 h 90"/>
                  <a:gd name="T6" fmla="*/ 18 w 232"/>
                  <a:gd name="T7" fmla="*/ 36 h 90"/>
                  <a:gd name="T8" fmla="*/ 43 w 232"/>
                  <a:gd name="T9" fmla="*/ 90 h 90"/>
                  <a:gd name="T10" fmla="*/ 190 w 232"/>
                  <a:gd name="T11" fmla="*/ 90 h 90"/>
                  <a:gd name="T12" fmla="*/ 214 w 232"/>
                  <a:gd name="T13" fmla="*/ 36 h 90"/>
                </a:gdLst>
                <a:ahLst/>
                <a:cxnLst>
                  <a:cxn ang="0">
                    <a:pos x="T0" y="T1"/>
                  </a:cxn>
                  <a:cxn ang="0">
                    <a:pos x="T2" y="T3"/>
                  </a:cxn>
                  <a:cxn ang="0">
                    <a:pos x="T4" y="T5"/>
                  </a:cxn>
                  <a:cxn ang="0">
                    <a:pos x="T6" y="T7"/>
                  </a:cxn>
                  <a:cxn ang="0">
                    <a:pos x="T8" y="T9"/>
                  </a:cxn>
                  <a:cxn ang="0">
                    <a:pos x="T10" y="T11"/>
                  </a:cxn>
                  <a:cxn ang="0">
                    <a:pos x="T12" y="T13"/>
                  </a:cxn>
                </a:cxnLst>
                <a:rect l="0" t="0" r="r" b="b"/>
                <a:pathLst>
                  <a:path w="232" h="90">
                    <a:moveTo>
                      <a:pt x="214" y="36"/>
                    </a:moveTo>
                    <a:cubicBezTo>
                      <a:pt x="185" y="0"/>
                      <a:pt x="185" y="0"/>
                      <a:pt x="185" y="0"/>
                    </a:cubicBezTo>
                    <a:cubicBezTo>
                      <a:pt x="47" y="0"/>
                      <a:pt x="47" y="0"/>
                      <a:pt x="47" y="0"/>
                    </a:cubicBezTo>
                    <a:cubicBezTo>
                      <a:pt x="18" y="36"/>
                      <a:pt x="18" y="36"/>
                      <a:pt x="18" y="36"/>
                    </a:cubicBezTo>
                    <a:cubicBezTo>
                      <a:pt x="0" y="57"/>
                      <a:pt x="15" y="90"/>
                      <a:pt x="43" y="90"/>
                    </a:cubicBezTo>
                    <a:cubicBezTo>
                      <a:pt x="190" y="90"/>
                      <a:pt x="190" y="90"/>
                      <a:pt x="190" y="90"/>
                    </a:cubicBezTo>
                    <a:cubicBezTo>
                      <a:pt x="217" y="90"/>
                      <a:pt x="232" y="57"/>
                      <a:pt x="214" y="36"/>
                    </a:cubicBezTo>
                  </a:path>
                </a:pathLst>
              </a:cu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 name="Rectangle 7">
                <a:extLst>
                  <a:ext uri="{FF2B5EF4-FFF2-40B4-BE49-F238E27FC236}">
                    <a16:creationId xmlns:a16="http://schemas.microsoft.com/office/drawing/2014/main" id="{542F126E-0374-4EAF-8328-680C1A07F59D}"/>
                  </a:ext>
                </a:extLst>
              </p:cNvPr>
              <p:cNvSpPr>
                <a:spLocks noChangeArrowheads="1"/>
              </p:cNvSpPr>
              <p:nvPr/>
            </p:nvSpPr>
            <p:spPr bwMode="auto">
              <a:xfrm>
                <a:off x="1347" y="1287"/>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Rectangle 8">
                <a:extLst>
                  <a:ext uri="{FF2B5EF4-FFF2-40B4-BE49-F238E27FC236}">
                    <a16:creationId xmlns:a16="http://schemas.microsoft.com/office/drawing/2014/main" id="{A13DA9B3-0312-4E7C-AF8D-37DF719D01A9}"/>
                  </a:ext>
                </a:extLst>
              </p:cNvPr>
              <p:cNvSpPr>
                <a:spLocks noChangeArrowheads="1"/>
              </p:cNvSpPr>
              <p:nvPr/>
            </p:nvSpPr>
            <p:spPr bwMode="auto">
              <a:xfrm>
                <a:off x="1347" y="1232"/>
                <a:ext cx="44" cy="8"/>
              </a:xfrm>
              <a:prstGeom prst="rect">
                <a:avLst/>
              </a:prstGeom>
              <a:solidFill>
                <a:srgbClr val="494A4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 name="Rectangle 9">
                <a:extLst>
                  <a:ext uri="{FF2B5EF4-FFF2-40B4-BE49-F238E27FC236}">
                    <a16:creationId xmlns:a16="http://schemas.microsoft.com/office/drawing/2014/main" id="{FC9440AE-0AC6-410D-8614-65489CC495EC}"/>
                  </a:ext>
                </a:extLst>
              </p:cNvPr>
              <p:cNvSpPr>
                <a:spLocks noChangeArrowheads="1"/>
              </p:cNvSpPr>
              <p:nvPr/>
            </p:nvSpPr>
            <p:spPr bwMode="auto">
              <a:xfrm>
                <a:off x="1347" y="1179"/>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8" name="Rectangle 10">
                <a:extLst>
                  <a:ext uri="{FF2B5EF4-FFF2-40B4-BE49-F238E27FC236}">
                    <a16:creationId xmlns:a16="http://schemas.microsoft.com/office/drawing/2014/main" id="{B0DF771C-879A-41B9-9502-64E941693577}"/>
                  </a:ext>
                </a:extLst>
              </p:cNvPr>
              <p:cNvSpPr>
                <a:spLocks noChangeArrowheads="1"/>
              </p:cNvSpPr>
              <p:nvPr/>
            </p:nvSpPr>
            <p:spPr bwMode="auto">
              <a:xfrm>
                <a:off x="1347" y="1125"/>
                <a:ext cx="44" cy="8"/>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9" name="Rectangle 11">
                <a:extLst>
                  <a:ext uri="{FF2B5EF4-FFF2-40B4-BE49-F238E27FC236}">
                    <a16:creationId xmlns:a16="http://schemas.microsoft.com/office/drawing/2014/main" id="{5D873C7F-AE22-419C-88AA-03953D7A8A90}"/>
                  </a:ext>
                </a:extLst>
              </p:cNvPr>
              <p:cNvSpPr>
                <a:spLocks noChangeArrowheads="1"/>
              </p:cNvSpPr>
              <p:nvPr/>
            </p:nvSpPr>
            <p:spPr bwMode="auto">
              <a:xfrm>
                <a:off x="1347" y="1071"/>
                <a:ext cx="44" cy="7"/>
              </a:xfrm>
              <a:prstGeom prst="rect">
                <a:avLst/>
              </a:prstGeom>
              <a:solidFill>
                <a:srgbClr val="5D606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Oval 12">
                <a:extLst>
                  <a:ext uri="{FF2B5EF4-FFF2-40B4-BE49-F238E27FC236}">
                    <a16:creationId xmlns:a16="http://schemas.microsoft.com/office/drawing/2014/main" id="{1B2937D5-F16E-4BE8-A07B-F3313C8E4513}"/>
                  </a:ext>
                </a:extLst>
              </p:cNvPr>
              <p:cNvSpPr>
                <a:spLocks noChangeArrowheads="1"/>
              </p:cNvSpPr>
              <p:nvPr/>
            </p:nvSpPr>
            <p:spPr bwMode="auto">
              <a:xfrm>
                <a:off x="1297" y="1215"/>
                <a:ext cx="42" cy="43"/>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Oval 13">
                <a:extLst>
                  <a:ext uri="{FF2B5EF4-FFF2-40B4-BE49-F238E27FC236}">
                    <a16:creationId xmlns:a16="http://schemas.microsoft.com/office/drawing/2014/main" id="{FDEBFC5A-C091-4179-A9B7-8B840DD72993}"/>
                  </a:ext>
                </a:extLst>
              </p:cNvPr>
              <p:cNvSpPr>
                <a:spLocks noChangeArrowheads="1"/>
              </p:cNvSpPr>
              <p:nvPr/>
            </p:nvSpPr>
            <p:spPr bwMode="auto">
              <a:xfrm>
                <a:off x="1301" y="1220"/>
                <a:ext cx="33" cy="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Oval 14">
                <a:extLst>
                  <a:ext uri="{FF2B5EF4-FFF2-40B4-BE49-F238E27FC236}">
                    <a16:creationId xmlns:a16="http://schemas.microsoft.com/office/drawing/2014/main" id="{ED6A506F-BC97-4656-9709-75EE4CCCB4DA}"/>
                  </a:ext>
                </a:extLst>
              </p:cNvPr>
              <p:cNvSpPr>
                <a:spLocks noChangeArrowheads="1"/>
              </p:cNvSpPr>
              <p:nvPr/>
            </p:nvSpPr>
            <p:spPr bwMode="auto">
              <a:xfrm>
                <a:off x="1410" y="1232"/>
                <a:ext cx="31" cy="3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 name="Oval 15">
                <a:extLst>
                  <a:ext uri="{FF2B5EF4-FFF2-40B4-BE49-F238E27FC236}">
                    <a16:creationId xmlns:a16="http://schemas.microsoft.com/office/drawing/2014/main" id="{2BF07FE2-1232-4E09-B854-9208E383C930}"/>
                  </a:ext>
                </a:extLst>
              </p:cNvPr>
              <p:cNvSpPr>
                <a:spLocks noChangeArrowheads="1"/>
              </p:cNvSpPr>
              <p:nvPr/>
            </p:nvSpPr>
            <p:spPr bwMode="auto">
              <a:xfrm>
                <a:off x="1427" y="1304"/>
                <a:ext cx="19" cy="1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Oval 16">
                <a:extLst>
                  <a:ext uri="{FF2B5EF4-FFF2-40B4-BE49-F238E27FC236}">
                    <a16:creationId xmlns:a16="http://schemas.microsoft.com/office/drawing/2014/main" id="{BFAB84F0-F748-4E03-A7E1-5BBE2818AA3A}"/>
                  </a:ext>
                </a:extLst>
              </p:cNvPr>
              <p:cNvSpPr>
                <a:spLocks noChangeArrowheads="1"/>
              </p:cNvSpPr>
              <p:nvPr/>
            </p:nvSpPr>
            <p:spPr bwMode="auto">
              <a:xfrm>
                <a:off x="1391" y="1196"/>
                <a:ext cx="15" cy="14"/>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5" name="Oval 17">
                <a:extLst>
                  <a:ext uri="{FF2B5EF4-FFF2-40B4-BE49-F238E27FC236}">
                    <a16:creationId xmlns:a16="http://schemas.microsoft.com/office/drawing/2014/main" id="{4F051B7F-B9EE-4601-AF60-B064F601CC7C}"/>
                  </a:ext>
                </a:extLst>
              </p:cNvPr>
              <p:cNvSpPr>
                <a:spLocks noChangeArrowheads="1"/>
              </p:cNvSpPr>
              <p:nvPr/>
            </p:nvSpPr>
            <p:spPr bwMode="auto">
              <a:xfrm>
                <a:off x="1361" y="1147"/>
                <a:ext cx="21" cy="21"/>
              </a:xfrm>
              <a:prstGeom prst="ellipse">
                <a:avLst/>
              </a:prstGeom>
              <a:solidFill>
                <a:srgbClr val="753A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6" name="Freeform 18">
                <a:extLst>
                  <a:ext uri="{FF2B5EF4-FFF2-40B4-BE49-F238E27FC236}">
                    <a16:creationId xmlns:a16="http://schemas.microsoft.com/office/drawing/2014/main" id="{DED8CE33-EAB5-4128-B384-4FE22D0CE887}"/>
                  </a:ext>
                </a:extLst>
              </p:cNvPr>
              <p:cNvSpPr>
                <a:spLocks/>
              </p:cNvSpPr>
              <p:nvPr/>
            </p:nvSpPr>
            <p:spPr bwMode="auto">
              <a:xfrm>
                <a:off x="1317" y="1020"/>
                <a:ext cx="104" cy="17"/>
              </a:xfrm>
              <a:custGeom>
                <a:avLst/>
                <a:gdLst>
                  <a:gd name="T0" fmla="*/ 80 w 80"/>
                  <a:gd name="T1" fmla="*/ 3 h 13"/>
                  <a:gd name="T2" fmla="*/ 80 w 80"/>
                  <a:gd name="T3" fmla="*/ 9 h 13"/>
                  <a:gd name="T4" fmla="*/ 77 w 80"/>
                  <a:gd name="T5" fmla="*/ 13 h 13"/>
                  <a:gd name="T6" fmla="*/ 4 w 80"/>
                  <a:gd name="T7" fmla="*/ 13 h 13"/>
                  <a:gd name="T8" fmla="*/ 0 w 80"/>
                  <a:gd name="T9" fmla="*/ 9 h 13"/>
                  <a:gd name="T10" fmla="*/ 0 w 80"/>
                  <a:gd name="T11" fmla="*/ 3 h 13"/>
                  <a:gd name="T12" fmla="*/ 4 w 80"/>
                  <a:gd name="T13" fmla="*/ 0 h 13"/>
                  <a:gd name="T14" fmla="*/ 77 w 80"/>
                  <a:gd name="T15" fmla="*/ 0 h 13"/>
                  <a:gd name="T16" fmla="*/ 80 w 80"/>
                  <a:gd name="T17"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13">
                    <a:moveTo>
                      <a:pt x="80" y="3"/>
                    </a:moveTo>
                    <a:cubicBezTo>
                      <a:pt x="80" y="9"/>
                      <a:pt x="80" y="9"/>
                      <a:pt x="80" y="9"/>
                    </a:cubicBezTo>
                    <a:cubicBezTo>
                      <a:pt x="80" y="11"/>
                      <a:pt x="79" y="13"/>
                      <a:pt x="77" y="13"/>
                    </a:cubicBezTo>
                    <a:cubicBezTo>
                      <a:pt x="4" y="13"/>
                      <a:pt x="4" y="13"/>
                      <a:pt x="4" y="13"/>
                    </a:cubicBezTo>
                    <a:cubicBezTo>
                      <a:pt x="2" y="13"/>
                      <a:pt x="0" y="11"/>
                      <a:pt x="0" y="9"/>
                    </a:cubicBezTo>
                    <a:cubicBezTo>
                      <a:pt x="0" y="3"/>
                      <a:pt x="0" y="3"/>
                      <a:pt x="0" y="3"/>
                    </a:cubicBezTo>
                    <a:cubicBezTo>
                      <a:pt x="0" y="1"/>
                      <a:pt x="2" y="0"/>
                      <a:pt x="4" y="0"/>
                    </a:cubicBezTo>
                    <a:cubicBezTo>
                      <a:pt x="77" y="0"/>
                      <a:pt x="77" y="0"/>
                      <a:pt x="77" y="0"/>
                    </a:cubicBezTo>
                    <a:cubicBezTo>
                      <a:pt x="79" y="0"/>
                      <a:pt x="80" y="1"/>
                      <a:pt x="80" y="3"/>
                    </a:cubicBezTo>
                  </a:path>
                </a:pathLst>
              </a:custGeom>
              <a:solidFill>
                <a:srgbClr val="B2E0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7" name="Rectangle 19">
                <a:extLst>
                  <a:ext uri="{FF2B5EF4-FFF2-40B4-BE49-F238E27FC236}">
                    <a16:creationId xmlns:a16="http://schemas.microsoft.com/office/drawing/2014/main" id="{DD2213EA-C9A2-47C1-A078-8548397B7A01}"/>
                  </a:ext>
                </a:extLst>
              </p:cNvPr>
              <p:cNvSpPr>
                <a:spLocks noChangeArrowheads="1"/>
              </p:cNvSpPr>
              <p:nvPr/>
            </p:nvSpPr>
            <p:spPr bwMode="auto">
              <a:xfrm>
                <a:off x="1326" y="1037"/>
                <a:ext cx="86" cy="14"/>
              </a:xfrm>
              <a:prstGeom prst="rect">
                <a:avLst/>
              </a:prstGeom>
              <a:solidFill>
                <a:srgbClr val="89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8" name="Freeform 20">
                <a:extLst>
                  <a:ext uri="{FF2B5EF4-FFF2-40B4-BE49-F238E27FC236}">
                    <a16:creationId xmlns:a16="http://schemas.microsoft.com/office/drawing/2014/main" id="{F2DED09D-56C0-46D9-A441-8986B9915DE1}"/>
                  </a:ext>
                </a:extLst>
              </p:cNvPr>
              <p:cNvSpPr>
                <a:spLocks/>
              </p:cNvSpPr>
              <p:nvPr/>
            </p:nvSpPr>
            <p:spPr bwMode="auto">
              <a:xfrm>
                <a:off x="1185" y="1038"/>
                <a:ext cx="29" cy="636"/>
              </a:xfrm>
              <a:custGeom>
                <a:avLst/>
                <a:gdLst>
                  <a:gd name="T0" fmla="*/ 16 w 16"/>
                  <a:gd name="T1" fmla="*/ 358 h 358"/>
                  <a:gd name="T2" fmla="*/ 0 w 16"/>
                  <a:gd name="T3" fmla="*/ 358 h 358"/>
                  <a:gd name="T4" fmla="*/ 0 w 16"/>
                  <a:gd name="T5" fmla="*/ 8 h 358"/>
                  <a:gd name="T6" fmla="*/ 8 w 16"/>
                  <a:gd name="T7" fmla="*/ 0 h 358"/>
                  <a:gd name="T8" fmla="*/ 16 w 16"/>
                  <a:gd name="T9" fmla="*/ 8 h 358"/>
                  <a:gd name="T10" fmla="*/ 16 w 16"/>
                  <a:gd name="T11" fmla="*/ 358 h 358"/>
                </a:gdLst>
                <a:ahLst/>
                <a:cxnLst>
                  <a:cxn ang="0">
                    <a:pos x="T0" y="T1"/>
                  </a:cxn>
                  <a:cxn ang="0">
                    <a:pos x="T2" y="T3"/>
                  </a:cxn>
                  <a:cxn ang="0">
                    <a:pos x="T4" y="T5"/>
                  </a:cxn>
                  <a:cxn ang="0">
                    <a:pos x="T6" y="T7"/>
                  </a:cxn>
                  <a:cxn ang="0">
                    <a:pos x="T8" y="T9"/>
                  </a:cxn>
                  <a:cxn ang="0">
                    <a:pos x="T10" y="T11"/>
                  </a:cxn>
                </a:cxnLst>
                <a:rect l="0" t="0" r="r" b="b"/>
                <a:pathLst>
                  <a:path w="16" h="358">
                    <a:moveTo>
                      <a:pt x="16" y="358"/>
                    </a:moveTo>
                    <a:cubicBezTo>
                      <a:pt x="0" y="358"/>
                      <a:pt x="0" y="358"/>
                      <a:pt x="0" y="358"/>
                    </a:cubicBezTo>
                    <a:cubicBezTo>
                      <a:pt x="0" y="8"/>
                      <a:pt x="0" y="8"/>
                      <a:pt x="0" y="8"/>
                    </a:cubicBezTo>
                    <a:cubicBezTo>
                      <a:pt x="0" y="4"/>
                      <a:pt x="3" y="0"/>
                      <a:pt x="8" y="0"/>
                    </a:cubicBezTo>
                    <a:cubicBezTo>
                      <a:pt x="12" y="0"/>
                      <a:pt x="16" y="4"/>
                      <a:pt x="16" y="8"/>
                    </a:cubicBezTo>
                    <a:lnTo>
                      <a:pt x="16" y="3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9" name="Rectangle 21">
                <a:extLst>
                  <a:ext uri="{FF2B5EF4-FFF2-40B4-BE49-F238E27FC236}">
                    <a16:creationId xmlns:a16="http://schemas.microsoft.com/office/drawing/2014/main" id="{1B13DA79-4FA5-494E-85DF-B97DAF75F469}"/>
                  </a:ext>
                </a:extLst>
              </p:cNvPr>
              <p:cNvSpPr>
                <a:spLocks noChangeArrowheads="1"/>
              </p:cNvSpPr>
              <p:nvPr/>
            </p:nvSpPr>
            <p:spPr bwMode="auto">
              <a:xfrm>
                <a:off x="1137" y="1078"/>
                <a:ext cx="189" cy="2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 name="Freeform 22">
                <a:extLst>
                  <a:ext uri="{FF2B5EF4-FFF2-40B4-BE49-F238E27FC236}">
                    <a16:creationId xmlns:a16="http://schemas.microsoft.com/office/drawing/2014/main" id="{8F08F637-3576-41BE-AF79-A9D2559457A7}"/>
                  </a:ext>
                </a:extLst>
              </p:cNvPr>
              <p:cNvSpPr>
                <a:spLocks/>
              </p:cNvSpPr>
              <p:nvPr/>
            </p:nvSpPr>
            <p:spPr bwMode="auto">
              <a:xfrm>
                <a:off x="1412" y="1078"/>
                <a:ext cx="39" cy="21"/>
              </a:xfrm>
              <a:custGeom>
                <a:avLst/>
                <a:gdLst>
                  <a:gd name="T0" fmla="*/ 30 w 30"/>
                  <a:gd name="T1" fmla="*/ 8 h 16"/>
                  <a:gd name="T2" fmla="*/ 30 w 30"/>
                  <a:gd name="T3" fmla="*/ 8 h 16"/>
                  <a:gd name="T4" fmla="*/ 22 w 30"/>
                  <a:gd name="T5" fmla="*/ 16 h 16"/>
                  <a:gd name="T6" fmla="*/ 0 w 30"/>
                  <a:gd name="T7" fmla="*/ 16 h 16"/>
                  <a:gd name="T8" fmla="*/ 0 w 30"/>
                  <a:gd name="T9" fmla="*/ 0 h 16"/>
                  <a:gd name="T10" fmla="*/ 22 w 30"/>
                  <a:gd name="T11" fmla="*/ 0 h 16"/>
                  <a:gd name="T12" fmla="*/ 30 w 30"/>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30" y="8"/>
                    </a:moveTo>
                    <a:cubicBezTo>
                      <a:pt x="30" y="8"/>
                      <a:pt x="30" y="8"/>
                      <a:pt x="30" y="8"/>
                    </a:cubicBezTo>
                    <a:cubicBezTo>
                      <a:pt x="30" y="12"/>
                      <a:pt x="26" y="16"/>
                      <a:pt x="22" y="16"/>
                    </a:cubicBezTo>
                    <a:cubicBezTo>
                      <a:pt x="0" y="16"/>
                      <a:pt x="0" y="16"/>
                      <a:pt x="0" y="16"/>
                    </a:cubicBezTo>
                    <a:cubicBezTo>
                      <a:pt x="0" y="0"/>
                      <a:pt x="0" y="0"/>
                      <a:pt x="0" y="0"/>
                    </a:cubicBezTo>
                    <a:cubicBezTo>
                      <a:pt x="22" y="0"/>
                      <a:pt x="22" y="0"/>
                      <a:pt x="22" y="0"/>
                    </a:cubicBezTo>
                    <a:cubicBezTo>
                      <a:pt x="26" y="0"/>
                      <a:pt x="30" y="3"/>
                      <a:pt x="30" y="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 name="Freeform 23">
                <a:extLst>
                  <a:ext uri="{FF2B5EF4-FFF2-40B4-BE49-F238E27FC236}">
                    <a16:creationId xmlns:a16="http://schemas.microsoft.com/office/drawing/2014/main" id="{FA0FE1C3-5771-4357-A799-816417E1D36E}"/>
                  </a:ext>
                </a:extLst>
              </p:cNvPr>
              <p:cNvSpPr>
                <a:spLocks/>
              </p:cNvSpPr>
              <p:nvPr/>
            </p:nvSpPr>
            <p:spPr bwMode="auto">
              <a:xfrm flipV="1">
                <a:off x="1160" y="1475"/>
                <a:ext cx="2264" cy="29"/>
              </a:xfrm>
              <a:custGeom>
                <a:avLst/>
                <a:gdLst>
                  <a:gd name="T0" fmla="*/ 273 w 273"/>
                  <a:gd name="T1" fmla="*/ 20 h 20"/>
                  <a:gd name="T2" fmla="*/ 0 w 273"/>
                  <a:gd name="T3" fmla="*/ 20 h 20"/>
                  <a:gd name="T4" fmla="*/ 0 w 273"/>
                  <a:gd name="T5" fmla="*/ 3 h 20"/>
                  <a:gd name="T6" fmla="*/ 3 w 273"/>
                  <a:gd name="T7" fmla="*/ 0 h 20"/>
                  <a:gd name="T8" fmla="*/ 270 w 273"/>
                  <a:gd name="T9" fmla="*/ 0 h 20"/>
                  <a:gd name="T10" fmla="*/ 273 w 273"/>
                  <a:gd name="T11" fmla="*/ 3 h 20"/>
                  <a:gd name="T12" fmla="*/ 273 w 273"/>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273" h="20">
                    <a:moveTo>
                      <a:pt x="273" y="20"/>
                    </a:moveTo>
                    <a:cubicBezTo>
                      <a:pt x="0" y="20"/>
                      <a:pt x="0" y="20"/>
                      <a:pt x="0" y="20"/>
                    </a:cubicBezTo>
                    <a:cubicBezTo>
                      <a:pt x="0" y="3"/>
                      <a:pt x="0" y="3"/>
                      <a:pt x="0" y="3"/>
                    </a:cubicBezTo>
                    <a:cubicBezTo>
                      <a:pt x="0" y="1"/>
                      <a:pt x="1" y="0"/>
                      <a:pt x="3" y="0"/>
                    </a:cubicBezTo>
                    <a:cubicBezTo>
                      <a:pt x="270" y="0"/>
                      <a:pt x="270" y="0"/>
                      <a:pt x="270" y="0"/>
                    </a:cubicBezTo>
                    <a:cubicBezTo>
                      <a:pt x="272" y="0"/>
                      <a:pt x="273" y="1"/>
                      <a:pt x="273" y="3"/>
                    </a:cubicBezTo>
                    <a:lnTo>
                      <a:pt x="273"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 name="Rectangle 24">
                <a:extLst>
                  <a:ext uri="{FF2B5EF4-FFF2-40B4-BE49-F238E27FC236}">
                    <a16:creationId xmlns:a16="http://schemas.microsoft.com/office/drawing/2014/main" id="{AE96690E-4025-4610-AB75-DD26C88DB64D}"/>
                  </a:ext>
                </a:extLst>
              </p:cNvPr>
              <p:cNvSpPr>
                <a:spLocks noChangeArrowheads="1"/>
              </p:cNvSpPr>
              <p:nvPr/>
            </p:nvSpPr>
            <p:spPr bwMode="auto">
              <a:xfrm>
                <a:off x="1326" y="1081"/>
                <a:ext cx="86" cy="1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1" name="矩形 40">
              <a:extLst>
                <a:ext uri="{FF2B5EF4-FFF2-40B4-BE49-F238E27FC236}">
                  <a16:creationId xmlns:a16="http://schemas.microsoft.com/office/drawing/2014/main" id="{3D707486-3E5B-40E7-A494-B3165DDBA814}"/>
                </a:ext>
              </a:extLst>
            </p:cNvPr>
            <p:cNvSpPr/>
            <p:nvPr/>
          </p:nvSpPr>
          <p:spPr>
            <a:xfrm>
              <a:off x="2696024" y="1844360"/>
              <a:ext cx="2122697" cy="511807"/>
            </a:xfrm>
            <a:prstGeom prst="rect">
              <a:avLst/>
            </a:prstGeom>
          </p:spPr>
          <p:txBody>
            <a:bodyPr wrap="none">
              <a:spAutoFit/>
            </a:bodyPr>
            <a:lstStyle/>
            <a:p>
              <a:pPr>
                <a:lnSpc>
                  <a:spcPct val="125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400" b="1" dirty="0">
                  <a:solidFill>
                    <a:schemeClr val="bg1"/>
                  </a:solidFill>
                  <a:effectLst>
                    <a:outerShdw blurRad="38100" dist="38100" dir="2700000" algn="tl">
                      <a:srgbClr val="000000">
                        <a:alpha val="43137"/>
                      </a:srgbClr>
                    </a:outerShdw>
                  </a:effectLst>
                  <a:cs typeface="+mn-ea"/>
                  <a:sym typeface="+mn-lt"/>
                </a:rPr>
                <a:t>现场医疗救援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3220630" y="7520823"/>
            <a:ext cx="246286"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endParaRPr lang="zh-CN" altLang="en-US" sz="2400">
              <a:cs typeface="+mn-ea"/>
              <a:sym typeface="+mn-lt"/>
            </a:endParaRPr>
          </a:p>
        </p:txBody>
      </p:sp>
      <p:grpSp>
        <p:nvGrpSpPr>
          <p:cNvPr id="11" name="组合 10">
            <a:extLst>
              <a:ext uri="{FF2B5EF4-FFF2-40B4-BE49-F238E27FC236}">
                <a16:creationId xmlns:a16="http://schemas.microsoft.com/office/drawing/2014/main" id="{A11837EC-54B3-40DC-B005-DE2C4B7ADDFB}"/>
              </a:ext>
            </a:extLst>
          </p:cNvPr>
          <p:cNvGrpSpPr/>
          <p:nvPr/>
        </p:nvGrpSpPr>
        <p:grpSpPr>
          <a:xfrm>
            <a:off x="0" y="166704"/>
            <a:ext cx="2593858" cy="1086574"/>
            <a:chOff x="0" y="166704"/>
            <a:chExt cx="2593858" cy="1086574"/>
          </a:xfrm>
        </p:grpSpPr>
        <p:sp>
          <p:nvSpPr>
            <p:cNvPr id="7" name="圆角矩形 2">
              <a:extLst>
                <a:ext uri="{FF2B5EF4-FFF2-40B4-BE49-F238E27FC236}">
                  <a16:creationId xmlns:a16="http://schemas.microsoft.com/office/drawing/2014/main" id="{0C063220-9C7E-4A61-8B99-B7F542700C86}"/>
                </a:ext>
              </a:extLst>
            </p:cNvPr>
            <p:cNvSpPr/>
            <p:nvPr/>
          </p:nvSpPr>
          <p:spPr>
            <a:xfrm>
              <a:off x="0" y="660355"/>
              <a:ext cx="2593858" cy="592923"/>
            </a:xfrm>
            <a:prstGeom prst="roundRect">
              <a:avLst>
                <a:gd name="adj" fmla="val 7843"/>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3" name="矩形 2">
              <a:extLst>
                <a:ext uri="{FF2B5EF4-FFF2-40B4-BE49-F238E27FC236}">
                  <a16:creationId xmlns:a16="http://schemas.microsoft.com/office/drawing/2014/main" id="{C56DFDA1-DE4D-42F5-B48C-77958B2B2A4F}"/>
                </a:ext>
              </a:extLst>
            </p:cNvPr>
            <p:cNvSpPr/>
            <p:nvPr/>
          </p:nvSpPr>
          <p:spPr>
            <a:xfrm>
              <a:off x="1004009" y="710819"/>
              <a:ext cx="1492716" cy="461665"/>
            </a:xfrm>
            <a:prstGeom prst="rect">
              <a:avLst/>
            </a:prstGeom>
          </p:spPr>
          <p:txBody>
            <a:bodyPr wrap="none">
              <a:spAutoFit/>
            </a:bodyPr>
            <a:lstStyle/>
            <a:p>
              <a:pPr>
                <a:spcBef>
                  <a:spcPct val="20000"/>
                </a:spcBef>
              </a:pPr>
              <a:r>
                <a:rPr kumimoji="1" lang="zh-CN" altLang="en-US" sz="2400" b="1" dirty="0" smtClean="0">
                  <a:solidFill>
                    <a:srgbClr val="3DA4C3"/>
                  </a:solidFill>
                  <a:cs typeface="+mn-ea"/>
                  <a:sym typeface="+mn-lt"/>
                </a:rPr>
                <a:t>主要内容 </a:t>
              </a:r>
              <a:endParaRPr kumimoji="1" lang="zh-CN" altLang="en-US" sz="2400" b="1" dirty="0">
                <a:solidFill>
                  <a:srgbClr val="3DA4C3"/>
                </a:solidFill>
                <a:cs typeface="+mn-ea"/>
                <a:sym typeface="+mn-lt"/>
              </a:endParaRPr>
            </a:p>
          </p:txBody>
        </p:sp>
        <p:grpSp>
          <p:nvGrpSpPr>
            <p:cNvPr id="10" name="组合 9">
              <a:extLst>
                <a:ext uri="{FF2B5EF4-FFF2-40B4-BE49-F238E27FC236}">
                  <a16:creationId xmlns:a16="http://schemas.microsoft.com/office/drawing/2014/main" id="{C80957F2-9B34-4858-A491-F8607E5E8B19}"/>
                </a:ext>
              </a:extLst>
            </p:cNvPr>
            <p:cNvGrpSpPr/>
            <p:nvPr/>
          </p:nvGrpSpPr>
          <p:grpSpPr>
            <a:xfrm>
              <a:off x="283626" y="166704"/>
              <a:ext cx="596680" cy="987302"/>
              <a:chOff x="283626" y="166704"/>
              <a:chExt cx="596680" cy="987302"/>
            </a:xfrm>
          </p:grpSpPr>
          <p:pic>
            <p:nvPicPr>
              <p:cNvPr id="4" name="图片 3">
                <a:extLst>
                  <a:ext uri="{FF2B5EF4-FFF2-40B4-BE49-F238E27FC236}">
                    <a16:creationId xmlns:a16="http://schemas.microsoft.com/office/drawing/2014/main" id="{D46E25BD-B00F-4321-A348-A937680C4070}"/>
                  </a:ext>
                </a:extLst>
              </p:cNvPr>
              <p:cNvPicPr>
                <a:picLocks noChangeAspect="1"/>
              </p:cNvPicPr>
              <p:nvPr/>
            </p:nvPicPr>
            <p:blipFill>
              <a:blip r:embed="rId2"/>
              <a:stretch>
                <a:fillRect/>
              </a:stretch>
            </p:blipFill>
            <p:spPr>
              <a:xfrm>
                <a:off x="283626" y="166704"/>
                <a:ext cx="596680" cy="987302"/>
              </a:xfrm>
              <a:prstGeom prst="rect">
                <a:avLst/>
              </a:prstGeom>
            </p:spPr>
          </p:pic>
          <p:pic>
            <p:nvPicPr>
              <p:cNvPr id="6" name="图片 5">
                <a:extLst>
                  <a:ext uri="{FF2B5EF4-FFF2-40B4-BE49-F238E27FC236}">
                    <a16:creationId xmlns:a16="http://schemas.microsoft.com/office/drawing/2014/main" id="{D11263D9-974C-423B-9419-06EDD36E4F55}"/>
                  </a:ext>
                </a:extLst>
              </p:cNvPr>
              <p:cNvPicPr>
                <a:picLocks noChangeAspect="1"/>
              </p:cNvPicPr>
              <p:nvPr/>
            </p:nvPicPr>
            <p:blipFill>
              <a:blip r:embed="rId3"/>
              <a:stretch>
                <a:fillRect/>
              </a:stretch>
            </p:blipFill>
            <p:spPr>
              <a:xfrm>
                <a:off x="581966" y="779419"/>
                <a:ext cx="255218" cy="354794"/>
              </a:xfrm>
              <a:prstGeom prst="rect">
                <a:avLst/>
              </a:prstGeom>
            </p:spPr>
          </p:pic>
        </p:grpSp>
      </p:grpSp>
      <p:grpSp>
        <p:nvGrpSpPr>
          <p:cNvPr id="22" name="组合 21">
            <a:extLst>
              <a:ext uri="{FF2B5EF4-FFF2-40B4-BE49-F238E27FC236}">
                <a16:creationId xmlns:a16="http://schemas.microsoft.com/office/drawing/2014/main" id="{57BF8B63-0A98-40EC-815D-69355C7019BE}"/>
              </a:ext>
            </a:extLst>
          </p:cNvPr>
          <p:cNvGrpSpPr/>
          <p:nvPr/>
        </p:nvGrpSpPr>
        <p:grpSpPr>
          <a:xfrm>
            <a:off x="1521340" y="3299419"/>
            <a:ext cx="4100674" cy="2626972"/>
            <a:chOff x="2609456" y="2788312"/>
            <a:chExt cx="4100674" cy="2626972"/>
          </a:xfrm>
        </p:grpSpPr>
        <p:sp>
          <p:nvSpPr>
            <p:cNvPr id="83" name="等腰三角形 82">
              <a:extLst>
                <a:ext uri="{FF2B5EF4-FFF2-40B4-BE49-F238E27FC236}">
                  <a16:creationId xmlns:a16="http://schemas.microsoft.com/office/drawing/2014/main" id="{AA55F6B0-B6AA-4828-BA89-DDE648E98EC2}"/>
                </a:ext>
              </a:extLst>
            </p:cNvPr>
            <p:cNvSpPr/>
            <p:nvPr/>
          </p:nvSpPr>
          <p:spPr bwMode="auto">
            <a:xfrm>
              <a:off x="2860210"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0" name="TextBox 6">
              <a:extLst>
                <a:ext uri="{FF2B5EF4-FFF2-40B4-BE49-F238E27FC236}">
                  <a16:creationId xmlns:a16="http://schemas.microsoft.com/office/drawing/2014/main" id="{90B93A69-F85E-445B-80D8-51B7285C3065}"/>
                </a:ext>
              </a:extLst>
            </p:cNvPr>
            <p:cNvSpPr txBox="1"/>
            <p:nvPr/>
          </p:nvSpPr>
          <p:spPr>
            <a:xfrm>
              <a:off x="3586646" y="3646670"/>
              <a:ext cx="768702" cy="400110"/>
            </a:xfrm>
            <a:prstGeom prst="rect">
              <a:avLst/>
            </a:prstGeom>
            <a:noFill/>
          </p:spPr>
          <p:txBody>
            <a:bodyPr wrap="square" rtlCol="0">
              <a:spAutoFit/>
            </a:bodyPr>
            <a:lstStyle/>
            <a:p>
              <a:r>
                <a:rPr lang="en-US" altLang="zh-CN" sz="2000" dirty="0">
                  <a:solidFill>
                    <a:schemeClr val="bg1"/>
                  </a:solidFill>
                  <a:effectLst>
                    <a:outerShdw blurRad="38100" dist="38100" dir="2700000" algn="tl">
                      <a:srgbClr val="000000">
                        <a:alpha val="43137"/>
                      </a:srgbClr>
                    </a:outerShdw>
                  </a:effectLst>
                  <a:cs typeface="+mn-ea"/>
                  <a:sym typeface="+mn-lt"/>
                </a:rPr>
                <a:t>1</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12" name="组合 11">
              <a:extLst>
                <a:ext uri="{FF2B5EF4-FFF2-40B4-BE49-F238E27FC236}">
                  <a16:creationId xmlns:a16="http://schemas.microsoft.com/office/drawing/2014/main" id="{DF045D59-F8C3-40BE-B176-141C3F118132}"/>
                </a:ext>
              </a:extLst>
            </p:cNvPr>
            <p:cNvGrpSpPr/>
            <p:nvPr/>
          </p:nvGrpSpPr>
          <p:grpSpPr>
            <a:xfrm>
              <a:off x="2609456" y="4235819"/>
              <a:ext cx="4100674" cy="1179465"/>
              <a:chOff x="2658105" y="4242438"/>
              <a:chExt cx="4100674" cy="1179465"/>
            </a:xfrm>
          </p:grpSpPr>
          <p:grpSp>
            <p:nvGrpSpPr>
              <p:cNvPr id="9" name="组合 8">
                <a:extLst>
                  <a:ext uri="{FF2B5EF4-FFF2-40B4-BE49-F238E27FC236}">
                    <a16:creationId xmlns:a16="http://schemas.microsoft.com/office/drawing/2014/main" id="{FA4EF125-500B-4F6A-B96E-8A66449ACB45}"/>
                  </a:ext>
                </a:extLst>
              </p:cNvPr>
              <p:cNvGrpSpPr/>
              <p:nvPr/>
            </p:nvGrpSpPr>
            <p:grpSpPr>
              <a:xfrm>
                <a:off x="2795354" y="4242438"/>
                <a:ext cx="1053541" cy="650506"/>
                <a:chOff x="2709629" y="4235819"/>
                <a:chExt cx="1053541" cy="650506"/>
              </a:xfrm>
            </p:grpSpPr>
            <p:sp>
              <p:nvSpPr>
                <p:cNvPr id="2" name="任意多边形: 形状 1">
                  <a:extLst>
                    <a:ext uri="{FF2B5EF4-FFF2-40B4-BE49-F238E27FC236}">
                      <a16:creationId xmlns:a16="http://schemas.microsoft.com/office/drawing/2014/main" id="{50E72A50-67FB-4CA9-BAE2-C4BDEC4A8DD9}"/>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a:extLst>
                    <a:ext uri="{FF2B5EF4-FFF2-40B4-BE49-F238E27FC236}">
                      <a16:creationId xmlns:a16="http://schemas.microsoft.com/office/drawing/2014/main" id="{07A1367C-E8E0-4B34-A1E6-FD0B744955F0}"/>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36" name="Rectangle 2">
                <a:extLst>
                  <a:ext uri="{FF2B5EF4-FFF2-40B4-BE49-F238E27FC236}">
                    <a16:creationId xmlns:a16="http://schemas.microsoft.com/office/drawing/2014/main" id="{3741AE2C-DAF7-41CA-837C-D61A2B8FBD0C}"/>
                  </a:ext>
                </a:extLst>
              </p:cNvPr>
              <p:cNvSpPr txBox="1">
                <a:spLocks noChangeArrowheads="1"/>
              </p:cNvSpPr>
              <p:nvPr/>
            </p:nvSpPr>
            <p:spPr bwMode="auto">
              <a:xfrm>
                <a:off x="2658105" y="4991529"/>
                <a:ext cx="4100674"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有毒化学品分类</a:t>
                </a:r>
                <a:endParaRPr lang="en-US" sz="2000" dirty="0">
                  <a:solidFill>
                    <a:schemeClr val="bg1"/>
                  </a:solidFill>
                  <a:effectLst>
                    <a:outerShdw blurRad="38100" dist="38100" dir="2700000" algn="tl">
                      <a:srgbClr val="000000">
                        <a:alpha val="43137"/>
                      </a:srgbClr>
                    </a:outerShdw>
                  </a:effectLst>
                  <a:cs typeface="+mn-ea"/>
                  <a:sym typeface="+mn-lt"/>
                </a:endParaRPr>
              </a:p>
            </p:txBody>
          </p:sp>
        </p:grpSp>
      </p:grpSp>
      <p:grpSp>
        <p:nvGrpSpPr>
          <p:cNvPr id="24" name="组合 23">
            <a:extLst>
              <a:ext uri="{FF2B5EF4-FFF2-40B4-BE49-F238E27FC236}">
                <a16:creationId xmlns:a16="http://schemas.microsoft.com/office/drawing/2014/main" id="{8CEFC7DB-DC40-4470-99F5-99FC97E3C255}"/>
              </a:ext>
            </a:extLst>
          </p:cNvPr>
          <p:cNvGrpSpPr/>
          <p:nvPr/>
        </p:nvGrpSpPr>
        <p:grpSpPr>
          <a:xfrm>
            <a:off x="3466916" y="2068552"/>
            <a:ext cx="4197020" cy="2720896"/>
            <a:chOff x="3644910" y="1557445"/>
            <a:chExt cx="4197020" cy="2720896"/>
          </a:xfrm>
        </p:grpSpPr>
        <p:grpSp>
          <p:nvGrpSpPr>
            <p:cNvPr id="23" name="组合 22">
              <a:extLst>
                <a:ext uri="{FF2B5EF4-FFF2-40B4-BE49-F238E27FC236}">
                  <a16:creationId xmlns:a16="http://schemas.microsoft.com/office/drawing/2014/main" id="{B047159A-F870-49FA-AA30-B83C2F33E480}"/>
                </a:ext>
              </a:extLst>
            </p:cNvPr>
            <p:cNvGrpSpPr/>
            <p:nvPr/>
          </p:nvGrpSpPr>
          <p:grpSpPr>
            <a:xfrm>
              <a:off x="3868011" y="2167270"/>
              <a:ext cx="1875409" cy="2111071"/>
              <a:chOff x="3868011" y="2167270"/>
              <a:chExt cx="1875409" cy="2111071"/>
            </a:xfrm>
          </p:grpSpPr>
          <p:sp>
            <p:nvSpPr>
              <p:cNvPr id="85" name="等腰三角形 84">
                <a:extLst>
                  <a:ext uri="{FF2B5EF4-FFF2-40B4-BE49-F238E27FC236}">
                    <a16:creationId xmlns:a16="http://schemas.microsoft.com/office/drawing/2014/main" id="{6ADC4AF7-2DB3-477B-88A2-4DE3B2183E59}"/>
                  </a:ext>
                </a:extLst>
              </p:cNvPr>
              <p:cNvSpPr/>
              <p:nvPr/>
            </p:nvSpPr>
            <p:spPr bwMode="auto">
              <a:xfrm rot="10800000">
                <a:off x="3868011"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86" name="TextBox 6">
                <a:extLst>
                  <a:ext uri="{FF2B5EF4-FFF2-40B4-BE49-F238E27FC236}">
                    <a16:creationId xmlns:a16="http://schemas.microsoft.com/office/drawing/2014/main" id="{94F177D2-D1B1-4084-8665-76BBCB86B1B8}"/>
                  </a:ext>
                </a:extLst>
              </p:cNvPr>
              <p:cNvSpPr txBox="1"/>
              <p:nvPr/>
            </p:nvSpPr>
            <p:spPr>
              <a:xfrm>
                <a:off x="4596276" y="3102564"/>
                <a:ext cx="1079787" cy="400110"/>
              </a:xfrm>
              <a:prstGeom prst="rect">
                <a:avLst/>
              </a:prstGeom>
              <a:noFill/>
            </p:spPr>
            <p:txBody>
              <a:bodyPr wrap="square" rtlCol="0">
                <a:spAutoFit/>
              </a:bodyPr>
              <a:lstStyle/>
              <a:p>
                <a:r>
                  <a:rPr lang="en-US" altLang="zh-CN" sz="2000" dirty="0">
                    <a:solidFill>
                      <a:srgbClr val="3DA4C3"/>
                    </a:solidFill>
                    <a:cs typeface="+mn-ea"/>
                    <a:sym typeface="+mn-lt"/>
                  </a:rPr>
                  <a:t>2</a:t>
                </a:r>
                <a:endParaRPr lang="zh-CN" altLang="en-US" sz="2000" dirty="0">
                  <a:solidFill>
                    <a:srgbClr val="3DA4C3"/>
                  </a:solidFill>
                  <a:cs typeface="+mn-ea"/>
                  <a:sym typeface="+mn-lt"/>
                </a:endParaRPr>
              </a:p>
            </p:txBody>
          </p:sp>
          <p:grpSp>
            <p:nvGrpSpPr>
              <p:cNvPr id="138" name="组合 137">
                <a:extLst>
                  <a:ext uri="{FF2B5EF4-FFF2-40B4-BE49-F238E27FC236}">
                    <a16:creationId xmlns:a16="http://schemas.microsoft.com/office/drawing/2014/main" id="{ECBA5A63-A9B7-4551-8B90-FF340E0A2BAF}"/>
                  </a:ext>
                </a:extLst>
              </p:cNvPr>
              <p:cNvGrpSpPr/>
              <p:nvPr/>
            </p:nvGrpSpPr>
            <p:grpSpPr>
              <a:xfrm rot="10800000">
                <a:off x="4689879" y="2167270"/>
                <a:ext cx="1053541" cy="650506"/>
                <a:chOff x="2709629" y="4235819"/>
                <a:chExt cx="1053541" cy="650506"/>
              </a:xfrm>
            </p:grpSpPr>
            <p:sp>
              <p:nvSpPr>
                <p:cNvPr id="140" name="任意多边形: 形状 139">
                  <a:extLst>
                    <a:ext uri="{FF2B5EF4-FFF2-40B4-BE49-F238E27FC236}">
                      <a16:creationId xmlns:a16="http://schemas.microsoft.com/office/drawing/2014/main" id="{BDCC2865-41AC-49A8-AD42-EA50E6039068}"/>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椭圆 140">
                  <a:extLst>
                    <a:ext uri="{FF2B5EF4-FFF2-40B4-BE49-F238E27FC236}">
                      <a16:creationId xmlns:a16="http://schemas.microsoft.com/office/drawing/2014/main" id="{3AA7C8B5-D261-4170-AC1E-4AD5BAE29554}"/>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sp>
          <p:nvSpPr>
            <p:cNvPr id="139" name="Rectangle 2">
              <a:extLst>
                <a:ext uri="{FF2B5EF4-FFF2-40B4-BE49-F238E27FC236}">
                  <a16:creationId xmlns:a16="http://schemas.microsoft.com/office/drawing/2014/main" id="{D8F11616-143F-4DB0-876D-DAAF9DC536DC}"/>
                </a:ext>
              </a:extLst>
            </p:cNvPr>
            <p:cNvSpPr txBox="1">
              <a:spLocks noChangeArrowheads="1"/>
            </p:cNvSpPr>
            <p:nvPr/>
          </p:nvSpPr>
          <p:spPr bwMode="auto">
            <a:xfrm>
              <a:off x="3644910" y="1557445"/>
              <a:ext cx="4197020"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有毒化学品评价指标与分级</a:t>
              </a:r>
            </a:p>
          </p:txBody>
        </p:sp>
      </p:grpSp>
      <p:grpSp>
        <p:nvGrpSpPr>
          <p:cNvPr id="21" name="组合 20">
            <a:extLst>
              <a:ext uri="{FF2B5EF4-FFF2-40B4-BE49-F238E27FC236}">
                <a16:creationId xmlns:a16="http://schemas.microsoft.com/office/drawing/2014/main" id="{CA6BFCDC-36AC-4C49-907F-757BDF168CE6}"/>
              </a:ext>
            </a:extLst>
          </p:cNvPr>
          <p:cNvGrpSpPr/>
          <p:nvPr/>
        </p:nvGrpSpPr>
        <p:grpSpPr>
          <a:xfrm>
            <a:off x="4388343" y="3299419"/>
            <a:ext cx="3922737" cy="2585437"/>
            <a:chOff x="3765315" y="2788312"/>
            <a:chExt cx="3922737" cy="2585437"/>
          </a:xfrm>
        </p:grpSpPr>
        <p:sp>
          <p:nvSpPr>
            <p:cNvPr id="87" name="等腰三角形 86">
              <a:extLst>
                <a:ext uri="{FF2B5EF4-FFF2-40B4-BE49-F238E27FC236}">
                  <a16:creationId xmlns:a16="http://schemas.microsoft.com/office/drawing/2014/main" id="{D7171E2E-4986-4CDF-8EEC-E85D7423FBCB}"/>
                </a:ext>
              </a:extLst>
            </p:cNvPr>
            <p:cNvSpPr/>
            <p:nvPr/>
          </p:nvSpPr>
          <p:spPr bwMode="auto">
            <a:xfrm>
              <a:off x="4849897"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3" name="TextBox 6">
              <a:extLst>
                <a:ext uri="{FF2B5EF4-FFF2-40B4-BE49-F238E27FC236}">
                  <a16:creationId xmlns:a16="http://schemas.microsoft.com/office/drawing/2014/main" id="{A82117E8-03B4-4413-AA93-0D9A4D67163A}"/>
                </a:ext>
              </a:extLst>
            </p:cNvPr>
            <p:cNvSpPr txBox="1"/>
            <p:nvPr/>
          </p:nvSpPr>
          <p:spPr>
            <a:xfrm>
              <a:off x="5585986" y="3601353"/>
              <a:ext cx="1079787" cy="400110"/>
            </a:xfrm>
            <a:prstGeom prst="rect">
              <a:avLst/>
            </a:prstGeom>
            <a:noFill/>
          </p:spPr>
          <p:txBody>
            <a:bodyPr wrap="square" rtlCol="0">
              <a:spAutoFit/>
            </a:bodyPr>
            <a:lstStyle/>
            <a:p>
              <a:r>
                <a:rPr lang="en-US" altLang="zh-CN" sz="2000" dirty="0">
                  <a:solidFill>
                    <a:schemeClr val="bg1"/>
                  </a:solidFill>
                  <a:effectLst>
                    <a:outerShdw blurRad="38100" dist="38100" dir="2700000" algn="tl">
                      <a:srgbClr val="000000">
                        <a:alpha val="43137"/>
                      </a:srgbClr>
                    </a:outerShdw>
                  </a:effectLst>
                  <a:cs typeface="+mn-ea"/>
                  <a:sym typeface="+mn-lt"/>
                </a:rPr>
                <a:t>3</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142" name="组合 141">
              <a:extLst>
                <a:ext uri="{FF2B5EF4-FFF2-40B4-BE49-F238E27FC236}">
                  <a16:creationId xmlns:a16="http://schemas.microsoft.com/office/drawing/2014/main" id="{8AD1CA39-6E11-4DCC-9277-B89C46E17D84}"/>
                </a:ext>
              </a:extLst>
            </p:cNvPr>
            <p:cNvGrpSpPr/>
            <p:nvPr/>
          </p:nvGrpSpPr>
          <p:grpSpPr>
            <a:xfrm>
              <a:off x="3765315" y="4235819"/>
              <a:ext cx="3922737" cy="1137930"/>
              <a:chOff x="1855943" y="4242438"/>
              <a:chExt cx="3922737" cy="1137930"/>
            </a:xfrm>
          </p:grpSpPr>
          <p:grpSp>
            <p:nvGrpSpPr>
              <p:cNvPr id="143" name="组合 142">
                <a:extLst>
                  <a:ext uri="{FF2B5EF4-FFF2-40B4-BE49-F238E27FC236}">
                    <a16:creationId xmlns:a16="http://schemas.microsoft.com/office/drawing/2014/main" id="{A1A2A5CE-70D6-49C1-9221-9C62268301F1}"/>
                  </a:ext>
                </a:extLst>
              </p:cNvPr>
              <p:cNvGrpSpPr/>
              <p:nvPr/>
            </p:nvGrpSpPr>
            <p:grpSpPr>
              <a:xfrm>
                <a:off x="2795354" y="4242438"/>
                <a:ext cx="1053541" cy="650506"/>
                <a:chOff x="2709629" y="4235819"/>
                <a:chExt cx="1053541" cy="650506"/>
              </a:xfrm>
            </p:grpSpPr>
            <p:sp>
              <p:nvSpPr>
                <p:cNvPr id="145" name="任意多边形: 形状 144">
                  <a:extLst>
                    <a:ext uri="{FF2B5EF4-FFF2-40B4-BE49-F238E27FC236}">
                      <a16:creationId xmlns:a16="http://schemas.microsoft.com/office/drawing/2014/main" id="{531245ED-72AC-4EA0-BFA9-073324459B91}"/>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椭圆 145">
                  <a:extLst>
                    <a:ext uri="{FF2B5EF4-FFF2-40B4-BE49-F238E27FC236}">
                      <a16:creationId xmlns:a16="http://schemas.microsoft.com/office/drawing/2014/main" id="{B9FD8C7F-4B96-43A6-AAA1-215D57A5105C}"/>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44" name="Rectangle 2">
                <a:extLst>
                  <a:ext uri="{FF2B5EF4-FFF2-40B4-BE49-F238E27FC236}">
                    <a16:creationId xmlns:a16="http://schemas.microsoft.com/office/drawing/2014/main" id="{5A39082F-7F8F-4BF2-BE86-2F817671D399}"/>
                  </a:ext>
                </a:extLst>
              </p:cNvPr>
              <p:cNvSpPr txBox="1">
                <a:spLocks noChangeArrowheads="1"/>
              </p:cNvSpPr>
              <p:nvPr/>
            </p:nvSpPr>
            <p:spPr bwMode="auto">
              <a:xfrm>
                <a:off x="1855943" y="4949994"/>
                <a:ext cx="3922737"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有毒化学品侵入人体途径和危害</a:t>
                </a:r>
              </a:p>
            </p:txBody>
          </p:sp>
        </p:grpSp>
      </p:grpSp>
      <p:grpSp>
        <p:nvGrpSpPr>
          <p:cNvPr id="19" name="组合 18">
            <a:extLst>
              <a:ext uri="{FF2B5EF4-FFF2-40B4-BE49-F238E27FC236}">
                <a16:creationId xmlns:a16="http://schemas.microsoft.com/office/drawing/2014/main" id="{023C0E5B-A624-4864-B494-3CC0804BFD89}"/>
              </a:ext>
            </a:extLst>
          </p:cNvPr>
          <p:cNvGrpSpPr/>
          <p:nvPr/>
        </p:nvGrpSpPr>
        <p:grpSpPr>
          <a:xfrm>
            <a:off x="6843447" y="2070810"/>
            <a:ext cx="2911303" cy="2718638"/>
            <a:chOff x="5542186" y="1559703"/>
            <a:chExt cx="2911303" cy="2718638"/>
          </a:xfrm>
        </p:grpSpPr>
        <p:sp>
          <p:nvSpPr>
            <p:cNvPr id="126" name="等腰三角形 125">
              <a:extLst>
                <a:ext uri="{FF2B5EF4-FFF2-40B4-BE49-F238E27FC236}">
                  <a16:creationId xmlns:a16="http://schemas.microsoft.com/office/drawing/2014/main" id="{475C3F30-4029-49CA-9459-6AD2E498C33F}"/>
                </a:ext>
              </a:extLst>
            </p:cNvPr>
            <p:cNvSpPr/>
            <p:nvPr/>
          </p:nvSpPr>
          <p:spPr bwMode="auto">
            <a:xfrm rot="10800000">
              <a:off x="5857698" y="2766640"/>
              <a:ext cx="1753574" cy="1511701"/>
            </a:xfrm>
            <a:prstGeom prst="triangle">
              <a:avLst/>
            </a:prstGeom>
            <a:gradFill>
              <a:gsLst>
                <a:gs pos="100000">
                  <a:schemeClr val="bg1">
                    <a:lumMod val="95000"/>
                  </a:schemeClr>
                </a:gs>
                <a:gs pos="0">
                  <a:schemeClr val="bg1">
                    <a:lumMod val="85000"/>
                  </a:schemeClr>
                </a:gs>
              </a:gsLst>
              <a:lin ang="2700000" scaled="1"/>
            </a:gradFill>
            <a:ln w="12700">
              <a:gradFill flip="none" rotWithShape="1">
                <a:gsLst>
                  <a:gs pos="0">
                    <a:schemeClr val="bg1"/>
                  </a:gs>
                  <a:gs pos="100000">
                    <a:schemeClr val="bg1">
                      <a:lumMod val="85000"/>
                    </a:schemeClr>
                  </a:gs>
                </a:gsLst>
                <a:lin ang="2700000" scaled="1"/>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4" name="TextBox 6">
              <a:extLst>
                <a:ext uri="{FF2B5EF4-FFF2-40B4-BE49-F238E27FC236}">
                  <a16:creationId xmlns:a16="http://schemas.microsoft.com/office/drawing/2014/main" id="{C63812B2-8F46-44C0-A2B8-CF2B904E81E8}"/>
                </a:ext>
              </a:extLst>
            </p:cNvPr>
            <p:cNvSpPr txBox="1"/>
            <p:nvPr/>
          </p:nvSpPr>
          <p:spPr>
            <a:xfrm>
              <a:off x="6615469" y="3198986"/>
              <a:ext cx="766690" cy="400110"/>
            </a:xfrm>
            <a:prstGeom prst="rect">
              <a:avLst/>
            </a:prstGeom>
            <a:noFill/>
          </p:spPr>
          <p:txBody>
            <a:bodyPr wrap="square" rtlCol="0">
              <a:spAutoFit/>
            </a:bodyPr>
            <a:lstStyle/>
            <a:p>
              <a:r>
                <a:rPr lang="en-US" altLang="zh-CN" sz="2000" dirty="0">
                  <a:solidFill>
                    <a:srgbClr val="3DA4C3"/>
                  </a:solidFill>
                  <a:cs typeface="+mn-ea"/>
                  <a:sym typeface="+mn-lt"/>
                </a:rPr>
                <a:t>4</a:t>
              </a:r>
              <a:endParaRPr lang="zh-CN" altLang="en-US" sz="2000" dirty="0">
                <a:solidFill>
                  <a:srgbClr val="3DA4C3"/>
                </a:solidFill>
                <a:cs typeface="+mn-ea"/>
                <a:sym typeface="+mn-lt"/>
              </a:endParaRPr>
            </a:p>
          </p:txBody>
        </p:sp>
        <p:grpSp>
          <p:nvGrpSpPr>
            <p:cNvPr id="147" name="组合 146">
              <a:extLst>
                <a:ext uri="{FF2B5EF4-FFF2-40B4-BE49-F238E27FC236}">
                  <a16:creationId xmlns:a16="http://schemas.microsoft.com/office/drawing/2014/main" id="{56DBFEF2-AAC2-45AC-9A8B-0766F948ED39}"/>
                </a:ext>
              </a:extLst>
            </p:cNvPr>
            <p:cNvGrpSpPr/>
            <p:nvPr/>
          </p:nvGrpSpPr>
          <p:grpSpPr>
            <a:xfrm rot="10800000">
              <a:off x="6701831" y="2152742"/>
              <a:ext cx="1053541" cy="650506"/>
              <a:chOff x="2709629" y="4235819"/>
              <a:chExt cx="1053541" cy="650506"/>
            </a:xfrm>
          </p:grpSpPr>
          <p:sp>
            <p:nvSpPr>
              <p:cNvPr id="148" name="任意多边形: 形状 147">
                <a:extLst>
                  <a:ext uri="{FF2B5EF4-FFF2-40B4-BE49-F238E27FC236}">
                    <a16:creationId xmlns:a16="http://schemas.microsoft.com/office/drawing/2014/main" id="{D53B3F70-A0E5-4EC1-80B1-22848C9A71AB}"/>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椭圆 148">
                <a:extLst>
                  <a:ext uri="{FF2B5EF4-FFF2-40B4-BE49-F238E27FC236}">
                    <a16:creationId xmlns:a16="http://schemas.microsoft.com/office/drawing/2014/main" id="{E1BFFB2E-391D-4389-B994-1CED19F72494}"/>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50" name="Rectangle 2">
              <a:extLst>
                <a:ext uri="{FF2B5EF4-FFF2-40B4-BE49-F238E27FC236}">
                  <a16:creationId xmlns:a16="http://schemas.microsoft.com/office/drawing/2014/main" id="{CB295DE6-76E9-4882-B2B9-867B7BD45F43}"/>
                </a:ext>
              </a:extLst>
            </p:cNvPr>
            <p:cNvSpPr txBox="1">
              <a:spLocks noChangeArrowheads="1"/>
            </p:cNvSpPr>
            <p:nvPr/>
          </p:nvSpPr>
          <p:spPr bwMode="auto">
            <a:xfrm>
              <a:off x="5542186" y="1559703"/>
              <a:ext cx="2911303" cy="430374"/>
            </a:xfrm>
            <a:prstGeom prst="rect">
              <a:avLst/>
            </a:prstGeom>
            <a:noFill/>
            <a:ln w="9525">
              <a:noFill/>
              <a:miter lim="800000"/>
              <a:headEnd/>
              <a:tailEnd/>
            </a:ln>
          </p:spPr>
          <p:txBody>
            <a:bodyPr wrap="square">
              <a:spAutoFit/>
            </a:bodyPr>
            <a:lstStyle/>
            <a:p>
              <a:pPr indent="-341305" algn="ctr">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典型事故的暴露的问题</a:t>
              </a:r>
              <a:endParaRPr lang="en-US" altLang="zh-CN"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17" name="组合 16">
            <a:extLst>
              <a:ext uri="{FF2B5EF4-FFF2-40B4-BE49-F238E27FC236}">
                <a16:creationId xmlns:a16="http://schemas.microsoft.com/office/drawing/2014/main" id="{89E2013D-130B-413B-B167-D121E86EC713}"/>
              </a:ext>
            </a:extLst>
          </p:cNvPr>
          <p:cNvGrpSpPr/>
          <p:nvPr/>
        </p:nvGrpSpPr>
        <p:grpSpPr>
          <a:xfrm>
            <a:off x="8358527" y="3299419"/>
            <a:ext cx="2792445" cy="2588299"/>
            <a:chOff x="6393396" y="2788312"/>
            <a:chExt cx="2792445" cy="2588299"/>
          </a:xfrm>
        </p:grpSpPr>
        <p:sp>
          <p:nvSpPr>
            <p:cNvPr id="128" name="等腰三角形 127">
              <a:extLst>
                <a:ext uri="{FF2B5EF4-FFF2-40B4-BE49-F238E27FC236}">
                  <a16:creationId xmlns:a16="http://schemas.microsoft.com/office/drawing/2014/main" id="{1FB21461-8904-4A9A-959C-EBAB974333D0}"/>
                </a:ext>
              </a:extLst>
            </p:cNvPr>
            <p:cNvSpPr/>
            <p:nvPr/>
          </p:nvSpPr>
          <p:spPr bwMode="auto">
            <a:xfrm>
              <a:off x="6819428" y="2788312"/>
              <a:ext cx="1753574" cy="1511701"/>
            </a:xfrm>
            <a:prstGeom prst="triangle">
              <a:avLst/>
            </a:prstGeom>
            <a:solidFill>
              <a:srgbClr val="3DA4C3"/>
            </a:solidFill>
            <a:ln w="12700">
              <a:solidFill>
                <a:srgbClr val="FFC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cs typeface="+mn-ea"/>
                <a:sym typeface="+mn-lt"/>
              </a:endParaRPr>
            </a:p>
          </p:txBody>
        </p:sp>
        <p:sp>
          <p:nvSpPr>
            <p:cNvPr id="135" name="TextBox 6">
              <a:extLst>
                <a:ext uri="{FF2B5EF4-FFF2-40B4-BE49-F238E27FC236}">
                  <a16:creationId xmlns:a16="http://schemas.microsoft.com/office/drawing/2014/main" id="{BF05C04B-EBCD-466A-A2A6-AD583CADBCC8}"/>
                </a:ext>
              </a:extLst>
            </p:cNvPr>
            <p:cNvSpPr txBox="1"/>
            <p:nvPr/>
          </p:nvSpPr>
          <p:spPr>
            <a:xfrm>
              <a:off x="7547757" y="3544162"/>
              <a:ext cx="1079787" cy="400110"/>
            </a:xfrm>
            <a:prstGeom prst="rect">
              <a:avLst/>
            </a:prstGeom>
            <a:noFill/>
          </p:spPr>
          <p:txBody>
            <a:bodyPr wrap="square" rtlCol="0">
              <a:spAutoFit/>
            </a:bodyPr>
            <a:lstStyle/>
            <a:p>
              <a:r>
                <a:rPr lang="en-US" altLang="zh-CN" sz="2000" dirty="0">
                  <a:solidFill>
                    <a:schemeClr val="bg1"/>
                  </a:solidFill>
                  <a:effectLst>
                    <a:outerShdw blurRad="38100" dist="38100" dir="2700000" algn="tl">
                      <a:srgbClr val="000000">
                        <a:alpha val="43137"/>
                      </a:srgbClr>
                    </a:outerShdw>
                  </a:effectLst>
                  <a:cs typeface="+mn-ea"/>
                  <a:sym typeface="+mn-lt"/>
                </a:rPr>
                <a:t>5</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nvGrpSpPr>
            <p:cNvPr id="151" name="组合 150">
              <a:extLst>
                <a:ext uri="{FF2B5EF4-FFF2-40B4-BE49-F238E27FC236}">
                  <a16:creationId xmlns:a16="http://schemas.microsoft.com/office/drawing/2014/main" id="{2E2BBF7F-DA5F-486D-A21B-C42C3225C9D6}"/>
                </a:ext>
              </a:extLst>
            </p:cNvPr>
            <p:cNvGrpSpPr/>
            <p:nvPr/>
          </p:nvGrpSpPr>
          <p:grpSpPr>
            <a:xfrm>
              <a:off x="6393396" y="4238681"/>
              <a:ext cx="2792445" cy="1137930"/>
              <a:chOff x="2452672" y="4242438"/>
              <a:chExt cx="2792445" cy="1137930"/>
            </a:xfrm>
          </p:grpSpPr>
          <p:grpSp>
            <p:nvGrpSpPr>
              <p:cNvPr id="152" name="组合 151">
                <a:extLst>
                  <a:ext uri="{FF2B5EF4-FFF2-40B4-BE49-F238E27FC236}">
                    <a16:creationId xmlns:a16="http://schemas.microsoft.com/office/drawing/2014/main" id="{9EF74FF6-35EE-4309-898B-7A76EB275D32}"/>
                  </a:ext>
                </a:extLst>
              </p:cNvPr>
              <p:cNvGrpSpPr/>
              <p:nvPr/>
            </p:nvGrpSpPr>
            <p:grpSpPr>
              <a:xfrm>
                <a:off x="2795354" y="4242438"/>
                <a:ext cx="1053541" cy="650506"/>
                <a:chOff x="2709629" y="4235819"/>
                <a:chExt cx="1053541" cy="650506"/>
              </a:xfrm>
            </p:grpSpPr>
            <p:sp>
              <p:nvSpPr>
                <p:cNvPr id="154" name="任意多边形: 形状 153">
                  <a:extLst>
                    <a:ext uri="{FF2B5EF4-FFF2-40B4-BE49-F238E27FC236}">
                      <a16:creationId xmlns:a16="http://schemas.microsoft.com/office/drawing/2014/main" id="{1B31AB33-5272-40DE-AEB9-36984067BF46}"/>
                    </a:ext>
                  </a:extLst>
                </p:cNvPr>
                <p:cNvSpPr/>
                <p:nvPr/>
              </p:nvSpPr>
              <p:spPr>
                <a:xfrm>
                  <a:off x="2709629" y="4286250"/>
                  <a:ext cx="1000125" cy="600075"/>
                </a:xfrm>
                <a:custGeom>
                  <a:avLst/>
                  <a:gdLst>
                    <a:gd name="connsiteX0" fmla="*/ 1000125 w 1000125"/>
                    <a:gd name="connsiteY0" fmla="*/ 0 h 600075"/>
                    <a:gd name="connsiteX1" fmla="*/ 1000125 w 1000125"/>
                    <a:gd name="connsiteY1" fmla="*/ 600075 h 600075"/>
                    <a:gd name="connsiteX2" fmla="*/ 0 w 1000125"/>
                    <a:gd name="connsiteY2" fmla="*/ 600075 h 600075"/>
                  </a:gdLst>
                  <a:ahLst/>
                  <a:cxnLst>
                    <a:cxn ang="0">
                      <a:pos x="connsiteX0" y="connsiteY0"/>
                    </a:cxn>
                    <a:cxn ang="0">
                      <a:pos x="connsiteX1" y="connsiteY1"/>
                    </a:cxn>
                    <a:cxn ang="0">
                      <a:pos x="connsiteX2" y="connsiteY2"/>
                    </a:cxn>
                  </a:cxnLst>
                  <a:rect l="l" t="t" r="r" b="b"/>
                  <a:pathLst>
                    <a:path w="1000125" h="600075">
                      <a:moveTo>
                        <a:pt x="1000125" y="0"/>
                      </a:moveTo>
                      <a:lnTo>
                        <a:pt x="1000125" y="600075"/>
                      </a:lnTo>
                      <a:lnTo>
                        <a:pt x="0" y="600075"/>
                      </a:lnTo>
                    </a:path>
                  </a:pathLst>
                </a:custGeom>
                <a:noFill/>
                <a:ln w="190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椭圆 154">
                  <a:extLst>
                    <a:ext uri="{FF2B5EF4-FFF2-40B4-BE49-F238E27FC236}">
                      <a16:creationId xmlns:a16="http://schemas.microsoft.com/office/drawing/2014/main" id="{6ABBEEC4-BE4D-444D-AFF9-7B7B5CFDBEC0}"/>
                    </a:ext>
                  </a:extLst>
                </p:cNvPr>
                <p:cNvSpPr/>
                <p:nvPr/>
              </p:nvSpPr>
              <p:spPr>
                <a:xfrm>
                  <a:off x="3644898" y="4235819"/>
                  <a:ext cx="118272" cy="118272"/>
                </a:xfrm>
                <a:prstGeom prst="ellipse">
                  <a:avLst/>
                </a:prstGeom>
                <a:solidFill>
                  <a:srgbClr val="3DA4C3"/>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53" name="Rectangle 2">
                <a:extLst>
                  <a:ext uri="{FF2B5EF4-FFF2-40B4-BE49-F238E27FC236}">
                    <a16:creationId xmlns:a16="http://schemas.microsoft.com/office/drawing/2014/main" id="{3A36CDE5-D165-4256-B67D-EA230DF2D996}"/>
                  </a:ext>
                </a:extLst>
              </p:cNvPr>
              <p:cNvSpPr txBox="1">
                <a:spLocks noChangeArrowheads="1"/>
              </p:cNvSpPr>
              <p:nvPr/>
            </p:nvSpPr>
            <p:spPr bwMode="auto">
              <a:xfrm>
                <a:off x="2452672" y="4949994"/>
                <a:ext cx="2792445" cy="430374"/>
              </a:xfrm>
              <a:prstGeom prst="rect">
                <a:avLst/>
              </a:prstGeom>
              <a:noFill/>
              <a:ln w="9525">
                <a:noFill/>
                <a:miter lim="800000"/>
                <a:headEnd/>
                <a:tailEnd/>
              </a:ln>
            </p:spPr>
            <p:txBody>
              <a:bodyPr wrap="square">
                <a:spAutoFit/>
              </a:bodyPr>
              <a:lstStyle/>
              <a:p>
                <a:pPr indent="-341305">
                  <a:lnSpc>
                    <a:spcPct val="120000"/>
                  </a:lnSpc>
                  <a:buClr>
                    <a:srgbClr val="FF0000"/>
                  </a:buClr>
                  <a:tabLst>
                    <a:tab pos="911203" algn="l"/>
                    <a:tab pos="1825580" algn="l"/>
                    <a:tab pos="2739957" algn="l"/>
                    <a:tab pos="3654334" algn="l"/>
                    <a:tab pos="4568711" algn="l"/>
                    <a:tab pos="5483088" algn="l"/>
                    <a:tab pos="6397465" algn="l"/>
                    <a:tab pos="7311843" algn="l"/>
                    <a:tab pos="8226220" algn="l"/>
                    <a:tab pos="9140597" algn="l"/>
                    <a:tab pos="10054974" algn="l"/>
                  </a:tabLst>
                </a:pPr>
                <a:r>
                  <a:rPr lang="zh-CN" altLang="en-US" sz="2000" dirty="0">
                    <a:solidFill>
                      <a:schemeClr val="bg1"/>
                    </a:solidFill>
                    <a:effectLst>
                      <a:outerShdw blurRad="38100" dist="38100" dir="2700000" algn="tl">
                        <a:srgbClr val="000000">
                          <a:alpha val="43137"/>
                        </a:srgbClr>
                      </a:outerShdw>
                    </a:effectLst>
                    <a:cs typeface="+mn-ea"/>
                    <a:sym typeface="+mn-lt"/>
                  </a:rPr>
                  <a:t>有毒化学品防护措施</a:t>
                </a:r>
              </a:p>
            </p:txBody>
          </p:sp>
        </p:grpSp>
      </p:grpSp>
    </p:spTree>
    <p:extLst>
      <p:ext uri="{BB962C8B-B14F-4D97-AF65-F5344CB8AC3E}">
        <p14:creationId xmlns:p14="http://schemas.microsoft.com/office/powerpoint/2010/main" val="99545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ppt_x"/>
                                          </p:val>
                                        </p:tav>
                                        <p:tav tm="100000">
                                          <p:val>
                                            <p:strVal val="#ppt_x"/>
                                          </p:val>
                                        </p:tav>
                                      </p:tavLst>
                                    </p:anim>
                                    <p:anim calcmode="lin" valueType="num">
                                      <p:cBhvr additive="base">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H" val="20181104084621"/>
  <p:tag name="MH_LIBRARY" val="GRAPHIC"/>
  <p:tag name="MH_TYPE" val="Desc"/>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5"/>
</p:tagLst>
</file>

<file path=ppt/tags/tag7.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6"/>
</p:tagLst>
</file>

<file path=ppt/tags/tag8.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9"/>
</p:tagLst>
</file>

<file path=ppt/tags/tag13.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10"/>
</p:tagLst>
</file>

<file path=ppt/tags/tag15.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11"/>
</p:tagLst>
</file>

<file path=ppt/tags/tag17.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12"/>
</p:tagLst>
</file>

<file path=ppt/tags/tag19.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13"/>
</p:tagLst>
</file>

<file path=ppt/tags/tag21.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SubTitle"/>
  <p:tag name="MH_ORDER" val="5"/>
</p:tagLst>
</file>

<file path=ppt/tags/tag23.xml><?xml version="1.0" encoding="utf-8"?>
<p:tagLst xmlns:a="http://schemas.openxmlformats.org/drawingml/2006/main" xmlns:r="http://schemas.openxmlformats.org/officeDocument/2006/relationships" xmlns:p="http://schemas.openxmlformats.org/presentationml/2006/main">
  <p:tag name="MH" val="20181101193400"/>
  <p:tag name="MH_LIBRARY" val="GRAPHIC"/>
  <p:tag name="MH_TYPE" val="Other"/>
  <p:tag name="MH_ORDER" val="1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p">
      <a:majorFont>
        <a:latin typeface="Times New Roman"/>
        <a:ea typeface="微软雅黑"/>
        <a:cs typeface=""/>
      </a:majorFont>
      <a:minorFont>
        <a:latin typeface="Times New Roman"/>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1738</TotalTime>
  <Words>1515</Words>
  <Application>Microsoft Office PowerPoint</Application>
  <PresentationFormat>宽屏</PresentationFormat>
  <Paragraphs>254</Paragraphs>
  <Slides>29</Slides>
  <Notes>2</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29</vt:i4>
      </vt:variant>
    </vt:vector>
  </HeadingPairs>
  <TitlesOfParts>
    <vt:vector size="37" baseType="lpstr">
      <vt:lpstr>等线</vt:lpstr>
      <vt:lpstr>宋体</vt:lpstr>
      <vt:lpstr>微软雅黑</vt:lpstr>
      <vt:lpstr>Arial</vt:lpstr>
      <vt:lpstr>Times New Roman</vt:lpstr>
      <vt:lpstr>Wingdings</vt:lpstr>
      <vt:lpstr>Office 主题​​</vt:lpstr>
      <vt:lpstr>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PPT04</cp:lastModifiedBy>
  <cp:revision>201</cp:revision>
  <dcterms:created xsi:type="dcterms:W3CDTF">2018-11-01T06:23:00Z</dcterms:created>
  <dcterms:modified xsi:type="dcterms:W3CDTF">2018-11-09T05:00:44Z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2052-10.1.0.7616</vt:lpwstr>
  </property>
</Properties>
</file>